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0" r:id="rId4"/>
  </p:sldMasterIdLst>
  <p:notesMasterIdLst>
    <p:notesMasterId r:id="rId13"/>
  </p:notesMasterIdLst>
  <p:handoutMasterIdLst>
    <p:handoutMasterId r:id="rId14"/>
  </p:handoutMasterIdLst>
  <p:sldIdLst>
    <p:sldId id="332" r:id="rId5"/>
    <p:sldId id="11775" r:id="rId6"/>
    <p:sldId id="11784" r:id="rId7"/>
    <p:sldId id="11767" r:id="rId8"/>
    <p:sldId id="11781" r:id="rId9"/>
    <p:sldId id="11749" r:id="rId10"/>
    <p:sldId id="11778" r:id="rId11"/>
    <p:sldId id="342" r:id="rId12"/>
  </p:sldIdLst>
  <p:sldSz cx="10691813" cy="7559675"/>
  <p:notesSz cx="7315200" cy="9601200"/>
  <p:custDataLst>
    <p:tags r:id="rId15"/>
  </p:custDataLst>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998" userDrawn="1">
          <p15:clr>
            <a:srgbClr val="A4A3A4"/>
          </p15:clr>
        </p15:guide>
        <p15:guide id="4" orient="horz" pos="4195" userDrawn="1">
          <p15:clr>
            <a:srgbClr val="A4A3A4"/>
          </p15:clr>
        </p15:guide>
        <p15:guide id="5" orient="horz" pos="113" userDrawn="1">
          <p15:clr>
            <a:srgbClr val="A4A3A4"/>
          </p15:clr>
        </p15:guide>
        <p15:guide id="7" orient="horz" pos="4649" userDrawn="1">
          <p15:clr>
            <a:srgbClr val="A4A3A4"/>
          </p15:clr>
        </p15:guide>
        <p15:guide id="8" pos="3368" userDrawn="1">
          <p15:clr>
            <a:srgbClr val="A4A3A4"/>
          </p15:clr>
        </p15:guide>
        <p15:guide id="9" pos="238" userDrawn="1">
          <p15:clr>
            <a:srgbClr val="A4A3A4"/>
          </p15:clr>
        </p15:guide>
        <p15:guide id="10" pos="6565" userDrawn="1">
          <p15:clr>
            <a:srgbClr val="A4A3A4"/>
          </p15:clr>
        </p15:guide>
        <p15:guide id="11" pos="3458" userDrawn="1">
          <p15:clr>
            <a:srgbClr val="A4A3A4"/>
          </p15:clr>
        </p15:guide>
        <p15:guide id="12" pos="107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1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F3DB"/>
    <a:srgbClr val="7CE79C"/>
    <a:srgbClr val="0B5686"/>
    <a:srgbClr val="188CE5"/>
    <a:srgbClr val="E2F2F9"/>
    <a:srgbClr val="FE7562"/>
    <a:srgbClr val="F1B9B1"/>
    <a:srgbClr val="F5796F"/>
    <a:srgbClr val="95C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22359-A0E4-484A-B182-2DB4B375FBD8}" v="118" dt="2021-06-02T04:42:55.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940" autoAdjust="0"/>
  </p:normalViewPr>
  <p:slideViewPr>
    <p:cSldViewPr snapToGrid="0" snapToObjects="1" showGuides="1">
      <p:cViewPr varScale="1">
        <p:scale>
          <a:sx n="56" d="100"/>
          <a:sy n="56" d="100"/>
        </p:scale>
        <p:origin x="1284" y="72"/>
      </p:cViewPr>
      <p:guideLst>
        <p:guide orient="horz" pos="998"/>
        <p:guide orient="horz" pos="4195"/>
        <p:guide orient="horz" pos="113"/>
        <p:guide orient="horz" pos="4649"/>
        <p:guide pos="3368"/>
        <p:guide pos="238"/>
        <p:guide pos="6565"/>
        <p:guide pos="3458"/>
        <p:guide pos="107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413" y="-417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2EDA-4FAA-9E8A-1691B4CF74D1}"/>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2EDA-4FAA-9E8A-1691B4CF74D1}"/>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2EDA-4FAA-9E8A-1691B4CF74D1}"/>
              </c:ext>
            </c:extLst>
          </c:dPt>
          <c:dLbls>
            <c:dLbl>
              <c:idx val="0"/>
              <c:tx>
                <c:rich>
                  <a:bodyPr/>
                  <a:lstStyle/>
                  <a:p>
                    <a:fld id="{A4CDACC7-484F-455D-84B7-0EC0F328AB82}" type="VALUE">
                      <a:rPr lang="en-US">
                        <a:solidFill>
                          <a:srgbClr val="FFFFFF"/>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DA-4FAA-9E8A-1691B4CF74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2</c:v>
                </c:pt>
                <c:pt idx="1">
                  <c:v>1</c:v>
                </c:pt>
                <c:pt idx="2">
                  <c:v>4</c:v>
                </c:pt>
              </c:numCache>
            </c:numRef>
          </c:val>
          <c:extLst>
            <c:ext xmlns:c16="http://schemas.microsoft.com/office/drawing/2014/chart" uri="{C3380CC4-5D6E-409C-BE32-E72D297353CC}">
              <c16:uniqueId val="{00000006-2EDA-4FAA-9E8A-1691B4CF74D1}"/>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1E79-4A70-A1B1-E8EAB590D3E9}"/>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1E79-4A70-A1B1-E8EAB590D3E9}"/>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1E79-4A70-A1B1-E8EAB590D3E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79-4A70-A1B1-E8EAB590D3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1">
                  <c:v>3</c:v>
                </c:pt>
                <c:pt idx="2">
                  <c:v>4</c:v>
                </c:pt>
              </c:numCache>
            </c:numRef>
          </c:val>
          <c:extLst>
            <c:ext xmlns:c16="http://schemas.microsoft.com/office/drawing/2014/chart" uri="{C3380CC4-5D6E-409C-BE32-E72D297353CC}">
              <c16:uniqueId val="{00000006-1E79-4A70-A1B1-E8EAB590D3E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9A69-4F25-8A00-A3EA9D5EE3BE}"/>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9A69-4F25-8A00-A3EA9D5EE3BE}"/>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9A69-4F25-8A00-A3EA9D5EE3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1">
                  <c:v>2</c:v>
                </c:pt>
                <c:pt idx="2">
                  <c:v>5</c:v>
                </c:pt>
              </c:numCache>
            </c:numRef>
          </c:val>
          <c:extLst>
            <c:ext xmlns:c16="http://schemas.microsoft.com/office/drawing/2014/chart" uri="{C3380CC4-5D6E-409C-BE32-E72D297353CC}">
              <c16:uniqueId val="{00000006-9A69-4F25-8A00-A3EA9D5EE3BE}"/>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explosion val="4"/>
          <c:dPt>
            <c:idx val="0"/>
            <c:bubble3D val="0"/>
            <c:spPr>
              <a:solidFill>
                <a:srgbClr val="FF4136"/>
              </a:solidFill>
              <a:ln w="19050">
                <a:solidFill>
                  <a:schemeClr val="lt1"/>
                </a:solidFill>
              </a:ln>
              <a:effectLst/>
            </c:spPr>
            <c:extLst>
              <c:ext xmlns:c16="http://schemas.microsoft.com/office/drawing/2014/chart" uri="{C3380CC4-5D6E-409C-BE32-E72D297353CC}">
                <c16:uniqueId val="{00000001-03AA-4B1F-A371-1A60DA4B7B73}"/>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03AA-4B1F-A371-1A60DA4B7B73}"/>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03AA-4B1F-A371-1A60DA4B7B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1">
                  <c:v>6</c:v>
                </c:pt>
                <c:pt idx="2">
                  <c:v>1</c:v>
                </c:pt>
              </c:numCache>
            </c:numRef>
          </c:val>
          <c:extLst>
            <c:ext xmlns:c16="http://schemas.microsoft.com/office/drawing/2014/chart" uri="{C3380CC4-5D6E-409C-BE32-E72D297353CC}">
              <c16:uniqueId val="{00000006-03AA-4B1F-A371-1A60DA4B7B73}"/>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5DDE-4322-8442-5F3BCCE56A8C}"/>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5DDE-4322-8442-5F3BCCE56A8C}"/>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5DDE-4322-8442-5F3BCCE56A8C}"/>
              </c:ext>
            </c:extLst>
          </c:dPt>
          <c:dLbls>
            <c:dLbl>
              <c:idx val="0"/>
              <c:delete val="1"/>
              <c:extLst>
                <c:ext xmlns:c15="http://schemas.microsoft.com/office/drawing/2012/chart" uri="{CE6537A1-D6FC-4f65-9D91-7224C49458BB}"/>
                <c:ext xmlns:c16="http://schemas.microsoft.com/office/drawing/2014/chart" uri="{C3380CC4-5D6E-409C-BE32-E72D297353CC}">
                  <c16:uniqueId val="{00000001-5DDE-4322-8442-5F3BCCE56A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0</c:v>
                </c:pt>
                <c:pt idx="1">
                  <c:v>2</c:v>
                </c:pt>
                <c:pt idx="2">
                  <c:v>5</c:v>
                </c:pt>
              </c:numCache>
            </c:numRef>
          </c:val>
          <c:extLst>
            <c:ext xmlns:c16="http://schemas.microsoft.com/office/drawing/2014/chart" uri="{C3380CC4-5D6E-409C-BE32-E72D297353CC}">
              <c16:uniqueId val="{00000006-5DDE-4322-8442-5F3BCCE56A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01/06/2021</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01/06/2021</a:t>
            </a:fld>
            <a:endParaRPr lang="en-GB" dirty="0"/>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Arial" pitchFamily="34" charset="0"/>
        <a:ea typeface="+mn-ea"/>
        <a:cs typeface="+mn-cs"/>
      </a:defRPr>
    </a:lvl1pPr>
    <a:lvl2pPr marL="521437" algn="l" defTabSz="1042873" rtl="0" eaLnBrk="1" latinLnBrk="0" hangingPunct="1">
      <a:defRPr sz="1369" kern="1200">
        <a:solidFill>
          <a:schemeClr val="tx1"/>
        </a:solidFill>
        <a:latin typeface="Arial" pitchFamily="34" charset="0"/>
        <a:ea typeface="+mn-ea"/>
        <a:cs typeface="+mn-cs"/>
      </a:defRPr>
    </a:lvl2pPr>
    <a:lvl3pPr marL="1042873" algn="l" defTabSz="1042873" rtl="0" eaLnBrk="1" latinLnBrk="0" hangingPunct="1">
      <a:defRPr sz="1369" kern="1200">
        <a:solidFill>
          <a:schemeClr val="tx1"/>
        </a:solidFill>
        <a:latin typeface="Arial" pitchFamily="34" charset="0"/>
        <a:ea typeface="+mn-ea"/>
        <a:cs typeface="+mn-cs"/>
      </a:defRPr>
    </a:lvl3pPr>
    <a:lvl4pPr marL="1564310" algn="l" defTabSz="1042873" rtl="0" eaLnBrk="1" latinLnBrk="0" hangingPunct="1">
      <a:defRPr sz="1369" kern="1200">
        <a:solidFill>
          <a:schemeClr val="tx1"/>
        </a:solidFill>
        <a:latin typeface="Arial" pitchFamily="34" charset="0"/>
        <a:ea typeface="+mn-ea"/>
        <a:cs typeface="+mn-cs"/>
      </a:defRPr>
    </a:lvl4pPr>
    <a:lvl5pPr marL="2085746" algn="l" defTabSz="1042873" rtl="0" eaLnBrk="1" latinLnBrk="0" hangingPunct="1">
      <a:defRPr sz="1369" kern="1200">
        <a:solidFill>
          <a:schemeClr val="tx1"/>
        </a:solidFill>
        <a:latin typeface="Arial" pitchFamily="34" charset="0"/>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2.emf"/><Relationship Id="rId10" Type="http://schemas.openxmlformats.org/officeDocument/2006/relationships/image" Target="../media/image10.png"/><Relationship Id="rId4" Type="http://schemas.openxmlformats.org/officeDocument/2006/relationships/oleObject" Target="../embeddings/oleObject3.bin"/><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05C72F60-180F-4399-B2F2-34D6FE90A101}"/>
              </a:ext>
            </a:extLst>
          </p:cNvPr>
          <p:cNvGraphicFramePr>
            <a:graphicFrameLocks noChangeAspect="1"/>
          </p:cNvGraphicFramePr>
          <p:nvPr userDrawn="1">
            <p:custDataLst>
              <p:tags r:id="rId2"/>
            </p:custDataLst>
            <p:extLst>
              <p:ext uri="{D42A27DB-BD31-4B8C-83A1-F6EECF244321}">
                <p14:modId xmlns:p14="http://schemas.microsoft.com/office/powerpoint/2010/main" val="2168405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Slide" r:id="rId4" imgW="234" imgH="234" progId="TCLayout.ActiveDocument.1">
                  <p:embed/>
                </p:oleObj>
              </mc:Choice>
              <mc:Fallback>
                <p:oleObj name="think-cell Slide" r:id="rId4" imgW="234" imgH="234" progId="TCLayout.ActiveDocument.1">
                  <p:embed/>
                  <p:pic>
                    <p:nvPicPr>
                      <p:cNvPr id="19" name="Object 18" hidden="1">
                        <a:extLst>
                          <a:ext uri="{FF2B5EF4-FFF2-40B4-BE49-F238E27FC236}">
                            <a16:creationId xmlns:a16="http://schemas.microsoft.com/office/drawing/2014/main" id="{05C72F60-180F-4399-B2F2-34D6FE90A1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80373F2-2490-4A5F-9484-56576449464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797" r="1123"/>
          <a:stretch/>
        </p:blipFill>
        <p:spPr>
          <a:xfrm>
            <a:off x="1" y="0"/>
            <a:ext cx="10691812" cy="7559675"/>
          </a:xfrm>
          <a:prstGeom prst="rect">
            <a:avLst/>
          </a:prstGeom>
        </p:spPr>
      </p:pic>
      <p:sp>
        <p:nvSpPr>
          <p:cNvPr id="14" name="Freeform 7">
            <a:extLst>
              <a:ext uri="{FF2B5EF4-FFF2-40B4-BE49-F238E27FC236}">
                <a16:creationId xmlns:a16="http://schemas.microsoft.com/office/drawing/2014/main" id="{E295843B-8BFF-485D-8C82-4C454B15C18A}"/>
              </a:ext>
            </a:extLst>
          </p:cNvPr>
          <p:cNvSpPr>
            <a:spLocks/>
          </p:cNvSpPr>
          <p:nvPr userDrawn="1"/>
        </p:nvSpPr>
        <p:spPr bwMode="auto">
          <a:xfrm>
            <a:off x="549620" y="833435"/>
            <a:ext cx="3721100" cy="3136900"/>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a:p>
        </p:txBody>
      </p:sp>
      <p:sp>
        <p:nvSpPr>
          <p:cNvPr id="17" name="Title 1">
            <a:extLst>
              <a:ext uri="{FF2B5EF4-FFF2-40B4-BE49-F238E27FC236}">
                <a16:creationId xmlns:a16="http://schemas.microsoft.com/office/drawing/2014/main" id="{C105A121-2DA3-4610-BC32-EBB7F8ABAFDE}"/>
              </a:ext>
            </a:extLst>
          </p:cNvPr>
          <p:cNvSpPr>
            <a:spLocks noGrp="1"/>
          </p:cNvSpPr>
          <p:nvPr userDrawn="1">
            <p:ph type="ctrTitle" hasCustomPrompt="1"/>
          </p:nvPr>
        </p:nvSpPr>
        <p:spPr>
          <a:xfrm>
            <a:off x="759081" y="2457932"/>
            <a:ext cx="3340874" cy="711811"/>
          </a:xfrm>
        </p:spPr>
        <p:txBody>
          <a:bodyPr vert="horz"/>
          <a:lstStyle>
            <a:lvl1pPr>
              <a:defRPr sz="2000" b="0">
                <a:solidFill>
                  <a:srgbClr val="404040"/>
                </a:solidFill>
                <a:latin typeface="EYInterstate Light" panose="02000506000000020004" pitchFamily="2" charset="0"/>
                <a:cs typeface="Arial" pitchFamily="34" charset="0"/>
              </a:defRPr>
            </a:lvl1pPr>
          </a:lstStyle>
          <a:p>
            <a:r>
              <a:rPr lang="en-GB" dirty="0"/>
              <a:t>Title (EY Interstate Light 20 point)</a:t>
            </a:r>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9015652" y="5918277"/>
            <a:ext cx="1154567" cy="1275696"/>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pic>
        <p:nvPicPr>
          <p:cNvPr id="4" name="Picture 3">
            <a:extLst>
              <a:ext uri="{FF2B5EF4-FFF2-40B4-BE49-F238E27FC236}">
                <a16:creationId xmlns:a16="http://schemas.microsoft.com/office/drawing/2014/main" id="{804A1E7B-716F-4269-A6B0-3C836BF327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2501" y="6616775"/>
            <a:ext cx="991130" cy="573015"/>
          </a:xfrm>
          <a:prstGeom prst="rect">
            <a:avLst/>
          </a:prstGeom>
        </p:spPr>
      </p:pic>
      <p:pic>
        <p:nvPicPr>
          <p:cNvPr id="1026" name="Picture 2" descr="Acsantis | Les nouvelles organisations en santé">
            <a:extLst>
              <a:ext uri="{FF2B5EF4-FFF2-40B4-BE49-F238E27FC236}">
                <a16:creationId xmlns:a16="http://schemas.microsoft.com/office/drawing/2014/main" id="{68F66334-3A2E-4540-8F4A-132208F6255F}"/>
              </a:ext>
            </a:extLst>
          </p:cNvPr>
          <p:cNvPicPr>
            <a:picLocks noChangeAspect="1" noChangeArrowheads="1"/>
          </p:cNvPicPr>
          <p:nvPr userDrawn="1"/>
        </p:nvPicPr>
        <p:blipFill rotWithShape="1">
          <a:blip r:embed="rId8" cstate="print">
            <a:alphaModFix/>
            <a:extLst>
              <a:ext uri="{28A0092B-C50C-407E-A947-70E740481C1C}">
                <a14:useLocalDpi xmlns:a14="http://schemas.microsoft.com/office/drawing/2010/main" val="0"/>
              </a:ext>
            </a:extLst>
          </a:blip>
          <a:srcRect l="8252" t="19302" r="9876" b="19069"/>
          <a:stretch/>
        </p:blipFill>
        <p:spPr bwMode="auto">
          <a:xfrm>
            <a:off x="7547138" y="6304377"/>
            <a:ext cx="1315509" cy="986632"/>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a:extLst>
              <a:ext uri="{FF2B5EF4-FFF2-40B4-BE49-F238E27FC236}">
                <a16:creationId xmlns:a16="http://schemas.microsoft.com/office/drawing/2014/main" id="{D263C075-EAFE-4180-9054-3DB662CF7551}"/>
              </a:ext>
            </a:extLst>
          </p:cNvPr>
          <p:cNvSpPr txBox="1">
            <a:spLocks/>
          </p:cNvSpPr>
          <p:nvPr userDrawn="1"/>
        </p:nvSpPr>
        <p:spPr>
          <a:xfrm>
            <a:off x="759081" y="1490618"/>
            <a:ext cx="3468218" cy="711811"/>
          </a:xfrm>
          <a:prstGeom prst="rect">
            <a:avLst/>
          </a:prstGeom>
        </p:spPr>
        <p:txBody>
          <a:bodyPr vert="horz" lIns="0" tIns="0" rIns="0" bIns="0" rtlCol="0" anchor="t" anchorCtr="0">
            <a:noAutofit/>
          </a:bodyPr>
          <a:lstStyle>
            <a:lvl1pPr marL="0" marR="0" indent="0" algn="l" defTabSz="914415"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kern="1200">
                <a:solidFill>
                  <a:srgbClr val="404040"/>
                </a:solidFill>
                <a:latin typeface="EYInterstate" panose="02000503020000020004" pitchFamily="2" charset="0"/>
                <a:ea typeface="+mn-ea"/>
                <a:cs typeface="Arial" pitchFamily="34" charset="0"/>
              </a:defRPr>
            </a:lvl1pPr>
            <a:lvl2pPr marL="0" indent="0" algn="l" defTabSz="685445" rtl="0" eaLnBrk="1" latinLnBrk="0" hangingPunct="1">
              <a:spcBef>
                <a:spcPct val="20000"/>
              </a:spcBef>
              <a:buClr>
                <a:schemeClr val="tx2"/>
              </a:buClr>
              <a:buSzPct val="110000"/>
              <a:buFont typeface="EYInterstate Light" panose="02000506000000020004" pitchFamily="2" charset="0"/>
              <a:buNone/>
              <a:defRPr sz="1600" kern="1200">
                <a:solidFill>
                  <a:srgbClr val="404040"/>
                </a:solidFill>
                <a:latin typeface="EYInterstate Light" panose="02000506000000020004" pitchFamily="2" charset="0"/>
                <a:ea typeface="+mn-ea"/>
                <a:cs typeface="+mn-cs"/>
              </a:defRPr>
            </a:lvl2pPr>
            <a:lvl3pPr marL="914415" indent="0" algn="ctr" defTabSz="685445" rtl="0" eaLnBrk="1" latinLnBrk="0" hangingPunct="1">
              <a:spcBef>
                <a:spcPct val="20000"/>
              </a:spcBef>
              <a:buClr>
                <a:schemeClr val="tx2"/>
              </a:buClr>
              <a:buSzPct val="110000"/>
              <a:buFont typeface="EYInterstate Light" panose="02000506000000020004" pitchFamily="2" charset="0"/>
              <a:buNone/>
              <a:defRPr sz="1600" kern="1200">
                <a:solidFill>
                  <a:schemeClr val="tx1">
                    <a:tint val="75000"/>
                  </a:schemeClr>
                </a:solidFill>
                <a:latin typeface="EYInterstate Light" panose="02000506000000020004" pitchFamily="2" charset="0"/>
                <a:ea typeface="+mn-ea"/>
                <a:cs typeface="+mn-cs"/>
              </a:defRPr>
            </a:lvl3pPr>
            <a:lvl4pPr marL="1371622" indent="0" algn="ctr" defTabSz="685445" rtl="0" eaLnBrk="1" latinLnBrk="0" hangingPunct="1">
              <a:spcBef>
                <a:spcPct val="20000"/>
              </a:spcBef>
              <a:buClr>
                <a:schemeClr val="tx2"/>
              </a:buClr>
              <a:buSzPct val="110000"/>
              <a:buFont typeface="EYInterstate Light" panose="02000506000000020004" pitchFamily="2" charset="0"/>
              <a:buNone/>
              <a:defRPr sz="1400" kern="1200">
                <a:solidFill>
                  <a:schemeClr val="tx1">
                    <a:tint val="75000"/>
                  </a:schemeClr>
                </a:solidFill>
                <a:latin typeface="EYInterstate Light" panose="02000506000000020004" pitchFamily="2" charset="0"/>
                <a:ea typeface="+mn-ea"/>
                <a:cs typeface="+mn-cs"/>
              </a:defRPr>
            </a:lvl4pPr>
            <a:lvl5pPr marL="1828830" indent="0" algn="ctr" defTabSz="685445" rtl="0" eaLnBrk="1" latinLnBrk="0" hangingPunct="1">
              <a:spcBef>
                <a:spcPct val="20000"/>
              </a:spcBef>
              <a:buClr>
                <a:schemeClr val="tx2"/>
              </a:buClr>
              <a:buSzPct val="110000"/>
              <a:buFont typeface="EYInterstate Light" panose="02000506000000020004" pitchFamily="2" charset="0"/>
              <a:buNone/>
              <a:defRPr sz="1200" kern="1200">
                <a:solidFill>
                  <a:schemeClr val="tx1">
                    <a:tint val="75000"/>
                  </a:schemeClr>
                </a:solidFill>
                <a:latin typeface="EYInterstate Light" panose="02000506000000020004" pitchFamily="2" charset="0"/>
                <a:ea typeface="+mn-ea"/>
                <a:cs typeface="+mn-cs"/>
              </a:defRPr>
            </a:lvl5pPr>
            <a:lvl6pPr marL="2286037"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6pPr>
            <a:lvl7pPr marL="2743245"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7pPr>
            <a:lvl8pPr marL="3200452"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8pPr>
            <a:lvl9pPr marL="3657660"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9pPr>
          </a:lstStyle>
          <a:p>
            <a:r>
              <a:rPr lang="fr-FR" sz="1600" dirty="0"/>
              <a:t>Etude relative à la déclinaison régionale de la réforme des hôpitaux de proximité en Pays de la Loire</a:t>
            </a:r>
            <a:endParaRPr lang="en-GB" sz="1600" dirty="0"/>
          </a:p>
        </p:txBody>
      </p:sp>
      <p:sp>
        <p:nvSpPr>
          <p:cNvPr id="28" name="TextBox 27">
            <a:extLst>
              <a:ext uri="{FF2B5EF4-FFF2-40B4-BE49-F238E27FC236}">
                <a16:creationId xmlns:a16="http://schemas.microsoft.com/office/drawing/2014/main" id="{132CCE12-F261-4B9E-82C2-8707CC6EF0A3}"/>
              </a:ext>
            </a:extLst>
          </p:cNvPr>
          <p:cNvSpPr txBox="1"/>
          <p:nvPr userDrawn="1"/>
        </p:nvSpPr>
        <p:spPr>
          <a:xfrm>
            <a:off x="759081" y="3624607"/>
            <a:ext cx="3468218" cy="246221"/>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fr-FR" sz="1600" b="1" dirty="0">
                <a:solidFill>
                  <a:schemeClr val="bg1"/>
                </a:solidFill>
              </a:rPr>
              <a:t>Mai 2021</a:t>
            </a:r>
          </a:p>
        </p:txBody>
      </p:sp>
    </p:spTree>
    <p:extLst>
      <p:ext uri="{BB962C8B-B14F-4D97-AF65-F5344CB8AC3E}">
        <p14:creationId xmlns:p14="http://schemas.microsoft.com/office/powerpoint/2010/main" val="31649575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492" userDrawn="1">
          <p15:clr>
            <a:srgbClr val="FBAE40"/>
          </p15:clr>
        </p15:guide>
        <p15:guide id="3" orient="horz" pos="45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12170C-CE44-4511-BCD5-0479529AB0B6}"/>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9740" b="36434"/>
          <a:stretch/>
        </p:blipFill>
        <p:spPr>
          <a:xfrm>
            <a:off x="-11722" y="0"/>
            <a:ext cx="10691813" cy="1055956"/>
          </a:xfrm>
          <a:prstGeom prst="rect">
            <a:avLst/>
          </a:prstGeom>
          <a:gradFill>
            <a:gsLst>
              <a:gs pos="64000">
                <a:schemeClr val="tx1"/>
              </a:gs>
              <a:gs pos="32000">
                <a:schemeClr val="tx1"/>
              </a:gs>
            </a:gsLst>
            <a:lin ang="5400000" scaled="1"/>
          </a:gradFill>
        </p:spPr>
      </p:pic>
      <p:sp>
        <p:nvSpPr>
          <p:cNvPr id="2" name="Title 1"/>
          <p:cNvSpPr>
            <a:spLocks noGrp="1"/>
          </p:cNvSpPr>
          <p:nvPr>
            <p:ph type="title" hasCustomPrompt="1"/>
          </p:nvPr>
        </p:nvSpPr>
        <p:spPr>
          <a:xfrm>
            <a:off x="1828800" y="375139"/>
            <a:ext cx="8452339" cy="528750"/>
          </a:xfrm>
        </p:spPr>
        <p:txBody>
          <a:bodyPr/>
          <a:lstStyle>
            <a:lvl1pPr>
              <a:defRPr sz="2400">
                <a:solidFill>
                  <a:schemeClr val="bg1"/>
                </a:solidFill>
                <a:latin typeface="EYInterstate" panose="02000503020000020004" pitchFamily="2" charset="0"/>
              </a:defRPr>
            </a:lvl1pPr>
          </a:lstStyle>
          <a:p>
            <a:r>
              <a:rPr lang="en-US" dirty="0"/>
              <a:t>Standard slide</a:t>
            </a:r>
            <a:endParaRPr lang="en-GB" dirty="0"/>
          </a:p>
        </p:txBody>
      </p:sp>
      <p:pic>
        <p:nvPicPr>
          <p:cNvPr id="10" name="Picture 2" descr="Acsantis | Les nouvelles organisations en santé">
            <a:extLst>
              <a:ext uri="{FF2B5EF4-FFF2-40B4-BE49-F238E27FC236}">
                <a16:creationId xmlns:a16="http://schemas.microsoft.com/office/drawing/2014/main" id="{883F9C6E-956E-4133-8C45-F45E5C8A09E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2" t="19302" r="9876" b="19069"/>
          <a:stretch/>
        </p:blipFill>
        <p:spPr bwMode="auto">
          <a:xfrm>
            <a:off x="8765628" y="7068282"/>
            <a:ext cx="532344" cy="399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A7F1DB-477B-44FE-9DD7-408D1D9B1B44}"/>
              </a:ext>
            </a:extLst>
          </p:cNvPr>
          <p:cNvSpPr txBox="1"/>
          <p:nvPr userDrawn="1"/>
        </p:nvSpPr>
        <p:spPr>
          <a:xfrm>
            <a:off x="228602" y="7217621"/>
            <a:ext cx="447675" cy="193899"/>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fld id="{27C85BA7-A2E8-475C-AD42-ED6C6D6B1A8C}" type="slidenum">
              <a:rPr lang="fr-FR" sz="1200" smtClean="0">
                <a:solidFill>
                  <a:schemeClr val="bg2"/>
                </a:solidFill>
              </a:rPr>
              <a:pPr marL="0" indent="0" algn="ctr">
                <a:lnSpc>
                  <a:spcPct val="85000"/>
                </a:lnSpc>
                <a:spcAft>
                  <a:spcPts val="600"/>
                </a:spcAft>
                <a:buClr>
                  <a:schemeClr val="accent2"/>
                </a:buClr>
                <a:buSzPct val="70000"/>
                <a:buFont typeface="Arial" pitchFamily="34" charset="0"/>
                <a:buNone/>
              </a:pPr>
              <a:t>‹#›</a:t>
            </a:fld>
            <a:endParaRPr lang="fr-FR" sz="1200" dirty="0" err="1">
              <a:solidFill>
                <a:schemeClr val="bg2"/>
              </a:solidFill>
            </a:endParaRPr>
          </a:p>
        </p:txBody>
      </p:sp>
      <p:cxnSp>
        <p:nvCxnSpPr>
          <p:cNvPr id="13" name="Straight Connector 12">
            <a:extLst>
              <a:ext uri="{FF2B5EF4-FFF2-40B4-BE49-F238E27FC236}">
                <a16:creationId xmlns:a16="http://schemas.microsoft.com/office/drawing/2014/main" id="{257C6B34-5963-4399-8392-58801947FCD0}"/>
              </a:ext>
            </a:extLst>
          </p:cNvPr>
          <p:cNvCxnSpPr/>
          <p:nvPr userDrawn="1"/>
        </p:nvCxnSpPr>
        <p:spPr>
          <a:xfrm>
            <a:off x="714375" y="7186711"/>
            <a:ext cx="0" cy="249921"/>
          </a:xfrm>
          <a:prstGeom prst="line">
            <a:avLst/>
          </a:prstGeom>
          <a:ln w="38100">
            <a:solidFill>
              <a:srgbClr val="FFD200"/>
            </a:solidFill>
            <a:tailEnd type="none"/>
          </a:ln>
        </p:spPr>
        <p:style>
          <a:lnRef idx="1">
            <a:schemeClr val="accent1"/>
          </a:lnRef>
          <a:fillRef idx="0">
            <a:schemeClr val="accent1"/>
          </a:fillRef>
          <a:effectRef idx="0">
            <a:schemeClr val="accent1"/>
          </a:effectRef>
          <a:fontRef idx="minor">
            <a:schemeClr val="tx1"/>
          </a:fontRef>
        </p:style>
      </p:cxnSp>
      <p:pic>
        <p:nvPicPr>
          <p:cNvPr id="20" name="図 7">
            <a:extLst>
              <a:ext uri="{FF2B5EF4-FFF2-40B4-BE49-F238E27FC236}">
                <a16:creationId xmlns:a16="http://schemas.microsoft.com/office/drawing/2014/main" id="{B2F6816F-83C2-4855-A2EE-CE03F3D5FE9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416901" y="805372"/>
            <a:ext cx="11849100" cy="309201"/>
          </a:xfrm>
          <a:prstGeom prst="rect">
            <a:avLst/>
          </a:prstGeom>
        </p:spPr>
      </p:pic>
      <p:pic>
        <p:nvPicPr>
          <p:cNvPr id="15" name="Picture 14">
            <a:extLst>
              <a:ext uri="{FF2B5EF4-FFF2-40B4-BE49-F238E27FC236}">
                <a16:creationId xmlns:a16="http://schemas.microsoft.com/office/drawing/2014/main" id="{582225A3-4918-4E7B-BBEB-933318AE5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1723"/>
            <a:ext cx="1828800" cy="1048022"/>
          </a:xfrm>
          <a:prstGeom prst="rect">
            <a:avLst/>
          </a:prstGeom>
        </p:spPr>
      </p:pic>
      <p:grpSp>
        <p:nvGrpSpPr>
          <p:cNvPr id="21" name="Group 4">
            <a:extLst>
              <a:ext uri="{FF2B5EF4-FFF2-40B4-BE49-F238E27FC236}">
                <a16:creationId xmlns:a16="http://schemas.microsoft.com/office/drawing/2014/main" id="{39A2190E-D341-4851-9E88-8E15B3A7FA69}"/>
              </a:ext>
            </a:extLst>
          </p:cNvPr>
          <p:cNvGrpSpPr>
            <a:grpSpLocks noChangeAspect="1"/>
          </p:cNvGrpSpPr>
          <p:nvPr userDrawn="1"/>
        </p:nvGrpSpPr>
        <p:grpSpPr bwMode="auto">
          <a:xfrm>
            <a:off x="9686782" y="6975067"/>
            <a:ext cx="470440" cy="455109"/>
            <a:chOff x="7110" y="4004"/>
            <a:chExt cx="191" cy="196"/>
          </a:xfrm>
        </p:grpSpPr>
        <p:sp>
          <p:nvSpPr>
            <p:cNvPr id="22" name="Freeform 5">
              <a:extLst>
                <a:ext uri="{FF2B5EF4-FFF2-40B4-BE49-F238E27FC236}">
                  <a16:creationId xmlns:a16="http://schemas.microsoft.com/office/drawing/2014/main" id="{F6F30B13-BCBB-4E22-AA58-CDA85EB312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3" name="Freeform 6">
              <a:extLst>
                <a:ext uri="{FF2B5EF4-FFF2-40B4-BE49-F238E27FC236}">
                  <a16:creationId xmlns:a16="http://schemas.microsoft.com/office/drawing/2014/main" id="{4F389483-DDCD-44CD-8F7A-1754C409B41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4" name="Freeform 7">
              <a:extLst>
                <a:ext uri="{FF2B5EF4-FFF2-40B4-BE49-F238E27FC236}">
                  <a16:creationId xmlns:a16="http://schemas.microsoft.com/office/drawing/2014/main" id="{E6651404-9EAE-46C7-AED5-63B239BF03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Tree>
    <p:extLst>
      <p:ext uri="{BB962C8B-B14F-4D97-AF65-F5344CB8AC3E}">
        <p14:creationId xmlns:p14="http://schemas.microsoft.com/office/powerpoint/2010/main" val="48219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B16B7B-9FF0-45A0-9C81-7BC9C9304B13}"/>
              </a:ext>
            </a:extLst>
          </p:cNvPr>
          <p:cNvGraphicFramePr>
            <a:graphicFrameLocks noChangeAspect="1"/>
          </p:cNvGraphicFramePr>
          <p:nvPr userDrawn="1">
            <p:custDataLst>
              <p:tags r:id="rId2"/>
            </p:custDataLst>
            <p:extLst>
              <p:ext uri="{D42A27DB-BD31-4B8C-83A1-F6EECF244321}">
                <p14:modId xmlns:p14="http://schemas.microsoft.com/office/powerpoint/2010/main" val="876141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0"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37B16B7B-9FF0-45A0-9C81-7BC9C9304B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B712170C-CE44-4511-BCD5-0479529AB0B6}"/>
              </a:ext>
            </a:extLst>
          </p:cNvPr>
          <p:cNvPicPr>
            <a:picLocks noChangeAspect="1"/>
          </p:cNvPicPr>
          <p:nvPr userDrawn="1"/>
        </p:nvPicPr>
        <p:blipFill rotWithShape="1">
          <a:blip r:embed="rId6" cstate="print">
            <a:alphaModFix amt="50000"/>
            <a:extLst>
              <a:ext uri="{28A0092B-C50C-407E-A947-70E740481C1C}">
                <a14:useLocalDpi xmlns:a14="http://schemas.microsoft.com/office/drawing/2010/main" val="0"/>
              </a:ext>
            </a:extLst>
          </a:blip>
          <a:srcRect t="39740" b="36434"/>
          <a:stretch/>
        </p:blipFill>
        <p:spPr>
          <a:xfrm>
            <a:off x="-11722" y="0"/>
            <a:ext cx="10691813" cy="1055956"/>
          </a:xfrm>
          <a:prstGeom prst="rect">
            <a:avLst/>
          </a:prstGeom>
          <a:gradFill>
            <a:gsLst>
              <a:gs pos="64000">
                <a:schemeClr val="tx1"/>
              </a:gs>
              <a:gs pos="32000">
                <a:schemeClr val="tx1"/>
              </a:gs>
            </a:gsLst>
            <a:lin ang="5400000" scaled="1"/>
          </a:gradFill>
        </p:spPr>
      </p:pic>
      <p:pic>
        <p:nvPicPr>
          <p:cNvPr id="10" name="Picture 2" descr="Acsantis | Les nouvelles organisations en santé">
            <a:extLst>
              <a:ext uri="{FF2B5EF4-FFF2-40B4-BE49-F238E27FC236}">
                <a16:creationId xmlns:a16="http://schemas.microsoft.com/office/drawing/2014/main" id="{883F9C6E-956E-4133-8C45-F45E5C8A09E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8252" t="19302" r="9876" b="19069"/>
          <a:stretch/>
        </p:blipFill>
        <p:spPr bwMode="auto">
          <a:xfrm>
            <a:off x="8765628" y="7068282"/>
            <a:ext cx="532344" cy="399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A7F1DB-477B-44FE-9DD7-408D1D9B1B44}"/>
              </a:ext>
            </a:extLst>
          </p:cNvPr>
          <p:cNvSpPr txBox="1"/>
          <p:nvPr userDrawn="1"/>
        </p:nvSpPr>
        <p:spPr>
          <a:xfrm>
            <a:off x="228602" y="7217621"/>
            <a:ext cx="447675" cy="193899"/>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fld id="{27C85BA7-A2E8-475C-AD42-ED6C6D6B1A8C}" type="slidenum">
              <a:rPr lang="fr-FR" sz="1200" smtClean="0">
                <a:solidFill>
                  <a:schemeClr val="bg2"/>
                </a:solidFill>
              </a:rPr>
              <a:pPr marL="0" indent="0" algn="ctr">
                <a:lnSpc>
                  <a:spcPct val="85000"/>
                </a:lnSpc>
                <a:spcAft>
                  <a:spcPts val="600"/>
                </a:spcAft>
                <a:buClr>
                  <a:schemeClr val="accent2"/>
                </a:buClr>
                <a:buSzPct val="70000"/>
                <a:buFont typeface="Arial" pitchFamily="34" charset="0"/>
                <a:buNone/>
              </a:pPr>
              <a:t>‹#›</a:t>
            </a:fld>
            <a:endParaRPr lang="fr-FR" sz="1200" dirty="0" err="1">
              <a:solidFill>
                <a:schemeClr val="bg2"/>
              </a:solidFill>
            </a:endParaRPr>
          </a:p>
        </p:txBody>
      </p:sp>
      <p:cxnSp>
        <p:nvCxnSpPr>
          <p:cNvPr id="13" name="Straight Connector 12">
            <a:extLst>
              <a:ext uri="{FF2B5EF4-FFF2-40B4-BE49-F238E27FC236}">
                <a16:creationId xmlns:a16="http://schemas.microsoft.com/office/drawing/2014/main" id="{257C6B34-5963-4399-8392-58801947FCD0}"/>
              </a:ext>
            </a:extLst>
          </p:cNvPr>
          <p:cNvCxnSpPr/>
          <p:nvPr userDrawn="1"/>
        </p:nvCxnSpPr>
        <p:spPr>
          <a:xfrm>
            <a:off x="714375" y="7186711"/>
            <a:ext cx="0" cy="249921"/>
          </a:xfrm>
          <a:prstGeom prst="line">
            <a:avLst/>
          </a:prstGeom>
          <a:ln w="38100">
            <a:solidFill>
              <a:srgbClr val="FFD200"/>
            </a:solidFill>
            <a:tailEnd type="none"/>
          </a:ln>
        </p:spPr>
        <p:style>
          <a:lnRef idx="1">
            <a:schemeClr val="accent1"/>
          </a:lnRef>
          <a:fillRef idx="0">
            <a:schemeClr val="accent1"/>
          </a:fillRef>
          <a:effectRef idx="0">
            <a:schemeClr val="accent1"/>
          </a:effectRef>
          <a:fontRef idx="minor">
            <a:schemeClr val="tx1"/>
          </a:fontRef>
        </p:style>
      </p:cxnSp>
      <p:pic>
        <p:nvPicPr>
          <p:cNvPr id="20" name="図 7">
            <a:extLst>
              <a:ext uri="{FF2B5EF4-FFF2-40B4-BE49-F238E27FC236}">
                <a16:creationId xmlns:a16="http://schemas.microsoft.com/office/drawing/2014/main" id="{B2F6816F-83C2-4855-A2EE-CE03F3D5FE90}"/>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tretch>
            <a:fillRect/>
          </a:stretch>
        </p:blipFill>
        <p:spPr>
          <a:xfrm>
            <a:off x="-416901" y="805372"/>
            <a:ext cx="11849100" cy="309201"/>
          </a:xfrm>
          <a:prstGeom prst="rect">
            <a:avLst/>
          </a:prstGeom>
        </p:spPr>
      </p:pic>
      <p:pic>
        <p:nvPicPr>
          <p:cNvPr id="15" name="Picture 14">
            <a:extLst>
              <a:ext uri="{FF2B5EF4-FFF2-40B4-BE49-F238E27FC236}">
                <a16:creationId xmlns:a16="http://schemas.microsoft.com/office/drawing/2014/main" id="{582225A3-4918-4E7B-BBEB-933318AE5B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1723"/>
            <a:ext cx="1828800" cy="1048022"/>
          </a:xfrm>
          <a:prstGeom prst="rect">
            <a:avLst/>
          </a:prstGeom>
        </p:spPr>
      </p:pic>
      <p:grpSp>
        <p:nvGrpSpPr>
          <p:cNvPr id="21" name="Group 4">
            <a:extLst>
              <a:ext uri="{FF2B5EF4-FFF2-40B4-BE49-F238E27FC236}">
                <a16:creationId xmlns:a16="http://schemas.microsoft.com/office/drawing/2014/main" id="{39A2190E-D341-4851-9E88-8E15B3A7FA69}"/>
              </a:ext>
            </a:extLst>
          </p:cNvPr>
          <p:cNvGrpSpPr>
            <a:grpSpLocks noChangeAspect="1"/>
          </p:cNvGrpSpPr>
          <p:nvPr userDrawn="1"/>
        </p:nvGrpSpPr>
        <p:grpSpPr bwMode="auto">
          <a:xfrm>
            <a:off x="9686782" y="6975067"/>
            <a:ext cx="470440" cy="455109"/>
            <a:chOff x="7110" y="4004"/>
            <a:chExt cx="191" cy="196"/>
          </a:xfrm>
        </p:grpSpPr>
        <p:sp>
          <p:nvSpPr>
            <p:cNvPr id="22" name="Freeform 5">
              <a:extLst>
                <a:ext uri="{FF2B5EF4-FFF2-40B4-BE49-F238E27FC236}">
                  <a16:creationId xmlns:a16="http://schemas.microsoft.com/office/drawing/2014/main" id="{F6F30B13-BCBB-4E22-AA58-CDA85EB312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3" name="Freeform 6">
              <a:extLst>
                <a:ext uri="{FF2B5EF4-FFF2-40B4-BE49-F238E27FC236}">
                  <a16:creationId xmlns:a16="http://schemas.microsoft.com/office/drawing/2014/main" id="{4F389483-DDCD-44CD-8F7A-1754C409B41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4" name="Freeform 7">
              <a:extLst>
                <a:ext uri="{FF2B5EF4-FFF2-40B4-BE49-F238E27FC236}">
                  <a16:creationId xmlns:a16="http://schemas.microsoft.com/office/drawing/2014/main" id="{E6651404-9EAE-46C7-AED5-63B239BF03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
        <p:nvSpPr>
          <p:cNvPr id="16" name="Title 6">
            <a:extLst>
              <a:ext uri="{FF2B5EF4-FFF2-40B4-BE49-F238E27FC236}">
                <a16:creationId xmlns:a16="http://schemas.microsoft.com/office/drawing/2014/main" id="{E6D08A8F-FC6E-434C-B240-AC0E2FC45D34}"/>
              </a:ext>
            </a:extLst>
          </p:cNvPr>
          <p:cNvSpPr txBox="1">
            <a:spLocks/>
          </p:cNvSpPr>
          <p:nvPr userDrawn="1"/>
        </p:nvSpPr>
        <p:spPr>
          <a:xfrm>
            <a:off x="1840522" y="422069"/>
            <a:ext cx="8452339" cy="528750"/>
          </a:xfrm>
          <a:prstGeom prst="rect">
            <a:avLst/>
          </a:prstGeom>
        </p:spPr>
        <p:txBody>
          <a:bodyPr vert="horz" lIns="0" tIns="0" rIns="0" bIns="0" rtlCol="0" anchor="t" anchorCtr="0">
            <a:noAutofit/>
          </a:bodyPr>
          <a:lstStyle>
            <a:lvl1pPr algn="l" defTabSz="685445"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fr-FR" dirty="0"/>
              <a:t>Indicateurs géo-populationnels du territoire départemental</a:t>
            </a:r>
          </a:p>
        </p:txBody>
      </p:sp>
      <p:sp>
        <p:nvSpPr>
          <p:cNvPr id="17" name="TextBox 16">
            <a:extLst>
              <a:ext uri="{FF2B5EF4-FFF2-40B4-BE49-F238E27FC236}">
                <a16:creationId xmlns:a16="http://schemas.microsoft.com/office/drawing/2014/main" id="{8E7C2CD3-6CA3-476F-949C-9F59644ACEC9}"/>
              </a:ext>
            </a:extLst>
          </p:cNvPr>
          <p:cNvSpPr txBox="1"/>
          <p:nvPr userDrawn="1"/>
        </p:nvSpPr>
        <p:spPr>
          <a:xfrm>
            <a:off x="1456662" y="3067093"/>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de population</a:t>
            </a:r>
          </a:p>
          <a:p>
            <a:pPr algn="ctr">
              <a:lnSpc>
                <a:spcPct val="85000"/>
              </a:lnSpc>
              <a:spcAft>
                <a:spcPts val="600"/>
              </a:spcAft>
              <a:buClr>
                <a:schemeClr val="accent2"/>
              </a:buClr>
              <a:buSzPct val="70000"/>
            </a:pPr>
            <a:r>
              <a:rPr lang="fr-FR" sz="1200" dirty="0" err="1">
                <a:solidFill>
                  <a:schemeClr val="bg1"/>
                </a:solidFill>
              </a:rPr>
              <a:t>Hab</a:t>
            </a:r>
            <a:r>
              <a:rPr lang="fr-FR" sz="1200" dirty="0">
                <a:solidFill>
                  <a:schemeClr val="bg1"/>
                </a:solidFill>
              </a:rPr>
              <a:t>/km2</a:t>
            </a:r>
          </a:p>
        </p:txBody>
      </p:sp>
      <p:sp>
        <p:nvSpPr>
          <p:cNvPr id="18" name="TextBox 17">
            <a:extLst>
              <a:ext uri="{FF2B5EF4-FFF2-40B4-BE49-F238E27FC236}">
                <a16:creationId xmlns:a16="http://schemas.microsoft.com/office/drawing/2014/main" id="{77686DC6-773F-48E3-809B-EB9C1D98C944}"/>
              </a:ext>
            </a:extLst>
          </p:cNvPr>
          <p:cNvSpPr txBox="1"/>
          <p:nvPr userDrawn="1"/>
        </p:nvSpPr>
        <p:spPr>
          <a:xfrm>
            <a:off x="3537848" y="3062770"/>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médecins </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
        <p:nvSpPr>
          <p:cNvPr id="26" name="TextBox 25">
            <a:extLst>
              <a:ext uri="{FF2B5EF4-FFF2-40B4-BE49-F238E27FC236}">
                <a16:creationId xmlns:a16="http://schemas.microsoft.com/office/drawing/2014/main" id="{6F980BC0-7A86-4148-A4EA-7790C8789F50}"/>
              </a:ext>
            </a:extLst>
          </p:cNvPr>
          <p:cNvSpPr txBox="1"/>
          <p:nvPr userDrawn="1"/>
        </p:nvSpPr>
        <p:spPr>
          <a:xfrm>
            <a:off x="7844250" y="3067093"/>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d’IDE</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
        <p:nvSpPr>
          <p:cNvPr id="27" name="TextBox 26">
            <a:extLst>
              <a:ext uri="{FF2B5EF4-FFF2-40B4-BE49-F238E27FC236}">
                <a16:creationId xmlns:a16="http://schemas.microsoft.com/office/drawing/2014/main" id="{96E61BD7-B5A3-4318-9EB2-373671798143}"/>
              </a:ext>
            </a:extLst>
          </p:cNvPr>
          <p:cNvSpPr txBox="1"/>
          <p:nvPr userDrawn="1"/>
        </p:nvSpPr>
        <p:spPr>
          <a:xfrm>
            <a:off x="1707194" y="5272681"/>
            <a:ext cx="1546370" cy="97565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Taux de </a:t>
            </a:r>
            <a:r>
              <a:rPr lang="fr-FR" sz="1200" dirty="0" err="1">
                <a:solidFill>
                  <a:schemeClr val="bg1"/>
                </a:solidFill>
              </a:rPr>
              <a:t>réhospitalisations</a:t>
            </a:r>
            <a:r>
              <a:rPr lang="fr-FR" sz="1200" dirty="0">
                <a:solidFill>
                  <a:schemeClr val="bg1"/>
                </a:solidFill>
              </a:rPr>
              <a:t> </a:t>
            </a:r>
          </a:p>
          <a:p>
            <a:pPr algn="ctr">
              <a:lnSpc>
                <a:spcPct val="85000"/>
              </a:lnSpc>
              <a:spcAft>
                <a:spcPts val="600"/>
              </a:spcAft>
              <a:buClr>
                <a:schemeClr val="accent2"/>
              </a:buClr>
              <a:buSzPct val="70000"/>
            </a:pPr>
            <a:r>
              <a:rPr lang="fr-FR" sz="1200" dirty="0">
                <a:solidFill>
                  <a:schemeClr val="bg1"/>
                </a:solidFill>
              </a:rPr>
              <a:t>de 1 à 30 jours*</a:t>
            </a:r>
          </a:p>
          <a:p>
            <a:pPr algn="ctr">
              <a:lnSpc>
                <a:spcPct val="85000"/>
              </a:lnSpc>
              <a:spcAft>
                <a:spcPts val="600"/>
              </a:spcAft>
              <a:buClr>
                <a:schemeClr val="accent2"/>
              </a:buClr>
              <a:buSzPct val="70000"/>
            </a:pPr>
            <a:r>
              <a:rPr lang="fr-FR" sz="1200" dirty="0">
                <a:solidFill>
                  <a:schemeClr val="bg1"/>
                </a:solidFill>
              </a:rPr>
              <a:t>pour 100 hospitalisations</a:t>
            </a:r>
          </a:p>
        </p:txBody>
      </p:sp>
      <p:sp>
        <p:nvSpPr>
          <p:cNvPr id="28" name="TextBox 27">
            <a:extLst>
              <a:ext uri="{FF2B5EF4-FFF2-40B4-BE49-F238E27FC236}">
                <a16:creationId xmlns:a16="http://schemas.microsoft.com/office/drawing/2014/main" id="{AC8922F6-BDE2-4C2A-97A7-7264F4D7D873}"/>
              </a:ext>
            </a:extLst>
          </p:cNvPr>
          <p:cNvSpPr txBox="1"/>
          <p:nvPr userDrawn="1"/>
        </p:nvSpPr>
        <p:spPr>
          <a:xfrm>
            <a:off x="3563681" y="5275149"/>
            <a:ext cx="1796902" cy="74174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Taux d’hospitalisations potentiellement évitables*</a:t>
            </a:r>
          </a:p>
          <a:p>
            <a:pPr algn="ctr">
              <a:lnSpc>
                <a:spcPct val="85000"/>
              </a:lnSpc>
              <a:spcAft>
                <a:spcPts val="600"/>
              </a:spcAft>
              <a:buClr>
                <a:schemeClr val="accent2"/>
              </a:buClr>
              <a:buSzPct val="70000"/>
            </a:pPr>
            <a:r>
              <a:rPr lang="fr-FR" sz="1200" dirty="0">
                <a:solidFill>
                  <a:schemeClr val="bg1"/>
                </a:solidFill>
              </a:rPr>
              <a:t>pour 1 000 </a:t>
            </a:r>
            <a:r>
              <a:rPr lang="fr-FR" sz="1200" dirty="0" err="1">
                <a:solidFill>
                  <a:schemeClr val="bg1"/>
                </a:solidFill>
              </a:rPr>
              <a:t>hab</a:t>
            </a:r>
            <a:endParaRPr lang="fr-FR" sz="1200" dirty="0">
              <a:solidFill>
                <a:schemeClr val="bg1"/>
              </a:solidFill>
            </a:endParaRPr>
          </a:p>
        </p:txBody>
      </p:sp>
      <p:sp>
        <p:nvSpPr>
          <p:cNvPr id="29" name="TextBox 28">
            <a:extLst>
              <a:ext uri="{FF2B5EF4-FFF2-40B4-BE49-F238E27FC236}">
                <a16:creationId xmlns:a16="http://schemas.microsoft.com/office/drawing/2014/main" id="{2F7B41FD-AD45-44A6-B3C5-8C8F16C4CE3E}"/>
              </a:ext>
            </a:extLst>
          </p:cNvPr>
          <p:cNvSpPr txBox="1"/>
          <p:nvPr userDrawn="1"/>
        </p:nvSpPr>
        <p:spPr>
          <a:xfrm>
            <a:off x="208234" y="2423265"/>
            <a:ext cx="1435395" cy="35086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France métropolitaine</a:t>
            </a:r>
          </a:p>
        </p:txBody>
      </p:sp>
      <p:pic>
        <p:nvPicPr>
          <p:cNvPr id="31" name="Graphic 30" descr="Research">
            <a:extLst>
              <a:ext uri="{FF2B5EF4-FFF2-40B4-BE49-F238E27FC236}">
                <a16:creationId xmlns:a16="http://schemas.microsoft.com/office/drawing/2014/main" id="{D7212000-CFEE-424E-A583-E878D971604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7288" y="4793905"/>
            <a:ext cx="533039" cy="533039"/>
          </a:xfrm>
          <a:prstGeom prst="rect">
            <a:avLst/>
          </a:prstGeom>
        </p:spPr>
      </p:pic>
      <p:sp>
        <p:nvSpPr>
          <p:cNvPr id="32" name="Rectangle 31">
            <a:extLst>
              <a:ext uri="{FF2B5EF4-FFF2-40B4-BE49-F238E27FC236}">
                <a16:creationId xmlns:a16="http://schemas.microsoft.com/office/drawing/2014/main" id="{5AB5DB8E-6259-4199-A836-19123E549037}"/>
              </a:ext>
            </a:extLst>
          </p:cNvPr>
          <p:cNvSpPr/>
          <p:nvPr userDrawn="1"/>
        </p:nvSpPr>
        <p:spPr>
          <a:xfrm>
            <a:off x="6965424" y="4924333"/>
            <a:ext cx="2943855" cy="1061829"/>
          </a:xfrm>
          <a:prstGeom prst="rect">
            <a:avLst/>
          </a:prstGeom>
        </p:spPr>
        <p:txBody>
          <a:bodyPr wrap="square">
            <a:spAutoFit/>
          </a:bodyPr>
          <a:lstStyle/>
          <a:p>
            <a:r>
              <a:rPr lang="fr-FR" sz="1050" dirty="0">
                <a:solidFill>
                  <a:schemeClr val="bg1"/>
                </a:solidFill>
              </a:rPr>
              <a:t>*Ces deux indicateurs servent à apprécier l’organisation et le fonctionnement des prises en charge sur les territoires. Ils s’apprécient au niveau d’un territoire ou d’un groupement d’acteurs en tant que reflet de la coordination Ville-hôpital.</a:t>
            </a:r>
          </a:p>
        </p:txBody>
      </p:sp>
      <p:sp>
        <p:nvSpPr>
          <p:cNvPr id="33" name="Rectangle 32">
            <a:extLst>
              <a:ext uri="{FF2B5EF4-FFF2-40B4-BE49-F238E27FC236}">
                <a16:creationId xmlns:a16="http://schemas.microsoft.com/office/drawing/2014/main" id="{B018CAB3-93A0-4BF3-9443-F487ADF1056D}"/>
              </a:ext>
            </a:extLst>
          </p:cNvPr>
          <p:cNvSpPr/>
          <p:nvPr userDrawn="1"/>
        </p:nvSpPr>
        <p:spPr>
          <a:xfrm>
            <a:off x="6280727" y="4793905"/>
            <a:ext cx="3722255" cy="1283663"/>
          </a:xfrm>
          <a:prstGeom prst="rect">
            <a:avLst/>
          </a:prstGeom>
          <a:noFill/>
          <a:ln w="9525">
            <a:solidFill>
              <a:srgbClr val="0B56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4" name="TextBox 33">
            <a:extLst>
              <a:ext uri="{FF2B5EF4-FFF2-40B4-BE49-F238E27FC236}">
                <a16:creationId xmlns:a16="http://schemas.microsoft.com/office/drawing/2014/main" id="{C23DE7C8-49EE-48A3-BAC0-2C63E58D4B9D}"/>
              </a:ext>
            </a:extLst>
          </p:cNvPr>
          <p:cNvSpPr txBox="1"/>
          <p:nvPr userDrawn="1"/>
        </p:nvSpPr>
        <p:spPr>
          <a:xfrm>
            <a:off x="230468" y="1959125"/>
            <a:ext cx="143539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Pays de la Loire</a:t>
            </a:r>
          </a:p>
        </p:txBody>
      </p:sp>
      <p:sp>
        <p:nvSpPr>
          <p:cNvPr id="5" name="Text Placeholder 4">
            <a:extLst>
              <a:ext uri="{FF2B5EF4-FFF2-40B4-BE49-F238E27FC236}">
                <a16:creationId xmlns:a16="http://schemas.microsoft.com/office/drawing/2014/main" id="{03DB20AC-5860-43E8-850E-B47766833013}"/>
              </a:ext>
            </a:extLst>
          </p:cNvPr>
          <p:cNvSpPr>
            <a:spLocks noGrp="1"/>
          </p:cNvSpPr>
          <p:nvPr>
            <p:ph type="body" sz="quarter" idx="10"/>
          </p:nvPr>
        </p:nvSpPr>
        <p:spPr>
          <a:xfrm>
            <a:off x="353758" y="1510245"/>
            <a:ext cx="1435100" cy="193675"/>
          </a:xfrm>
        </p:spPr>
        <p:txBody>
          <a:bodyPr/>
          <a:lstStyle>
            <a:lvl1pPr marL="0" indent="0">
              <a:buNone/>
              <a:defRPr lang="fr-FR" sz="1200" kern="1200" dirty="0">
                <a:solidFill>
                  <a:schemeClr val="bg1"/>
                </a:solidFill>
                <a:latin typeface="+mn-lt"/>
                <a:ea typeface="+mn-ea"/>
                <a:cs typeface="+mn-cs"/>
              </a:defRPr>
            </a:lvl1pPr>
          </a:lstStyle>
          <a:p>
            <a:pPr lvl="0"/>
            <a:endParaRPr lang="fr-FR" dirty="0"/>
          </a:p>
        </p:txBody>
      </p:sp>
      <p:sp>
        <p:nvSpPr>
          <p:cNvPr id="44" name="Freeform: Shape 43">
            <a:extLst>
              <a:ext uri="{FF2B5EF4-FFF2-40B4-BE49-F238E27FC236}">
                <a16:creationId xmlns:a16="http://schemas.microsoft.com/office/drawing/2014/main" id="{00BF9632-225E-4535-9096-E388F659FC48}"/>
              </a:ext>
            </a:extLst>
          </p:cNvPr>
          <p:cNvSpPr/>
          <p:nvPr userDrawn="1"/>
        </p:nvSpPr>
        <p:spPr>
          <a:xfrm>
            <a:off x="1788701" y="1894959"/>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118</a:t>
            </a:r>
            <a:endParaRPr lang="fr-FR" sz="1200" b="1" dirty="0">
              <a:solidFill>
                <a:schemeClr val="tx1"/>
              </a:solidFill>
            </a:endParaRPr>
          </a:p>
        </p:txBody>
      </p:sp>
      <p:sp>
        <p:nvSpPr>
          <p:cNvPr id="43" name="Freeform: Shape 42">
            <a:extLst>
              <a:ext uri="{FF2B5EF4-FFF2-40B4-BE49-F238E27FC236}">
                <a16:creationId xmlns:a16="http://schemas.microsoft.com/office/drawing/2014/main" id="{AA8BCDD2-3C70-47D8-AC44-A3F6139BEE80}"/>
              </a:ext>
            </a:extLst>
          </p:cNvPr>
          <p:cNvSpPr/>
          <p:nvPr userDrawn="1"/>
        </p:nvSpPr>
        <p:spPr>
          <a:xfrm>
            <a:off x="1888854" y="2355273"/>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120</a:t>
            </a:r>
            <a:endParaRPr lang="fr-FR" sz="1200" b="1" dirty="0">
              <a:solidFill>
                <a:schemeClr val="bg1"/>
              </a:solidFill>
            </a:endParaRPr>
          </a:p>
        </p:txBody>
      </p:sp>
      <p:sp>
        <p:nvSpPr>
          <p:cNvPr id="42" name="Freeform: Shape 41">
            <a:extLst>
              <a:ext uri="{FF2B5EF4-FFF2-40B4-BE49-F238E27FC236}">
                <a16:creationId xmlns:a16="http://schemas.microsoft.com/office/drawing/2014/main" id="{9A26B5FA-0951-4E61-85DC-F6A172A6C59D}"/>
              </a:ext>
            </a:extLst>
          </p:cNvPr>
          <p:cNvSpPr/>
          <p:nvPr userDrawn="1"/>
        </p:nvSpPr>
        <p:spPr>
          <a:xfrm>
            <a:off x="1908941" y="1463382"/>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5" name="Freeform: Shape 44">
            <a:extLst>
              <a:ext uri="{FF2B5EF4-FFF2-40B4-BE49-F238E27FC236}">
                <a16:creationId xmlns:a16="http://schemas.microsoft.com/office/drawing/2014/main" id="{B6A263F8-CAC5-451D-A3AA-F9CFB3FF72ED}"/>
              </a:ext>
            </a:extLst>
          </p:cNvPr>
          <p:cNvSpPr/>
          <p:nvPr userDrawn="1"/>
        </p:nvSpPr>
        <p:spPr>
          <a:xfrm>
            <a:off x="3769901" y="1894959"/>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289</a:t>
            </a:r>
            <a:endParaRPr lang="fr-FR" sz="1200" b="1" dirty="0">
              <a:solidFill>
                <a:schemeClr val="tx1"/>
              </a:solidFill>
            </a:endParaRPr>
          </a:p>
        </p:txBody>
      </p:sp>
      <p:sp>
        <p:nvSpPr>
          <p:cNvPr id="46" name="Freeform: Shape 45">
            <a:extLst>
              <a:ext uri="{FF2B5EF4-FFF2-40B4-BE49-F238E27FC236}">
                <a16:creationId xmlns:a16="http://schemas.microsoft.com/office/drawing/2014/main" id="{9CE41AEA-5EE7-4F9C-90D8-FE4AB7A0C69F}"/>
              </a:ext>
            </a:extLst>
          </p:cNvPr>
          <p:cNvSpPr/>
          <p:nvPr userDrawn="1"/>
        </p:nvSpPr>
        <p:spPr>
          <a:xfrm>
            <a:off x="3870054" y="2355273"/>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340</a:t>
            </a:r>
          </a:p>
        </p:txBody>
      </p:sp>
      <p:sp>
        <p:nvSpPr>
          <p:cNvPr id="47" name="Freeform: Shape 46">
            <a:extLst>
              <a:ext uri="{FF2B5EF4-FFF2-40B4-BE49-F238E27FC236}">
                <a16:creationId xmlns:a16="http://schemas.microsoft.com/office/drawing/2014/main" id="{35185BA9-C7B3-40FD-ACE2-F5D1F4FCBD80}"/>
              </a:ext>
            </a:extLst>
          </p:cNvPr>
          <p:cNvSpPr/>
          <p:nvPr userDrawn="1"/>
        </p:nvSpPr>
        <p:spPr>
          <a:xfrm>
            <a:off x="3890141" y="1463382"/>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8" name="Freeform: Shape 47">
            <a:extLst>
              <a:ext uri="{FF2B5EF4-FFF2-40B4-BE49-F238E27FC236}">
                <a16:creationId xmlns:a16="http://schemas.microsoft.com/office/drawing/2014/main" id="{0CDDDF01-17C7-4D24-87C0-E3F60D522189}"/>
              </a:ext>
            </a:extLst>
          </p:cNvPr>
          <p:cNvSpPr/>
          <p:nvPr userDrawn="1"/>
        </p:nvSpPr>
        <p:spPr>
          <a:xfrm>
            <a:off x="5851254" y="1924356"/>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145</a:t>
            </a:r>
          </a:p>
        </p:txBody>
      </p:sp>
      <p:sp>
        <p:nvSpPr>
          <p:cNvPr id="49" name="Freeform: Shape 48">
            <a:extLst>
              <a:ext uri="{FF2B5EF4-FFF2-40B4-BE49-F238E27FC236}">
                <a16:creationId xmlns:a16="http://schemas.microsoft.com/office/drawing/2014/main" id="{01355B1B-9EFE-497D-A53F-92C880021F46}"/>
              </a:ext>
            </a:extLst>
          </p:cNvPr>
          <p:cNvSpPr/>
          <p:nvPr userDrawn="1"/>
        </p:nvSpPr>
        <p:spPr>
          <a:xfrm>
            <a:off x="5951407" y="2384670"/>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153</a:t>
            </a:r>
          </a:p>
        </p:txBody>
      </p:sp>
      <p:sp>
        <p:nvSpPr>
          <p:cNvPr id="50" name="Freeform: Shape 49">
            <a:extLst>
              <a:ext uri="{FF2B5EF4-FFF2-40B4-BE49-F238E27FC236}">
                <a16:creationId xmlns:a16="http://schemas.microsoft.com/office/drawing/2014/main" id="{D4E5E702-1A6F-4594-9479-35CA4CDEB61D}"/>
              </a:ext>
            </a:extLst>
          </p:cNvPr>
          <p:cNvSpPr/>
          <p:nvPr userDrawn="1"/>
        </p:nvSpPr>
        <p:spPr>
          <a:xfrm>
            <a:off x="5971494" y="1492779"/>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2" name="Freeform: Shape 51">
            <a:extLst>
              <a:ext uri="{FF2B5EF4-FFF2-40B4-BE49-F238E27FC236}">
                <a16:creationId xmlns:a16="http://schemas.microsoft.com/office/drawing/2014/main" id="{3F9958FF-B1C0-4D6A-BA19-A7ED01696E2C}"/>
              </a:ext>
            </a:extLst>
          </p:cNvPr>
          <p:cNvSpPr/>
          <p:nvPr userDrawn="1"/>
        </p:nvSpPr>
        <p:spPr>
          <a:xfrm>
            <a:off x="1888854" y="4772148"/>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11,8</a:t>
            </a:r>
            <a:endParaRPr lang="fr-FR" sz="1200" b="1" dirty="0">
              <a:solidFill>
                <a:schemeClr val="bg1"/>
              </a:solidFill>
            </a:endParaRPr>
          </a:p>
        </p:txBody>
      </p:sp>
      <p:sp>
        <p:nvSpPr>
          <p:cNvPr id="53" name="Freeform: Shape 52">
            <a:extLst>
              <a:ext uri="{FF2B5EF4-FFF2-40B4-BE49-F238E27FC236}">
                <a16:creationId xmlns:a16="http://schemas.microsoft.com/office/drawing/2014/main" id="{A0421DB7-6ABD-4DB7-BC77-B6CC5DAE6B35}"/>
              </a:ext>
            </a:extLst>
          </p:cNvPr>
          <p:cNvSpPr/>
          <p:nvPr userDrawn="1"/>
        </p:nvSpPr>
        <p:spPr>
          <a:xfrm>
            <a:off x="1888854" y="4102327"/>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5" name="Freeform: Shape 54">
            <a:extLst>
              <a:ext uri="{FF2B5EF4-FFF2-40B4-BE49-F238E27FC236}">
                <a16:creationId xmlns:a16="http://schemas.microsoft.com/office/drawing/2014/main" id="{72262461-9BD5-4860-8D91-3F6E954FDA64}"/>
              </a:ext>
            </a:extLst>
          </p:cNvPr>
          <p:cNvSpPr/>
          <p:nvPr userDrawn="1"/>
        </p:nvSpPr>
        <p:spPr>
          <a:xfrm>
            <a:off x="3870054" y="4803787"/>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5,93</a:t>
            </a:r>
          </a:p>
        </p:txBody>
      </p:sp>
      <p:sp>
        <p:nvSpPr>
          <p:cNvPr id="56" name="Freeform: Shape 55">
            <a:extLst>
              <a:ext uri="{FF2B5EF4-FFF2-40B4-BE49-F238E27FC236}">
                <a16:creationId xmlns:a16="http://schemas.microsoft.com/office/drawing/2014/main" id="{C01C34E5-A23B-4DB0-B2F6-8ECB6FD4A14A}"/>
              </a:ext>
            </a:extLst>
          </p:cNvPr>
          <p:cNvSpPr/>
          <p:nvPr userDrawn="1"/>
        </p:nvSpPr>
        <p:spPr>
          <a:xfrm>
            <a:off x="3870054" y="4133966"/>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7" name="Freeform: Shape 56">
            <a:extLst>
              <a:ext uri="{FF2B5EF4-FFF2-40B4-BE49-F238E27FC236}">
                <a16:creationId xmlns:a16="http://schemas.microsoft.com/office/drawing/2014/main" id="{548D89ED-3E56-49E7-AAE9-C8005884E50C}"/>
              </a:ext>
            </a:extLst>
          </p:cNvPr>
          <p:cNvSpPr/>
          <p:nvPr userDrawn="1"/>
        </p:nvSpPr>
        <p:spPr>
          <a:xfrm>
            <a:off x="8097765" y="1942108"/>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873</a:t>
            </a:r>
            <a:endParaRPr lang="fr-FR" sz="1400" b="1" dirty="0">
              <a:solidFill>
                <a:schemeClr val="tx1"/>
              </a:solidFill>
            </a:endParaRPr>
          </a:p>
        </p:txBody>
      </p:sp>
      <p:sp>
        <p:nvSpPr>
          <p:cNvPr id="58" name="Freeform: Shape 57">
            <a:extLst>
              <a:ext uri="{FF2B5EF4-FFF2-40B4-BE49-F238E27FC236}">
                <a16:creationId xmlns:a16="http://schemas.microsoft.com/office/drawing/2014/main" id="{34E44AD2-8D05-4B98-8E4E-57A6E62CB4DF}"/>
              </a:ext>
            </a:extLst>
          </p:cNvPr>
          <p:cNvSpPr/>
          <p:nvPr userDrawn="1"/>
        </p:nvSpPr>
        <p:spPr>
          <a:xfrm>
            <a:off x="8197918" y="2402422"/>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1053</a:t>
            </a:r>
          </a:p>
        </p:txBody>
      </p:sp>
      <p:sp>
        <p:nvSpPr>
          <p:cNvPr id="59" name="Freeform: Shape 58">
            <a:extLst>
              <a:ext uri="{FF2B5EF4-FFF2-40B4-BE49-F238E27FC236}">
                <a16:creationId xmlns:a16="http://schemas.microsoft.com/office/drawing/2014/main" id="{5E8DB0FE-C35C-4891-84EE-621DC972B7E3}"/>
              </a:ext>
            </a:extLst>
          </p:cNvPr>
          <p:cNvSpPr/>
          <p:nvPr userDrawn="1"/>
        </p:nvSpPr>
        <p:spPr>
          <a:xfrm>
            <a:off x="8218005" y="1510531"/>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61" name="Rectangle 60">
            <a:extLst>
              <a:ext uri="{FF2B5EF4-FFF2-40B4-BE49-F238E27FC236}">
                <a16:creationId xmlns:a16="http://schemas.microsoft.com/office/drawing/2014/main" id="{E1EED0F8-9F69-42CB-9778-4764DA810EFA}"/>
              </a:ext>
            </a:extLst>
          </p:cNvPr>
          <p:cNvSpPr/>
          <p:nvPr userDrawn="1"/>
        </p:nvSpPr>
        <p:spPr>
          <a:xfrm>
            <a:off x="2931893" y="6813695"/>
            <a:ext cx="5786997" cy="577081"/>
          </a:xfrm>
          <a:prstGeom prst="rect">
            <a:avLst/>
          </a:prstGeom>
        </p:spPr>
        <p:txBody>
          <a:bodyPr wrap="square">
            <a:spAutoFit/>
          </a:bodyPr>
          <a:lstStyle/>
          <a:p>
            <a:r>
              <a:rPr lang="fr-FR" sz="1050" dirty="0">
                <a:solidFill>
                  <a:schemeClr val="bg1"/>
                </a:solidFill>
              </a:rPr>
              <a:t>Source : ASIP-Santé RPPS/ ADELI-DREES, traitements Drees - données au 1er janvier 2020 </a:t>
            </a:r>
          </a:p>
          <a:p>
            <a:r>
              <a:rPr lang="fr-FR" sz="1050" dirty="0">
                <a:solidFill>
                  <a:schemeClr val="bg1"/>
                </a:solidFill>
              </a:rPr>
              <a:t>Les données concernent tous les professionnels, indépendamment du statut et mode d’exercice </a:t>
            </a:r>
          </a:p>
        </p:txBody>
      </p:sp>
      <p:sp>
        <p:nvSpPr>
          <p:cNvPr id="62" name="TextBox 61">
            <a:extLst>
              <a:ext uri="{FF2B5EF4-FFF2-40B4-BE49-F238E27FC236}">
                <a16:creationId xmlns:a16="http://schemas.microsoft.com/office/drawing/2014/main" id="{65281CAD-F528-46C0-8504-F8E4B4B92040}"/>
              </a:ext>
            </a:extLst>
          </p:cNvPr>
          <p:cNvSpPr txBox="1"/>
          <p:nvPr userDrawn="1"/>
        </p:nvSpPr>
        <p:spPr>
          <a:xfrm>
            <a:off x="196702" y="4906808"/>
            <a:ext cx="1435395"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France entière</a:t>
            </a:r>
          </a:p>
          <a:p>
            <a:pPr algn="ctr">
              <a:lnSpc>
                <a:spcPct val="85000"/>
              </a:lnSpc>
              <a:spcAft>
                <a:spcPts val="600"/>
              </a:spcAft>
              <a:buClr>
                <a:schemeClr val="accent2"/>
              </a:buClr>
              <a:buSzPct val="70000"/>
            </a:pPr>
            <a:r>
              <a:rPr lang="fr-FR" sz="1200" dirty="0">
                <a:solidFill>
                  <a:schemeClr val="bg1"/>
                </a:solidFill>
              </a:rPr>
              <a:t>(taux bruts 2019)</a:t>
            </a:r>
          </a:p>
        </p:txBody>
      </p:sp>
      <p:sp>
        <p:nvSpPr>
          <p:cNvPr id="63" name="Text Placeholder 4">
            <a:extLst>
              <a:ext uri="{FF2B5EF4-FFF2-40B4-BE49-F238E27FC236}">
                <a16:creationId xmlns:a16="http://schemas.microsoft.com/office/drawing/2014/main" id="{FCA23520-76AE-4DEE-83C1-019F6F9F6084}"/>
              </a:ext>
            </a:extLst>
          </p:cNvPr>
          <p:cNvSpPr>
            <a:spLocks noGrp="1"/>
          </p:cNvSpPr>
          <p:nvPr>
            <p:ph type="body" sz="quarter" idx="11"/>
          </p:nvPr>
        </p:nvSpPr>
        <p:spPr>
          <a:xfrm>
            <a:off x="347617" y="4182554"/>
            <a:ext cx="1435100" cy="193675"/>
          </a:xfrm>
        </p:spPr>
        <p:txBody>
          <a:bodyPr/>
          <a:lstStyle>
            <a:lvl1pPr marL="0" indent="0">
              <a:buNone/>
              <a:defRPr lang="fr-FR" sz="1200" kern="1200" dirty="0">
                <a:solidFill>
                  <a:schemeClr val="bg1"/>
                </a:solidFill>
                <a:latin typeface="+mn-lt"/>
                <a:ea typeface="+mn-ea"/>
                <a:cs typeface="+mn-cs"/>
              </a:defRPr>
            </a:lvl1pPr>
          </a:lstStyle>
          <a:p>
            <a:pPr lvl="0"/>
            <a:endParaRPr lang="fr-FR" dirty="0"/>
          </a:p>
        </p:txBody>
      </p:sp>
      <p:sp>
        <p:nvSpPr>
          <p:cNvPr id="64" name="Text Placeholder 4">
            <a:extLst>
              <a:ext uri="{FF2B5EF4-FFF2-40B4-BE49-F238E27FC236}">
                <a16:creationId xmlns:a16="http://schemas.microsoft.com/office/drawing/2014/main" id="{5C343C69-76A9-47DD-A7E6-8440CB05D321}"/>
              </a:ext>
            </a:extLst>
          </p:cNvPr>
          <p:cNvSpPr>
            <a:spLocks noGrp="1"/>
          </p:cNvSpPr>
          <p:nvPr>
            <p:ph type="body" sz="quarter" idx="12"/>
          </p:nvPr>
        </p:nvSpPr>
        <p:spPr>
          <a:xfrm>
            <a:off x="2091530" y="1455545"/>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5" name="Text Placeholder 4">
            <a:extLst>
              <a:ext uri="{FF2B5EF4-FFF2-40B4-BE49-F238E27FC236}">
                <a16:creationId xmlns:a16="http://schemas.microsoft.com/office/drawing/2014/main" id="{C8FF0502-4DD0-4A47-9136-9FF53EA2BD93}"/>
              </a:ext>
            </a:extLst>
          </p:cNvPr>
          <p:cNvSpPr>
            <a:spLocks noGrp="1"/>
          </p:cNvSpPr>
          <p:nvPr>
            <p:ph type="body" sz="quarter" idx="13"/>
          </p:nvPr>
        </p:nvSpPr>
        <p:spPr>
          <a:xfrm>
            <a:off x="4085733" y="1470567"/>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6" name="Text Placeholder 4">
            <a:extLst>
              <a:ext uri="{FF2B5EF4-FFF2-40B4-BE49-F238E27FC236}">
                <a16:creationId xmlns:a16="http://schemas.microsoft.com/office/drawing/2014/main" id="{D7BD23CF-0C6E-4C14-800A-02CB319DA17D}"/>
              </a:ext>
            </a:extLst>
          </p:cNvPr>
          <p:cNvSpPr>
            <a:spLocks noGrp="1"/>
          </p:cNvSpPr>
          <p:nvPr>
            <p:ph type="body" sz="quarter" idx="14"/>
          </p:nvPr>
        </p:nvSpPr>
        <p:spPr>
          <a:xfrm>
            <a:off x="6192169" y="1497110"/>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7" name="Text Placeholder 4">
            <a:extLst>
              <a:ext uri="{FF2B5EF4-FFF2-40B4-BE49-F238E27FC236}">
                <a16:creationId xmlns:a16="http://schemas.microsoft.com/office/drawing/2014/main" id="{99F43F86-AD52-40AA-B3EB-ED9F231F23F9}"/>
              </a:ext>
            </a:extLst>
          </p:cNvPr>
          <p:cNvSpPr>
            <a:spLocks noGrp="1"/>
          </p:cNvSpPr>
          <p:nvPr>
            <p:ph type="body" sz="quarter" idx="15"/>
          </p:nvPr>
        </p:nvSpPr>
        <p:spPr>
          <a:xfrm>
            <a:off x="8413597" y="1485897"/>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8" name="Text Placeholder 4">
            <a:extLst>
              <a:ext uri="{FF2B5EF4-FFF2-40B4-BE49-F238E27FC236}">
                <a16:creationId xmlns:a16="http://schemas.microsoft.com/office/drawing/2014/main" id="{B3FCEC9E-09FA-490A-8214-61207C286A12}"/>
              </a:ext>
            </a:extLst>
          </p:cNvPr>
          <p:cNvSpPr>
            <a:spLocks noGrp="1"/>
          </p:cNvSpPr>
          <p:nvPr>
            <p:ph type="body" sz="quarter" idx="16"/>
          </p:nvPr>
        </p:nvSpPr>
        <p:spPr>
          <a:xfrm>
            <a:off x="2089285" y="4091500"/>
            <a:ext cx="766650" cy="205398"/>
          </a:xfrm>
        </p:spPr>
        <p:txBody>
          <a:bodyPr/>
          <a:lstStyle>
            <a:lvl1pPr marL="0" indent="0">
              <a:buNone/>
              <a:defRPr lang="fr-FR" sz="1400" kern="1200" dirty="0">
                <a:solidFill>
                  <a:schemeClr val="tx1"/>
                </a:solidFill>
                <a:latin typeface="+mn-lt"/>
                <a:ea typeface="+mn-ea"/>
                <a:cs typeface="+mn-cs"/>
              </a:defRPr>
            </a:lvl1pPr>
          </a:lstStyle>
          <a:p>
            <a:pPr lvl="0"/>
            <a:endParaRPr lang="fr-FR" dirty="0"/>
          </a:p>
        </p:txBody>
      </p:sp>
      <p:sp>
        <p:nvSpPr>
          <p:cNvPr id="69" name="Text Placeholder 4">
            <a:extLst>
              <a:ext uri="{FF2B5EF4-FFF2-40B4-BE49-F238E27FC236}">
                <a16:creationId xmlns:a16="http://schemas.microsoft.com/office/drawing/2014/main" id="{59ADAC6B-139B-4867-BF74-04A425395FFA}"/>
              </a:ext>
            </a:extLst>
          </p:cNvPr>
          <p:cNvSpPr>
            <a:spLocks noGrp="1"/>
          </p:cNvSpPr>
          <p:nvPr>
            <p:ph type="body" sz="quarter" idx="17"/>
          </p:nvPr>
        </p:nvSpPr>
        <p:spPr>
          <a:xfrm>
            <a:off x="4054749" y="4091500"/>
            <a:ext cx="766650" cy="205398"/>
          </a:xfrm>
        </p:spPr>
        <p:txBody>
          <a:bodyPr/>
          <a:lstStyle>
            <a:lvl1pPr marL="0" indent="0">
              <a:buNone/>
              <a:defRPr lang="fr-FR" sz="1400" kern="1200" dirty="0">
                <a:solidFill>
                  <a:schemeClr val="tx1"/>
                </a:solidFill>
                <a:latin typeface="+mn-lt"/>
                <a:ea typeface="+mn-ea"/>
                <a:cs typeface="+mn-cs"/>
              </a:defRPr>
            </a:lvl1pPr>
          </a:lstStyle>
          <a:p>
            <a:pPr lvl="0"/>
            <a:endParaRPr lang="fr-FR" dirty="0"/>
          </a:p>
        </p:txBody>
      </p:sp>
      <p:sp>
        <p:nvSpPr>
          <p:cNvPr id="54" name="TextBox 53">
            <a:extLst>
              <a:ext uri="{FF2B5EF4-FFF2-40B4-BE49-F238E27FC236}">
                <a16:creationId xmlns:a16="http://schemas.microsoft.com/office/drawing/2014/main" id="{C6B589AA-AFDF-489B-A8E3-9F511949B2CA}"/>
              </a:ext>
            </a:extLst>
          </p:cNvPr>
          <p:cNvSpPr txBox="1"/>
          <p:nvPr userDrawn="1"/>
        </p:nvSpPr>
        <p:spPr>
          <a:xfrm>
            <a:off x="5619033" y="3062770"/>
            <a:ext cx="2014821"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Dont médecins généralistes </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Tree>
    <p:extLst>
      <p:ext uri="{BB962C8B-B14F-4D97-AF65-F5344CB8AC3E}">
        <p14:creationId xmlns:p14="http://schemas.microsoft.com/office/powerpoint/2010/main" val="243694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287566-4A36-4432-A883-1022A0E31D85}"/>
              </a:ext>
            </a:extLst>
          </p:cNvPr>
          <p:cNvGraphicFramePr>
            <a:graphicFrameLocks noChangeAspect="1"/>
          </p:cNvGraphicFramePr>
          <p:nvPr userDrawn="1">
            <p:custDataLst>
              <p:tags r:id="rId6"/>
            </p:custDataLst>
            <p:extLst>
              <p:ext uri="{D42A27DB-BD31-4B8C-83A1-F6EECF244321}">
                <p14:modId xmlns:p14="http://schemas.microsoft.com/office/powerpoint/2010/main" val="4205046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7" imgW="415" imgH="416" progId="TCLayout.ActiveDocument.1">
                  <p:embed/>
                </p:oleObj>
              </mc:Choice>
              <mc:Fallback>
                <p:oleObj name="think-cell Slide" r:id="rId7" imgW="415" imgH="416" progId="TCLayout.ActiveDocument.1">
                  <p:embed/>
                  <p:pic>
                    <p:nvPicPr>
                      <p:cNvPr id="5" name="Object 4" hidden="1">
                        <a:extLst>
                          <a:ext uri="{FF2B5EF4-FFF2-40B4-BE49-F238E27FC236}">
                            <a16:creationId xmlns:a16="http://schemas.microsoft.com/office/drawing/2014/main" id="{AA287566-4A36-4432-A883-1022A0E31D8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4593" y="324301"/>
            <a:ext cx="9622631" cy="651336"/>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4593" y="1254346"/>
            <a:ext cx="9622631" cy="5454166"/>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2212614" y="7183192"/>
            <a:ext cx="1392903" cy="198417"/>
          </a:xfrm>
          <a:prstGeom prst="rect">
            <a:avLst/>
          </a:prstGeom>
        </p:spPr>
        <p:txBody>
          <a:bodyPr vert="horz" lIns="91440" tIns="45720" rIns="91440" bIns="45720" rtlCol="0" anchor="ctr"/>
          <a:lstStyle>
            <a:lvl1pPr marL="0" algn="l" defTabSz="914415"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883807" y="7183192"/>
            <a:ext cx="3608487" cy="198417"/>
          </a:xfrm>
          <a:prstGeom prst="rect">
            <a:avLst/>
          </a:prstGeom>
        </p:spPr>
        <p:txBody>
          <a:bodyPr vert="horz" lIns="91440" tIns="45720" rIns="91440" bIns="45720" rtlCol="0" anchor="ctr"/>
          <a:lstStyle>
            <a:lvl1pPr marL="0" algn="l" defTabSz="914415"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424557" y="7183192"/>
            <a:ext cx="775304" cy="198417"/>
          </a:xfrm>
          <a:prstGeom prst="rect">
            <a:avLst/>
          </a:prstGeom>
        </p:spPr>
        <p:txBody>
          <a:bodyPr vert="horz" lIns="91440" tIns="45720" rIns="91440" bIns="45720" rtlCol="0" anchor="ctr"/>
          <a:lstStyle>
            <a:lvl1pPr marL="0" algn="l" defTabSz="914415"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92" r:id="rId1"/>
    <p:sldLayoutId id="2147483856" r:id="rId2"/>
    <p:sldLayoutId id="2147483894" r:id="rId3"/>
  </p:sldLayoutIdLst>
  <p:hf hdr="0" ftr="0" dt="0"/>
  <p:txStyles>
    <p:titleStyle>
      <a:lvl1pPr algn="l" defTabSz="685445"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24" indent="-267324" algn="l" defTabSz="685445"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47" indent="-267324" algn="l" defTabSz="685445"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71" indent="-267324" algn="l" defTabSz="685445"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94" indent="-267324" algn="l" defTabSz="685445"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619" indent="-267324" algn="l" defTabSz="685445"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75"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97"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419"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144"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45" rtl="0" eaLnBrk="1" latinLnBrk="0" hangingPunct="1">
        <a:defRPr sz="1349" kern="1200">
          <a:solidFill>
            <a:schemeClr val="tx1"/>
          </a:solidFill>
          <a:latin typeface="+mn-lt"/>
          <a:ea typeface="+mn-ea"/>
          <a:cs typeface="+mn-cs"/>
        </a:defRPr>
      </a:lvl1pPr>
      <a:lvl2pPr marL="342722" algn="l" defTabSz="685445" rtl="0" eaLnBrk="1" latinLnBrk="0" hangingPunct="1">
        <a:defRPr sz="1349" kern="1200">
          <a:solidFill>
            <a:schemeClr val="tx1"/>
          </a:solidFill>
          <a:latin typeface="+mn-lt"/>
          <a:ea typeface="+mn-ea"/>
          <a:cs typeface="+mn-cs"/>
        </a:defRPr>
      </a:lvl2pPr>
      <a:lvl3pPr marL="685445" algn="l" defTabSz="685445" rtl="0" eaLnBrk="1" latinLnBrk="0" hangingPunct="1">
        <a:defRPr sz="1349" kern="1200">
          <a:solidFill>
            <a:schemeClr val="tx1"/>
          </a:solidFill>
          <a:latin typeface="+mn-lt"/>
          <a:ea typeface="+mn-ea"/>
          <a:cs typeface="+mn-cs"/>
        </a:defRPr>
      </a:lvl3pPr>
      <a:lvl4pPr marL="1028168" algn="l" defTabSz="685445" rtl="0" eaLnBrk="1" latinLnBrk="0" hangingPunct="1">
        <a:defRPr sz="1349" kern="1200">
          <a:solidFill>
            <a:schemeClr val="tx1"/>
          </a:solidFill>
          <a:latin typeface="+mn-lt"/>
          <a:ea typeface="+mn-ea"/>
          <a:cs typeface="+mn-cs"/>
        </a:defRPr>
      </a:lvl4pPr>
      <a:lvl5pPr marL="1370890" algn="l" defTabSz="685445" rtl="0" eaLnBrk="1" latinLnBrk="0" hangingPunct="1">
        <a:defRPr sz="1349" kern="1200">
          <a:solidFill>
            <a:schemeClr val="tx1"/>
          </a:solidFill>
          <a:latin typeface="+mn-lt"/>
          <a:ea typeface="+mn-ea"/>
          <a:cs typeface="+mn-cs"/>
        </a:defRPr>
      </a:lvl5pPr>
      <a:lvl6pPr marL="1713614" algn="l" defTabSz="685445" rtl="0" eaLnBrk="1" latinLnBrk="0" hangingPunct="1">
        <a:defRPr sz="1349" kern="1200">
          <a:solidFill>
            <a:schemeClr val="tx1"/>
          </a:solidFill>
          <a:latin typeface="+mn-lt"/>
          <a:ea typeface="+mn-ea"/>
          <a:cs typeface="+mn-cs"/>
        </a:defRPr>
      </a:lvl6pPr>
      <a:lvl7pPr marL="2056336" algn="l" defTabSz="685445" rtl="0" eaLnBrk="1" latinLnBrk="0" hangingPunct="1">
        <a:defRPr sz="1349" kern="1200">
          <a:solidFill>
            <a:schemeClr val="tx1"/>
          </a:solidFill>
          <a:latin typeface="+mn-lt"/>
          <a:ea typeface="+mn-ea"/>
          <a:cs typeface="+mn-cs"/>
        </a:defRPr>
      </a:lvl7pPr>
      <a:lvl8pPr marL="2399059" algn="l" defTabSz="685445" rtl="0" eaLnBrk="1" latinLnBrk="0" hangingPunct="1">
        <a:defRPr sz="1349" kern="1200">
          <a:solidFill>
            <a:schemeClr val="tx1"/>
          </a:solidFill>
          <a:latin typeface="+mn-lt"/>
          <a:ea typeface="+mn-ea"/>
          <a:cs typeface="+mn-cs"/>
        </a:defRPr>
      </a:lvl8pPr>
      <a:lvl9pPr marL="2741781" algn="l" defTabSz="685445"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11" Type="http://schemas.openxmlformats.org/officeDocument/2006/relationships/chart" Target="../charts/chart5.xml"/><Relationship Id="rId5" Type="http://schemas.openxmlformats.org/officeDocument/2006/relationships/oleObject" Target="../embeddings/oleObject7.bin"/><Relationship Id="rId10" Type="http://schemas.openxmlformats.org/officeDocument/2006/relationships/chart" Target="../charts/chart4.xml"/><Relationship Id="rId4" Type="http://schemas.openxmlformats.org/officeDocument/2006/relationships/slideLayout" Target="../slideLayouts/slideLayout2.xml"/><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xml"/><Relationship Id="rId7"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8ED369D-D328-4048-ADF1-2DB0D5DDD102}"/>
              </a:ext>
            </a:extLst>
          </p:cNvPr>
          <p:cNvGraphicFramePr>
            <a:graphicFrameLocks noChangeAspect="1"/>
          </p:cNvGraphicFramePr>
          <p:nvPr>
            <p:custDataLst>
              <p:tags r:id="rId2"/>
            </p:custDataLst>
            <p:extLst>
              <p:ext uri="{D42A27DB-BD31-4B8C-83A1-F6EECF244321}">
                <p14:modId xmlns:p14="http://schemas.microsoft.com/office/powerpoint/2010/main" val="1190323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4" name="think-cell Slide" r:id="rId4" imgW="234" imgH="234" progId="TCLayout.ActiveDocument.1">
                  <p:embed/>
                </p:oleObj>
              </mc:Choice>
              <mc:Fallback>
                <p:oleObj name="think-cell Slide" r:id="rId4" imgW="234" imgH="234" progId="TCLayout.ActiveDocument.1">
                  <p:embed/>
                  <p:pic>
                    <p:nvPicPr>
                      <p:cNvPr id="13" name="Object 12" hidden="1">
                        <a:extLst>
                          <a:ext uri="{FF2B5EF4-FFF2-40B4-BE49-F238E27FC236}">
                            <a16:creationId xmlns:a16="http://schemas.microsoft.com/office/drawing/2014/main" id="{B8ED369D-D328-4048-ADF1-2DB0D5DDD1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903BE6E-52B4-4A6E-AD09-5BD2CC7B645F}"/>
              </a:ext>
            </a:extLst>
          </p:cNvPr>
          <p:cNvSpPr>
            <a:spLocks noGrp="1"/>
          </p:cNvSpPr>
          <p:nvPr>
            <p:ph type="ctrTitle"/>
          </p:nvPr>
        </p:nvSpPr>
        <p:spPr>
          <a:xfrm>
            <a:off x="728074" y="2428181"/>
            <a:ext cx="3340874" cy="711811"/>
          </a:xfrm>
        </p:spPr>
        <p:txBody>
          <a:bodyPr vert="horz">
            <a:noAutofit/>
          </a:bodyPr>
          <a:lstStyle/>
          <a:p>
            <a:pPr>
              <a:lnSpc>
                <a:spcPct val="100000"/>
              </a:lnSpc>
            </a:pPr>
            <a:r>
              <a:rPr lang="fr-FR" dirty="0"/>
              <a:t>Restitution départementale</a:t>
            </a:r>
            <a:br>
              <a:rPr lang="fr-FR" dirty="0"/>
            </a:br>
            <a:r>
              <a:rPr lang="fr-FR" dirty="0"/>
              <a:t>Vendée</a:t>
            </a:r>
            <a:br>
              <a:rPr lang="fr-FR" dirty="0"/>
            </a:br>
            <a:br>
              <a:rPr lang="fr-FR" dirty="0"/>
            </a:br>
            <a:endParaRPr lang="fr-FR" b="1" dirty="0"/>
          </a:p>
        </p:txBody>
      </p:sp>
    </p:spTree>
    <p:extLst>
      <p:ext uri="{BB962C8B-B14F-4D97-AF65-F5344CB8AC3E}">
        <p14:creationId xmlns:p14="http://schemas.microsoft.com/office/powerpoint/2010/main" val="117231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26AABF-0C3F-4486-AA46-CE3D19FC18BC}"/>
              </a:ext>
            </a:extLst>
          </p:cNvPr>
          <p:cNvGraphicFramePr>
            <a:graphicFrameLocks noChangeAspect="1"/>
          </p:cNvGraphicFramePr>
          <p:nvPr>
            <p:custDataLst>
              <p:tags r:id="rId2"/>
            </p:custDataLst>
            <p:extLst>
              <p:ext uri="{D42A27DB-BD31-4B8C-83A1-F6EECF244321}">
                <p14:modId xmlns:p14="http://schemas.microsoft.com/office/powerpoint/2010/main" val="2322724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026AABF-0C3F-4486-AA46-CE3D19FC18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D32C161-A68F-421F-9F5C-A35922357BA7}"/>
              </a:ext>
            </a:extLst>
          </p:cNvPr>
          <p:cNvSpPr>
            <a:spLocks noGrp="1"/>
          </p:cNvSpPr>
          <p:nvPr>
            <p:ph type="title"/>
          </p:nvPr>
        </p:nvSpPr>
        <p:spPr/>
        <p:txBody>
          <a:bodyPr vert="horz"/>
          <a:lstStyle/>
          <a:p>
            <a:r>
              <a:rPr lang="fr-FR" dirty="0"/>
              <a:t>Répartition des établissements sur le département</a:t>
            </a:r>
          </a:p>
        </p:txBody>
      </p:sp>
      <p:pic>
        <p:nvPicPr>
          <p:cNvPr id="3" name="Picture 2">
            <a:extLst>
              <a:ext uri="{FF2B5EF4-FFF2-40B4-BE49-F238E27FC236}">
                <a16:creationId xmlns:a16="http://schemas.microsoft.com/office/drawing/2014/main" id="{6E800D4C-8ED4-4024-B961-C41C973B4F1F}"/>
              </a:ext>
            </a:extLst>
          </p:cNvPr>
          <p:cNvPicPr>
            <a:picLocks noChangeAspect="1"/>
          </p:cNvPicPr>
          <p:nvPr/>
        </p:nvPicPr>
        <p:blipFill>
          <a:blip r:embed="rId6"/>
          <a:stretch>
            <a:fillRect/>
          </a:stretch>
        </p:blipFill>
        <p:spPr>
          <a:xfrm>
            <a:off x="1180221" y="2068828"/>
            <a:ext cx="4992120" cy="3422018"/>
          </a:xfrm>
          <a:prstGeom prst="rect">
            <a:avLst/>
          </a:prstGeom>
        </p:spPr>
      </p:pic>
      <p:sp>
        <p:nvSpPr>
          <p:cNvPr id="8" name="Rectangle 7">
            <a:extLst>
              <a:ext uri="{FF2B5EF4-FFF2-40B4-BE49-F238E27FC236}">
                <a16:creationId xmlns:a16="http://schemas.microsoft.com/office/drawing/2014/main" id="{2C6D18B0-449E-43F5-86A7-98A27B0C9AE9}"/>
              </a:ext>
            </a:extLst>
          </p:cNvPr>
          <p:cNvSpPr/>
          <p:nvPr/>
        </p:nvSpPr>
        <p:spPr>
          <a:xfrm>
            <a:off x="6260391" y="2902674"/>
            <a:ext cx="4020748" cy="1754326"/>
          </a:xfrm>
          <a:prstGeom prst="rect">
            <a:avLst/>
          </a:prstGeom>
        </p:spPr>
        <p:txBody>
          <a:bodyPr wrap="square">
            <a:spAutoFit/>
          </a:bodyPr>
          <a:lstStyle/>
          <a:p>
            <a:r>
              <a:rPr lang="fr-FR" sz="1200" dirty="0">
                <a:solidFill>
                  <a:schemeClr val="bg1"/>
                </a:solidFill>
              </a:rPr>
              <a:t>1- HOP NOIRMOUTIER SSR NON SPEC. ADULTES</a:t>
            </a:r>
          </a:p>
          <a:p>
            <a:r>
              <a:rPr lang="fr-FR" sz="1200" dirty="0">
                <a:solidFill>
                  <a:schemeClr val="bg1"/>
                </a:solidFill>
              </a:rPr>
              <a:t>2- CLINIQUE ST CHARLES - SITE DES ESSARTS</a:t>
            </a:r>
          </a:p>
          <a:p>
            <a:r>
              <a:rPr lang="fr-FR" sz="1200" dirty="0">
                <a:solidFill>
                  <a:schemeClr val="bg1"/>
                </a:solidFill>
              </a:rPr>
              <a:t>3- HOPITAL DES COLLINES VENDEENNES	</a:t>
            </a:r>
          </a:p>
          <a:p>
            <a:r>
              <a:rPr lang="fr-FR" sz="1200" dirty="0">
                <a:solidFill>
                  <a:schemeClr val="bg1"/>
                </a:solidFill>
              </a:rPr>
              <a:t>4- CENTRE SSR  DE LA CHIMOTAIE	</a:t>
            </a:r>
          </a:p>
          <a:p>
            <a:r>
              <a:rPr lang="fr-FR" sz="1200" dirty="0">
                <a:solidFill>
                  <a:schemeClr val="bg1"/>
                </a:solidFill>
              </a:rPr>
              <a:t>5- CENTRE HOSPITALIER LOIRE VENDEE OCEAN -SITE ST-GILLES- CROIX- DE- VIE</a:t>
            </a:r>
          </a:p>
          <a:p>
            <a:r>
              <a:rPr lang="fr-FR" sz="1200" dirty="0">
                <a:solidFill>
                  <a:schemeClr val="bg1"/>
                </a:solidFill>
              </a:rPr>
              <a:t>6- CHD LA ROCHE-MONTAIGU-LUCON- SITE DE MONTAIGU</a:t>
            </a:r>
          </a:p>
          <a:p>
            <a:r>
              <a:rPr lang="fr-FR" sz="1200" dirty="0">
                <a:solidFill>
                  <a:schemeClr val="bg1"/>
                </a:solidFill>
              </a:rPr>
              <a:t>7- HOPITAL LOCAL ILE D'YEU	</a:t>
            </a:r>
          </a:p>
        </p:txBody>
      </p:sp>
    </p:spTree>
    <p:extLst>
      <p:ext uri="{BB962C8B-B14F-4D97-AF65-F5344CB8AC3E}">
        <p14:creationId xmlns:p14="http://schemas.microsoft.com/office/powerpoint/2010/main" val="349343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26AABF-0C3F-4486-AA46-CE3D19FC18B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026AABF-0C3F-4486-AA46-CE3D19FC18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BF9B0CC9-D39A-43FD-A1E9-62A05DA4A4F4}"/>
              </a:ext>
            </a:extLst>
          </p:cNvPr>
          <p:cNvSpPr>
            <a:spLocks noGrp="1"/>
          </p:cNvSpPr>
          <p:nvPr>
            <p:ph type="body" sz="quarter" idx="10"/>
          </p:nvPr>
        </p:nvSpPr>
        <p:spPr>
          <a:xfrm>
            <a:off x="186575" y="1456521"/>
            <a:ext cx="1435100" cy="193675"/>
          </a:xfrm>
        </p:spPr>
        <p:txBody>
          <a:bodyPr/>
          <a:lstStyle/>
          <a:p>
            <a:pPr algn="ctr"/>
            <a:r>
              <a:rPr lang="fr-FR" dirty="0"/>
              <a:t>Vendée</a:t>
            </a:r>
          </a:p>
          <a:p>
            <a:pPr algn="ctr"/>
            <a:r>
              <a:rPr lang="fr-FR" dirty="0"/>
              <a:t> (2017)</a:t>
            </a:r>
          </a:p>
        </p:txBody>
      </p:sp>
      <p:sp>
        <p:nvSpPr>
          <p:cNvPr id="20" name="Text Placeholder 19">
            <a:extLst>
              <a:ext uri="{FF2B5EF4-FFF2-40B4-BE49-F238E27FC236}">
                <a16:creationId xmlns:a16="http://schemas.microsoft.com/office/drawing/2014/main" id="{4DB5E31D-FAF4-466C-AE9E-B9BEAB47127C}"/>
              </a:ext>
            </a:extLst>
          </p:cNvPr>
          <p:cNvSpPr>
            <a:spLocks noGrp="1"/>
          </p:cNvSpPr>
          <p:nvPr>
            <p:ph type="body" sz="quarter" idx="11"/>
          </p:nvPr>
        </p:nvSpPr>
        <p:spPr/>
        <p:txBody>
          <a:bodyPr/>
          <a:lstStyle/>
          <a:p>
            <a:r>
              <a:rPr lang="fr-FR" dirty="0"/>
              <a:t>Vendée</a:t>
            </a:r>
          </a:p>
          <a:p>
            <a:r>
              <a:rPr lang="fr-FR" dirty="0"/>
              <a:t>(taux bruts 2019)</a:t>
            </a:r>
          </a:p>
        </p:txBody>
      </p:sp>
      <p:sp>
        <p:nvSpPr>
          <p:cNvPr id="22" name="Text Placeholder 21">
            <a:extLst>
              <a:ext uri="{FF2B5EF4-FFF2-40B4-BE49-F238E27FC236}">
                <a16:creationId xmlns:a16="http://schemas.microsoft.com/office/drawing/2014/main" id="{4D8D5C5B-86B9-4C3E-A0C9-C4CF39526F84}"/>
              </a:ext>
            </a:extLst>
          </p:cNvPr>
          <p:cNvSpPr>
            <a:spLocks noGrp="1"/>
          </p:cNvSpPr>
          <p:nvPr>
            <p:ph type="body" sz="quarter" idx="12"/>
          </p:nvPr>
        </p:nvSpPr>
        <p:spPr>
          <a:xfrm>
            <a:off x="2075426" y="1573266"/>
            <a:ext cx="766650" cy="205398"/>
          </a:xfrm>
        </p:spPr>
        <p:txBody>
          <a:bodyPr/>
          <a:lstStyle/>
          <a:p>
            <a:pPr algn="ctr"/>
            <a:r>
              <a:rPr lang="fr-FR" dirty="0"/>
              <a:t>100,5</a:t>
            </a:r>
          </a:p>
        </p:txBody>
      </p:sp>
      <p:sp>
        <p:nvSpPr>
          <p:cNvPr id="23" name="Text Placeholder 22">
            <a:extLst>
              <a:ext uri="{FF2B5EF4-FFF2-40B4-BE49-F238E27FC236}">
                <a16:creationId xmlns:a16="http://schemas.microsoft.com/office/drawing/2014/main" id="{9956BA27-7E57-4B5E-920D-A7D9CCC2449B}"/>
              </a:ext>
            </a:extLst>
          </p:cNvPr>
          <p:cNvSpPr>
            <a:spLocks noGrp="1"/>
          </p:cNvSpPr>
          <p:nvPr>
            <p:ph type="body" sz="quarter" idx="13"/>
          </p:nvPr>
        </p:nvSpPr>
        <p:spPr>
          <a:xfrm>
            <a:off x="4013377" y="1553794"/>
            <a:ext cx="766650" cy="205398"/>
          </a:xfrm>
        </p:spPr>
        <p:txBody>
          <a:bodyPr/>
          <a:lstStyle/>
          <a:p>
            <a:pPr algn="ctr"/>
            <a:r>
              <a:rPr lang="fr-FR" dirty="0"/>
              <a:t>219</a:t>
            </a:r>
          </a:p>
        </p:txBody>
      </p:sp>
      <p:sp>
        <p:nvSpPr>
          <p:cNvPr id="24" name="Text Placeholder 23">
            <a:extLst>
              <a:ext uri="{FF2B5EF4-FFF2-40B4-BE49-F238E27FC236}">
                <a16:creationId xmlns:a16="http://schemas.microsoft.com/office/drawing/2014/main" id="{83F92036-2F30-4D89-8919-F151E65C951B}"/>
              </a:ext>
            </a:extLst>
          </p:cNvPr>
          <p:cNvSpPr>
            <a:spLocks noGrp="1"/>
          </p:cNvSpPr>
          <p:nvPr>
            <p:ph type="body" sz="quarter" idx="14"/>
          </p:nvPr>
        </p:nvSpPr>
        <p:spPr>
          <a:xfrm>
            <a:off x="6092321" y="1553359"/>
            <a:ext cx="766650" cy="205398"/>
          </a:xfrm>
        </p:spPr>
        <p:txBody>
          <a:bodyPr/>
          <a:lstStyle/>
          <a:p>
            <a:pPr algn="ctr"/>
            <a:r>
              <a:rPr lang="fr-FR" dirty="0"/>
              <a:t>124</a:t>
            </a:r>
          </a:p>
        </p:txBody>
      </p:sp>
      <p:sp>
        <p:nvSpPr>
          <p:cNvPr id="25" name="Text Placeholder 24">
            <a:extLst>
              <a:ext uri="{FF2B5EF4-FFF2-40B4-BE49-F238E27FC236}">
                <a16:creationId xmlns:a16="http://schemas.microsoft.com/office/drawing/2014/main" id="{FE76C1A3-824D-4096-8CE5-9ACF7FAA6D26}"/>
              </a:ext>
            </a:extLst>
          </p:cNvPr>
          <p:cNvSpPr>
            <a:spLocks noGrp="1"/>
          </p:cNvSpPr>
          <p:nvPr>
            <p:ph type="body" sz="quarter" idx="15"/>
          </p:nvPr>
        </p:nvSpPr>
        <p:spPr>
          <a:xfrm>
            <a:off x="8371118" y="1580633"/>
            <a:ext cx="766650" cy="205398"/>
          </a:xfrm>
        </p:spPr>
        <p:txBody>
          <a:bodyPr/>
          <a:lstStyle/>
          <a:p>
            <a:pPr algn="ctr"/>
            <a:r>
              <a:rPr lang="fr-FR" dirty="0"/>
              <a:t>755</a:t>
            </a:r>
          </a:p>
        </p:txBody>
      </p:sp>
      <p:sp>
        <p:nvSpPr>
          <p:cNvPr id="33" name="Text Placeholder 32">
            <a:extLst>
              <a:ext uri="{FF2B5EF4-FFF2-40B4-BE49-F238E27FC236}">
                <a16:creationId xmlns:a16="http://schemas.microsoft.com/office/drawing/2014/main" id="{B1B81362-6EB8-4EEF-BD81-54612D920024}"/>
              </a:ext>
            </a:extLst>
          </p:cNvPr>
          <p:cNvSpPr>
            <a:spLocks noGrp="1"/>
          </p:cNvSpPr>
          <p:nvPr>
            <p:ph type="body" sz="quarter" idx="16"/>
          </p:nvPr>
        </p:nvSpPr>
        <p:spPr>
          <a:xfrm>
            <a:off x="2215375" y="4194199"/>
            <a:ext cx="766650" cy="205398"/>
          </a:xfrm>
        </p:spPr>
        <p:txBody>
          <a:bodyPr/>
          <a:lstStyle/>
          <a:p>
            <a:r>
              <a:rPr lang="fr-FR" dirty="0"/>
              <a:t>10,7</a:t>
            </a:r>
          </a:p>
        </p:txBody>
      </p:sp>
      <p:sp>
        <p:nvSpPr>
          <p:cNvPr id="34" name="Text Placeholder 33">
            <a:extLst>
              <a:ext uri="{FF2B5EF4-FFF2-40B4-BE49-F238E27FC236}">
                <a16:creationId xmlns:a16="http://schemas.microsoft.com/office/drawing/2014/main" id="{35DA2B91-381C-468C-A096-27C7C682DA23}"/>
              </a:ext>
            </a:extLst>
          </p:cNvPr>
          <p:cNvSpPr>
            <a:spLocks noGrp="1"/>
          </p:cNvSpPr>
          <p:nvPr>
            <p:ph type="body" sz="quarter" idx="17"/>
          </p:nvPr>
        </p:nvSpPr>
        <p:spPr>
          <a:xfrm>
            <a:off x="4054749" y="4227028"/>
            <a:ext cx="766650" cy="205398"/>
          </a:xfrm>
        </p:spPr>
        <p:txBody>
          <a:bodyPr/>
          <a:lstStyle/>
          <a:p>
            <a:pPr algn="ctr"/>
            <a:r>
              <a:rPr lang="fr-FR"/>
              <a:t>5,91</a:t>
            </a:r>
            <a:endParaRPr lang="fr-FR" dirty="0"/>
          </a:p>
        </p:txBody>
      </p:sp>
    </p:spTree>
    <p:extLst>
      <p:ext uri="{BB962C8B-B14F-4D97-AF65-F5344CB8AC3E}">
        <p14:creationId xmlns:p14="http://schemas.microsoft.com/office/powerpoint/2010/main" val="190858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36224C-F860-4EA8-BE94-ACCBAFA0E493}"/>
              </a:ext>
            </a:extLst>
          </p:cNvPr>
          <p:cNvGraphicFramePr>
            <a:graphicFrameLocks noChangeAspect="1"/>
          </p:cNvGraphicFramePr>
          <p:nvPr>
            <p:custDataLst>
              <p:tags r:id="rId2"/>
            </p:custDataLst>
            <p:extLst>
              <p:ext uri="{D42A27DB-BD31-4B8C-83A1-F6EECF244321}">
                <p14:modId xmlns:p14="http://schemas.microsoft.com/office/powerpoint/2010/main" val="3400545212"/>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820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1236224C-F860-4EA8-BE94-ACCBAFA0E493}"/>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45ACD42-A6D7-4A30-8AF3-7F2A2954A5DA}"/>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ED0CF800-CF58-427B-9BFA-83A1CCB472B1}"/>
              </a:ext>
            </a:extLst>
          </p:cNvPr>
          <p:cNvSpPr>
            <a:spLocks noGrp="1"/>
          </p:cNvSpPr>
          <p:nvPr>
            <p:ph type="title"/>
          </p:nvPr>
        </p:nvSpPr>
        <p:spPr/>
        <p:txBody>
          <a:bodyPr vert="horz"/>
          <a:lstStyle/>
          <a:p>
            <a:r>
              <a:rPr lang="fr-FR" dirty="0"/>
              <a:t>Analyse départementale de la maturité des établissements sur les missions de proximité</a:t>
            </a:r>
            <a:br>
              <a:rPr lang="fr-FR" dirty="0"/>
            </a:br>
            <a:endParaRPr lang="fr-FR" dirty="0">
              <a:solidFill>
                <a:schemeClr val="accent4">
                  <a:lumMod val="50000"/>
                </a:schemeClr>
              </a:solidFill>
            </a:endParaRPr>
          </a:p>
        </p:txBody>
      </p:sp>
      <p:grpSp>
        <p:nvGrpSpPr>
          <p:cNvPr id="21" name="Groupe 20">
            <a:extLst>
              <a:ext uri="{FF2B5EF4-FFF2-40B4-BE49-F238E27FC236}">
                <a16:creationId xmlns:a16="http://schemas.microsoft.com/office/drawing/2014/main" id="{ABDA0DCE-EFEC-4C1B-88C2-A556A4469B87}"/>
              </a:ext>
            </a:extLst>
          </p:cNvPr>
          <p:cNvGrpSpPr/>
          <p:nvPr/>
        </p:nvGrpSpPr>
        <p:grpSpPr>
          <a:xfrm>
            <a:off x="403868" y="5255226"/>
            <a:ext cx="4200029" cy="1490209"/>
            <a:chOff x="133178" y="5140575"/>
            <a:chExt cx="1878501" cy="1074157"/>
          </a:xfrm>
        </p:grpSpPr>
        <p:grpSp>
          <p:nvGrpSpPr>
            <p:cNvPr id="22" name="Groupe 21">
              <a:extLst>
                <a:ext uri="{FF2B5EF4-FFF2-40B4-BE49-F238E27FC236}">
                  <a16:creationId xmlns:a16="http://schemas.microsoft.com/office/drawing/2014/main" id="{323E99C1-68C4-44BB-9C84-1067E0B89A8C}"/>
                </a:ext>
              </a:extLst>
            </p:cNvPr>
            <p:cNvGrpSpPr/>
            <p:nvPr/>
          </p:nvGrpSpPr>
          <p:grpSpPr>
            <a:xfrm>
              <a:off x="331793" y="5510774"/>
              <a:ext cx="1601508" cy="332773"/>
              <a:chOff x="331794" y="5510774"/>
              <a:chExt cx="1601508" cy="332773"/>
            </a:xfrm>
          </p:grpSpPr>
          <p:sp>
            <p:nvSpPr>
              <p:cNvPr id="30" name="Rectangle 29">
                <a:extLst>
                  <a:ext uri="{FF2B5EF4-FFF2-40B4-BE49-F238E27FC236}">
                    <a16:creationId xmlns:a16="http://schemas.microsoft.com/office/drawing/2014/main" id="{4C053293-8375-4C28-A7AB-8B1AB47BD663}"/>
                  </a:ext>
                </a:extLst>
              </p:cNvPr>
              <p:cNvSpPr/>
              <p:nvPr/>
            </p:nvSpPr>
            <p:spPr bwMode="auto">
              <a:xfrm>
                <a:off x="331794" y="5566507"/>
                <a:ext cx="72000" cy="72000"/>
              </a:xfrm>
              <a:prstGeom prst="rect">
                <a:avLst/>
              </a:prstGeom>
              <a:solidFill>
                <a:srgbClr val="FF0000"/>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31" name="ZoneTexte 30">
                <a:extLst>
                  <a:ext uri="{FF2B5EF4-FFF2-40B4-BE49-F238E27FC236}">
                    <a16:creationId xmlns:a16="http://schemas.microsoft.com/office/drawing/2014/main" id="{19987F6F-AF08-4AE0-9DDD-073BCFF93601}"/>
                  </a:ext>
                </a:extLst>
              </p:cNvPr>
              <p:cNvSpPr txBox="1"/>
              <p:nvPr/>
            </p:nvSpPr>
            <p:spPr>
              <a:xfrm>
                <a:off x="403793" y="5510774"/>
                <a:ext cx="1529509" cy="332773"/>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Faible niveau de maturité</a:t>
                </a:r>
              </a:p>
            </p:txBody>
          </p:sp>
        </p:grpSp>
        <p:grpSp>
          <p:nvGrpSpPr>
            <p:cNvPr id="23" name="Groupe 22">
              <a:extLst>
                <a:ext uri="{FF2B5EF4-FFF2-40B4-BE49-F238E27FC236}">
                  <a16:creationId xmlns:a16="http://schemas.microsoft.com/office/drawing/2014/main" id="{36693A31-3FCB-41EE-8E8A-5BF519CA7E05}"/>
                </a:ext>
              </a:extLst>
            </p:cNvPr>
            <p:cNvGrpSpPr/>
            <p:nvPr/>
          </p:nvGrpSpPr>
          <p:grpSpPr>
            <a:xfrm>
              <a:off x="331793" y="5762921"/>
              <a:ext cx="1418630" cy="332773"/>
              <a:chOff x="331793" y="5780921"/>
              <a:chExt cx="1418630" cy="332773"/>
            </a:xfrm>
          </p:grpSpPr>
          <p:sp>
            <p:nvSpPr>
              <p:cNvPr id="28" name="Rectangle 27">
                <a:extLst>
                  <a:ext uri="{FF2B5EF4-FFF2-40B4-BE49-F238E27FC236}">
                    <a16:creationId xmlns:a16="http://schemas.microsoft.com/office/drawing/2014/main" id="{7C56437C-1546-4344-B68C-F7941F561BB9}"/>
                  </a:ext>
                </a:extLst>
              </p:cNvPr>
              <p:cNvSpPr/>
              <p:nvPr/>
            </p:nvSpPr>
            <p:spPr bwMode="auto">
              <a:xfrm>
                <a:off x="331793" y="5836654"/>
                <a:ext cx="72000" cy="72000"/>
              </a:xfrm>
              <a:prstGeom prst="rect">
                <a:avLst/>
              </a:prstGeom>
              <a:solidFill>
                <a:schemeClr val="tx2"/>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29" name="ZoneTexte 28">
                <a:extLst>
                  <a:ext uri="{FF2B5EF4-FFF2-40B4-BE49-F238E27FC236}">
                    <a16:creationId xmlns:a16="http://schemas.microsoft.com/office/drawing/2014/main" id="{A3143C5B-8C05-4BC8-AF5E-79CDC3B5A988}"/>
                  </a:ext>
                </a:extLst>
              </p:cNvPr>
              <p:cNvSpPr txBox="1"/>
              <p:nvPr/>
            </p:nvSpPr>
            <p:spPr>
              <a:xfrm>
                <a:off x="403793" y="5780921"/>
                <a:ext cx="1346630" cy="332773"/>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Maturité intermédiaire </a:t>
                </a:r>
              </a:p>
            </p:txBody>
          </p:sp>
        </p:grpSp>
        <p:grpSp>
          <p:nvGrpSpPr>
            <p:cNvPr id="24" name="Groupe 23">
              <a:extLst>
                <a:ext uri="{FF2B5EF4-FFF2-40B4-BE49-F238E27FC236}">
                  <a16:creationId xmlns:a16="http://schemas.microsoft.com/office/drawing/2014/main" id="{CE3FDFD4-B92F-4F30-A152-D0CDFE92F054}"/>
                </a:ext>
              </a:extLst>
            </p:cNvPr>
            <p:cNvGrpSpPr/>
            <p:nvPr/>
          </p:nvGrpSpPr>
          <p:grpSpPr>
            <a:xfrm>
              <a:off x="331793" y="6015068"/>
              <a:ext cx="1679886" cy="199664"/>
              <a:chOff x="331793" y="6015068"/>
              <a:chExt cx="1679886" cy="199664"/>
            </a:xfrm>
          </p:grpSpPr>
          <p:sp>
            <p:nvSpPr>
              <p:cNvPr id="26" name="Rectangle 25">
                <a:extLst>
                  <a:ext uri="{FF2B5EF4-FFF2-40B4-BE49-F238E27FC236}">
                    <a16:creationId xmlns:a16="http://schemas.microsoft.com/office/drawing/2014/main" id="{53B02C6F-0135-43F0-ADD3-E98376B99FF8}"/>
                  </a:ext>
                </a:extLst>
              </p:cNvPr>
              <p:cNvSpPr/>
              <p:nvPr/>
            </p:nvSpPr>
            <p:spPr bwMode="auto">
              <a:xfrm>
                <a:off x="331793" y="6070801"/>
                <a:ext cx="72000" cy="72000"/>
              </a:xfrm>
              <a:prstGeom prst="rect">
                <a:avLst/>
              </a:prstGeom>
              <a:solidFill>
                <a:srgbClr val="92D050"/>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27" name="ZoneTexte 26">
                <a:extLst>
                  <a:ext uri="{FF2B5EF4-FFF2-40B4-BE49-F238E27FC236}">
                    <a16:creationId xmlns:a16="http://schemas.microsoft.com/office/drawing/2014/main" id="{455F1EE8-4E17-48A7-8F16-BDDA11A17478}"/>
                  </a:ext>
                </a:extLst>
              </p:cNvPr>
              <p:cNvSpPr txBox="1"/>
              <p:nvPr/>
            </p:nvSpPr>
            <p:spPr>
              <a:xfrm>
                <a:off x="403792" y="6015068"/>
                <a:ext cx="1607887" cy="199664"/>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Haut niveau de maturité </a:t>
                </a:r>
              </a:p>
            </p:txBody>
          </p:sp>
        </p:grpSp>
        <p:sp>
          <p:nvSpPr>
            <p:cNvPr id="25" name="ZoneTexte 24">
              <a:extLst>
                <a:ext uri="{FF2B5EF4-FFF2-40B4-BE49-F238E27FC236}">
                  <a16:creationId xmlns:a16="http://schemas.microsoft.com/office/drawing/2014/main" id="{4C5D5F1A-5273-47A9-8386-11FB2B61645E}"/>
                </a:ext>
              </a:extLst>
            </p:cNvPr>
            <p:cNvSpPr txBox="1"/>
            <p:nvPr/>
          </p:nvSpPr>
          <p:spPr>
            <a:xfrm>
              <a:off x="133178" y="5140575"/>
              <a:ext cx="1750423" cy="199664"/>
            </a:xfrm>
            <a:prstGeom prst="rect">
              <a:avLst/>
            </a:prstGeom>
            <a:noFill/>
          </p:spPr>
          <p:txBody>
            <a:bodyPr wrap="square" rtlCol="0">
              <a:spAutoFit/>
            </a:bodyPr>
            <a:lstStyle/>
            <a:p>
              <a:pPr marL="80749" algn="just" eaLnBrk="0" fontAlgn="base" hangingPunct="0">
                <a:spcBef>
                  <a:spcPct val="20000"/>
                </a:spcBef>
                <a:spcAft>
                  <a:spcPct val="0"/>
                </a:spcAft>
                <a:buClr>
                  <a:srgbClr val="FFD200"/>
                </a:buClr>
                <a:buSzPct val="75000"/>
              </a:pPr>
              <a:r>
                <a:rPr lang="fr-FR" sz="1200" kern="0" dirty="0">
                  <a:solidFill>
                    <a:srgbClr val="646464"/>
                  </a:solidFill>
                </a:rPr>
                <a:t>Légende </a:t>
              </a:r>
            </a:p>
          </p:txBody>
        </p:sp>
      </p:grpSp>
      <p:graphicFrame>
        <p:nvGraphicFramePr>
          <p:cNvPr id="34" name="Content Placeholder 15">
            <a:extLst>
              <a:ext uri="{FF2B5EF4-FFF2-40B4-BE49-F238E27FC236}">
                <a16:creationId xmlns:a16="http://schemas.microsoft.com/office/drawing/2014/main" id="{DCC022B6-AC3D-4642-BA99-7340180EDEA9}"/>
              </a:ext>
            </a:extLst>
          </p:cNvPr>
          <p:cNvGraphicFramePr>
            <a:graphicFrameLocks/>
          </p:cNvGraphicFramePr>
          <p:nvPr>
            <p:extLst>
              <p:ext uri="{D42A27DB-BD31-4B8C-83A1-F6EECF244321}">
                <p14:modId xmlns:p14="http://schemas.microsoft.com/office/powerpoint/2010/main" val="396888192"/>
              </p:ext>
            </p:extLst>
          </p:nvPr>
        </p:nvGraphicFramePr>
        <p:xfrm>
          <a:off x="6270738" y="3465549"/>
          <a:ext cx="2309808" cy="13690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ontent Placeholder 15">
            <a:extLst>
              <a:ext uri="{FF2B5EF4-FFF2-40B4-BE49-F238E27FC236}">
                <a16:creationId xmlns:a16="http://schemas.microsoft.com/office/drawing/2014/main" id="{D379EBBC-C474-4E47-A92D-4D07B8D0BBFE}"/>
              </a:ext>
            </a:extLst>
          </p:cNvPr>
          <p:cNvGraphicFramePr>
            <a:graphicFrameLocks/>
          </p:cNvGraphicFramePr>
          <p:nvPr>
            <p:extLst>
              <p:ext uri="{D42A27DB-BD31-4B8C-83A1-F6EECF244321}">
                <p14:modId xmlns:p14="http://schemas.microsoft.com/office/powerpoint/2010/main" val="980975129"/>
              </p:ext>
            </p:extLst>
          </p:nvPr>
        </p:nvGraphicFramePr>
        <p:xfrm>
          <a:off x="4208443" y="3465549"/>
          <a:ext cx="2309808" cy="13690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Content Placeholder 15">
            <a:extLst>
              <a:ext uri="{FF2B5EF4-FFF2-40B4-BE49-F238E27FC236}">
                <a16:creationId xmlns:a16="http://schemas.microsoft.com/office/drawing/2014/main" id="{16217149-8BC7-430A-9555-AB97CDD5DB47}"/>
              </a:ext>
            </a:extLst>
          </p:cNvPr>
          <p:cNvGraphicFramePr>
            <a:graphicFrameLocks/>
          </p:cNvGraphicFramePr>
          <p:nvPr>
            <p:extLst>
              <p:ext uri="{D42A27DB-BD31-4B8C-83A1-F6EECF244321}">
                <p14:modId xmlns:p14="http://schemas.microsoft.com/office/powerpoint/2010/main" val="3149006076"/>
              </p:ext>
            </p:extLst>
          </p:nvPr>
        </p:nvGraphicFramePr>
        <p:xfrm>
          <a:off x="2186654" y="3465549"/>
          <a:ext cx="2309808" cy="13690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Content Placeholder 15">
            <a:extLst>
              <a:ext uri="{FF2B5EF4-FFF2-40B4-BE49-F238E27FC236}">
                <a16:creationId xmlns:a16="http://schemas.microsoft.com/office/drawing/2014/main" id="{8B8B4E22-1834-4932-89BB-7A59E8A65DA9}"/>
              </a:ext>
            </a:extLst>
          </p:cNvPr>
          <p:cNvGraphicFramePr>
            <a:graphicFrameLocks/>
          </p:cNvGraphicFramePr>
          <p:nvPr>
            <p:extLst>
              <p:ext uri="{D42A27DB-BD31-4B8C-83A1-F6EECF244321}">
                <p14:modId xmlns:p14="http://schemas.microsoft.com/office/powerpoint/2010/main" val="726627631"/>
              </p:ext>
            </p:extLst>
          </p:nvPr>
        </p:nvGraphicFramePr>
        <p:xfrm>
          <a:off x="164663" y="3465549"/>
          <a:ext cx="2309808" cy="1369065"/>
        </p:xfrm>
        <a:graphic>
          <a:graphicData uri="http://schemas.openxmlformats.org/drawingml/2006/chart">
            <c:chart xmlns:c="http://schemas.openxmlformats.org/drawingml/2006/chart" xmlns:r="http://schemas.openxmlformats.org/officeDocument/2006/relationships" r:id="rId10"/>
          </a:graphicData>
        </a:graphic>
      </p:graphicFrame>
      <p:sp>
        <p:nvSpPr>
          <p:cNvPr id="44" name="Rectangle: Top Corners Rounded 43">
            <a:extLst>
              <a:ext uri="{FF2B5EF4-FFF2-40B4-BE49-F238E27FC236}">
                <a16:creationId xmlns:a16="http://schemas.microsoft.com/office/drawing/2014/main" id="{4E39956B-0931-413F-A5E7-FE036EDCC980}"/>
              </a:ext>
            </a:extLst>
          </p:cNvPr>
          <p:cNvSpPr/>
          <p:nvPr/>
        </p:nvSpPr>
        <p:spPr>
          <a:xfrm>
            <a:off x="268549" y="1509823"/>
            <a:ext cx="1914010" cy="1722475"/>
          </a:xfrm>
          <a:prstGeom prst="round2SameRect">
            <a:avLst>
              <a:gd name="adj1" fmla="val 16667"/>
              <a:gd name="adj2" fmla="val 27878"/>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Appui au premier recours, aux professionnels de ville et autres acteurs de l’offre de soins</a:t>
            </a:r>
            <a:endParaRPr lang="fr-FR" sz="1200" dirty="0">
              <a:latin typeface="EYInterstate" panose="02000503020000020004" pitchFamily="2" charset="0"/>
            </a:endParaRPr>
          </a:p>
        </p:txBody>
      </p:sp>
      <p:sp>
        <p:nvSpPr>
          <p:cNvPr id="45" name="Rectangle: Top Corners Rounded 44">
            <a:extLst>
              <a:ext uri="{FF2B5EF4-FFF2-40B4-BE49-F238E27FC236}">
                <a16:creationId xmlns:a16="http://schemas.microsoft.com/office/drawing/2014/main" id="{AFC19ABF-44EC-438B-85E0-0BDD9155958E}"/>
              </a:ext>
            </a:extLst>
          </p:cNvPr>
          <p:cNvSpPr/>
          <p:nvPr/>
        </p:nvSpPr>
        <p:spPr>
          <a:xfrm>
            <a:off x="2265387" y="1509825"/>
            <a:ext cx="1914010" cy="1722473"/>
          </a:xfrm>
          <a:prstGeom prst="round2SameRect">
            <a:avLst>
              <a:gd name="adj1" fmla="val 16667"/>
              <a:gd name="adj2" fmla="val 26883"/>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Prise en charge des personnes en situation de vulnérabilité et leur maintien dans leur lieu de vie, en liaison avec le médecin traitant</a:t>
            </a:r>
            <a:endParaRPr lang="fr-FR" sz="1200" dirty="0">
              <a:latin typeface="EYInterstate" panose="02000503020000020004" pitchFamily="2" charset="0"/>
            </a:endParaRPr>
          </a:p>
        </p:txBody>
      </p:sp>
      <p:sp>
        <p:nvSpPr>
          <p:cNvPr id="46" name="Rectangle: Top Corners Rounded 45">
            <a:extLst>
              <a:ext uri="{FF2B5EF4-FFF2-40B4-BE49-F238E27FC236}">
                <a16:creationId xmlns:a16="http://schemas.microsoft.com/office/drawing/2014/main" id="{090BF5CE-1CF4-4738-909A-49E56477BA92}"/>
              </a:ext>
            </a:extLst>
          </p:cNvPr>
          <p:cNvSpPr/>
          <p:nvPr/>
        </p:nvSpPr>
        <p:spPr>
          <a:xfrm>
            <a:off x="6299306" y="1525619"/>
            <a:ext cx="1914010" cy="1722473"/>
          </a:xfrm>
          <a:prstGeom prst="round2SameRect">
            <a:avLst>
              <a:gd name="adj1" fmla="val 16667"/>
              <a:gd name="adj2" fmla="val 17922"/>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Contribution à la permanence des soins et à la continuité des prises en charge en complémentarité avec la médecine ambulatoire</a:t>
            </a:r>
            <a:endParaRPr lang="fr-FR" sz="1200" dirty="0">
              <a:latin typeface="EYInterstate" panose="02000503020000020004" pitchFamily="2" charset="0"/>
            </a:endParaRPr>
          </a:p>
        </p:txBody>
      </p:sp>
      <p:sp>
        <p:nvSpPr>
          <p:cNvPr id="47" name="Rectangle: Top Corners Rounded 46">
            <a:extLst>
              <a:ext uri="{FF2B5EF4-FFF2-40B4-BE49-F238E27FC236}">
                <a16:creationId xmlns:a16="http://schemas.microsoft.com/office/drawing/2014/main" id="{B12B2543-8F0C-4A4D-81D6-035CE87243FD}"/>
              </a:ext>
            </a:extLst>
          </p:cNvPr>
          <p:cNvSpPr/>
          <p:nvPr/>
        </p:nvSpPr>
        <p:spPr>
          <a:xfrm>
            <a:off x="4281341" y="1526065"/>
            <a:ext cx="1931685" cy="1722473"/>
          </a:xfrm>
          <a:prstGeom prst="round2SameRect">
            <a:avLst>
              <a:gd name="adj1" fmla="val 16667"/>
              <a:gd name="adj2" fmla="val 22900"/>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Participation à la prévention et à la promotion de la santé </a:t>
            </a:r>
          </a:p>
        </p:txBody>
      </p:sp>
      <p:sp>
        <p:nvSpPr>
          <p:cNvPr id="48" name="Rectangle: Top Corners Rounded 47">
            <a:extLst>
              <a:ext uri="{FF2B5EF4-FFF2-40B4-BE49-F238E27FC236}">
                <a16:creationId xmlns:a16="http://schemas.microsoft.com/office/drawing/2014/main" id="{E813C7B8-8B53-4739-98D1-54D0D35A00A6}"/>
              </a:ext>
            </a:extLst>
          </p:cNvPr>
          <p:cNvSpPr/>
          <p:nvPr/>
        </p:nvSpPr>
        <p:spPr>
          <a:xfrm>
            <a:off x="8286116" y="1509826"/>
            <a:ext cx="1931686" cy="1722472"/>
          </a:xfrm>
          <a:prstGeom prst="round2SameRect">
            <a:avLst>
              <a:gd name="adj1" fmla="val 16667"/>
              <a:gd name="adj2" fmla="val 24891"/>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Moyens disponibles pour la réalisation des missions</a:t>
            </a:r>
          </a:p>
        </p:txBody>
      </p:sp>
      <p:graphicFrame>
        <p:nvGraphicFramePr>
          <p:cNvPr id="32" name="Content Placeholder 15">
            <a:extLst>
              <a:ext uri="{FF2B5EF4-FFF2-40B4-BE49-F238E27FC236}">
                <a16:creationId xmlns:a16="http://schemas.microsoft.com/office/drawing/2014/main" id="{0500EC3F-E433-402E-92FA-F534459C400D}"/>
              </a:ext>
            </a:extLst>
          </p:cNvPr>
          <p:cNvGraphicFramePr>
            <a:graphicFrameLocks/>
          </p:cNvGraphicFramePr>
          <p:nvPr>
            <p:extLst>
              <p:ext uri="{D42A27DB-BD31-4B8C-83A1-F6EECF244321}">
                <p14:modId xmlns:p14="http://schemas.microsoft.com/office/powerpoint/2010/main" val="3857394150"/>
              </p:ext>
            </p:extLst>
          </p:nvPr>
        </p:nvGraphicFramePr>
        <p:xfrm>
          <a:off x="8097055" y="3465549"/>
          <a:ext cx="2309808" cy="136906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30349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FCC1BF-FFA1-4233-9D17-2B47CFD990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0"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B4FCC1BF-FFA1-4233-9D17-2B47CFD99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81D8E4-D4F2-4065-A29F-AF5CEDD92039}"/>
              </a:ext>
            </a:extLst>
          </p:cNvPr>
          <p:cNvSpPr>
            <a:spLocks noGrp="1"/>
          </p:cNvSpPr>
          <p:nvPr>
            <p:ph type="title"/>
          </p:nvPr>
        </p:nvSpPr>
        <p:spPr/>
        <p:txBody>
          <a:bodyPr vert="horz"/>
          <a:lstStyle/>
          <a:p>
            <a:r>
              <a:rPr lang="fr-FR" dirty="0"/>
              <a:t>Détail du niveau de réalisation des missions par établissement ou site</a:t>
            </a:r>
          </a:p>
        </p:txBody>
      </p:sp>
      <p:graphicFrame>
        <p:nvGraphicFramePr>
          <p:cNvPr id="4" name="Table 3">
            <a:extLst>
              <a:ext uri="{FF2B5EF4-FFF2-40B4-BE49-F238E27FC236}">
                <a16:creationId xmlns:a16="http://schemas.microsoft.com/office/drawing/2014/main" id="{61C67731-1FD0-41F4-B9DA-BACF8B64D799}"/>
              </a:ext>
            </a:extLst>
          </p:cNvPr>
          <p:cNvGraphicFramePr>
            <a:graphicFrameLocks noGrp="1"/>
          </p:cNvGraphicFramePr>
          <p:nvPr>
            <p:extLst>
              <p:ext uri="{D42A27DB-BD31-4B8C-83A1-F6EECF244321}">
                <p14:modId xmlns:p14="http://schemas.microsoft.com/office/powerpoint/2010/main" val="2085296788"/>
              </p:ext>
            </p:extLst>
          </p:nvPr>
        </p:nvGraphicFramePr>
        <p:xfrm>
          <a:off x="1447060" y="2086252"/>
          <a:ext cx="7412853" cy="3282845"/>
        </p:xfrm>
        <a:graphic>
          <a:graphicData uri="http://schemas.openxmlformats.org/drawingml/2006/table">
            <a:tbl>
              <a:tblPr/>
              <a:tblGrid>
                <a:gridCol w="2741403">
                  <a:extLst>
                    <a:ext uri="{9D8B030D-6E8A-4147-A177-3AD203B41FA5}">
                      <a16:colId xmlns:a16="http://schemas.microsoft.com/office/drawing/2014/main" val="701296768"/>
                    </a:ext>
                  </a:extLst>
                </a:gridCol>
                <a:gridCol w="934290">
                  <a:extLst>
                    <a:ext uri="{9D8B030D-6E8A-4147-A177-3AD203B41FA5}">
                      <a16:colId xmlns:a16="http://schemas.microsoft.com/office/drawing/2014/main" val="746663693"/>
                    </a:ext>
                  </a:extLst>
                </a:gridCol>
                <a:gridCol w="934290">
                  <a:extLst>
                    <a:ext uri="{9D8B030D-6E8A-4147-A177-3AD203B41FA5}">
                      <a16:colId xmlns:a16="http://schemas.microsoft.com/office/drawing/2014/main" val="159792758"/>
                    </a:ext>
                  </a:extLst>
                </a:gridCol>
                <a:gridCol w="934290">
                  <a:extLst>
                    <a:ext uri="{9D8B030D-6E8A-4147-A177-3AD203B41FA5}">
                      <a16:colId xmlns:a16="http://schemas.microsoft.com/office/drawing/2014/main" val="3466007932"/>
                    </a:ext>
                  </a:extLst>
                </a:gridCol>
                <a:gridCol w="934290">
                  <a:extLst>
                    <a:ext uri="{9D8B030D-6E8A-4147-A177-3AD203B41FA5}">
                      <a16:colId xmlns:a16="http://schemas.microsoft.com/office/drawing/2014/main" val="3770239799"/>
                    </a:ext>
                  </a:extLst>
                </a:gridCol>
                <a:gridCol w="934290">
                  <a:extLst>
                    <a:ext uri="{9D8B030D-6E8A-4147-A177-3AD203B41FA5}">
                      <a16:colId xmlns:a16="http://schemas.microsoft.com/office/drawing/2014/main" val="2553290431"/>
                    </a:ext>
                  </a:extLst>
                </a:gridCol>
              </a:tblGrid>
              <a:tr h="945467">
                <a:tc>
                  <a:txBody>
                    <a:bodyPr/>
                    <a:lstStyle/>
                    <a:p>
                      <a:pPr algn="l" fontAlgn="t"/>
                      <a:r>
                        <a:rPr lang="fr-FR" sz="1100" b="1" i="0" u="none" strike="noStrike" dirty="0">
                          <a:solidFill>
                            <a:srgbClr val="000000"/>
                          </a:solidFill>
                          <a:effectLst/>
                          <a:latin typeface="Calibri"/>
                        </a:rPr>
                        <a:t>Nom structure</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Appui 1</a:t>
                      </a:r>
                      <a:r>
                        <a:rPr lang="fr-FR" sz="1100" b="0" i="0" u="none" strike="noStrike" baseline="30000" dirty="0">
                          <a:solidFill>
                            <a:srgbClr val="000000"/>
                          </a:solidFill>
                          <a:effectLst/>
                          <a:latin typeface="Calibri" panose="020F0502020204030204" pitchFamily="34" charset="0"/>
                        </a:rPr>
                        <a:t>er</a:t>
                      </a:r>
                      <a:r>
                        <a:rPr lang="fr-FR" sz="1100" b="0" i="0" u="none" strike="noStrike" dirty="0">
                          <a:solidFill>
                            <a:srgbClr val="000000"/>
                          </a:solidFill>
                          <a:effectLst/>
                          <a:latin typeface="Calibri" panose="020F0502020204030204" pitchFamily="34" charset="0"/>
                        </a:rPr>
                        <a:t> recours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PEC Personnes vulnérables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Prévention</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Permanence des soins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Moyens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45156662"/>
                  </a:ext>
                </a:extLst>
              </a:tr>
              <a:tr h="427824">
                <a:tc>
                  <a:txBody>
                    <a:bodyPr/>
                    <a:lstStyle/>
                    <a:p>
                      <a:pPr algn="l" fontAlgn="t"/>
                      <a:r>
                        <a:rPr lang="fr-FR" sz="1100" b="0" i="0" u="none" strike="noStrike" dirty="0">
                          <a:solidFill>
                            <a:srgbClr val="000000"/>
                          </a:solidFill>
                          <a:effectLst/>
                          <a:latin typeface="Calibri"/>
                        </a:rPr>
                        <a:t>CENTRE HOSPITALIER LOIRE VENDEE OCEAN  SAINT-GILLES</a:t>
                      </a:r>
                      <a:endParaRPr lang="fr-FR"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198517269"/>
                  </a:ext>
                </a:extLst>
              </a:tr>
              <a:tr h="236367">
                <a:tc>
                  <a:txBody>
                    <a:bodyPr/>
                    <a:lstStyle/>
                    <a:p>
                      <a:pPr algn="l" fontAlgn="t"/>
                      <a:r>
                        <a:rPr lang="fr-FR" sz="1100" b="0" i="0" u="none" strike="noStrike" dirty="0">
                          <a:solidFill>
                            <a:srgbClr val="000000"/>
                          </a:solidFill>
                          <a:effectLst/>
                          <a:latin typeface="Calibri"/>
                        </a:rPr>
                        <a:t>CENTRE SSR  DE LA CHIMOTAIE</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3918948276"/>
                  </a:ext>
                </a:extLst>
              </a:tr>
              <a:tr h="236367">
                <a:tc>
                  <a:txBody>
                    <a:bodyPr/>
                    <a:lstStyle/>
                    <a:p>
                      <a:pPr algn="l" fontAlgn="t"/>
                      <a:r>
                        <a:rPr lang="fr-FR" sz="1100" b="0" i="0" u="none" strike="noStrike" dirty="0">
                          <a:solidFill>
                            <a:srgbClr val="000000"/>
                          </a:solidFill>
                          <a:effectLst/>
                          <a:latin typeface="Calibri"/>
                        </a:rPr>
                        <a:t>CLINIQUE ST CHARLES-LES ESSARTS</a:t>
                      </a:r>
                      <a:endParaRPr lang="fr-FR"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648336584"/>
                  </a:ext>
                </a:extLst>
              </a:tr>
              <a:tr h="427824">
                <a:tc>
                  <a:txBody>
                    <a:bodyPr/>
                    <a:lstStyle/>
                    <a:p>
                      <a:pPr algn="l" fontAlgn="t"/>
                      <a:r>
                        <a:rPr lang="fr-FR" sz="1100" b="0" i="0" u="none" strike="noStrike" dirty="0">
                          <a:solidFill>
                            <a:srgbClr val="000000"/>
                          </a:solidFill>
                          <a:effectLst/>
                          <a:latin typeface="Calibri"/>
                        </a:rPr>
                        <a:t>HOP NOIRMOUTIER SSR NON SPEC. ADULTES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1583460697"/>
                  </a:ext>
                </a:extLst>
              </a:tr>
              <a:tr h="427824">
                <a:tc>
                  <a:txBody>
                    <a:bodyPr/>
                    <a:lstStyle/>
                    <a:p>
                      <a:pPr algn="l" fontAlgn="t"/>
                      <a:r>
                        <a:rPr lang="fr-FR" sz="1100" b="0" i="0" u="none" strike="noStrike" dirty="0">
                          <a:solidFill>
                            <a:srgbClr val="000000"/>
                          </a:solidFill>
                          <a:effectLst/>
                          <a:latin typeface="Calibri"/>
                        </a:rPr>
                        <a:t>HOPITAL DES COLLINES VENDEENNES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3203823047"/>
                  </a:ext>
                </a:extLst>
              </a:tr>
              <a:tr h="236367">
                <a:tc>
                  <a:txBody>
                    <a:bodyPr/>
                    <a:lstStyle/>
                    <a:p>
                      <a:pPr algn="l" fontAlgn="t"/>
                      <a:r>
                        <a:rPr lang="fr-FR" sz="1100" b="0" i="0" u="none" strike="noStrike" dirty="0">
                          <a:solidFill>
                            <a:srgbClr val="000000"/>
                          </a:solidFill>
                          <a:effectLst/>
                          <a:latin typeface="Calibri"/>
                        </a:rPr>
                        <a:t>HOPITAL LOCAL ILE D'YEU</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76543651"/>
                  </a:ext>
                </a:extLst>
              </a:tr>
              <a:tr h="236367">
                <a:tc>
                  <a:txBody>
                    <a:bodyPr/>
                    <a:lstStyle/>
                    <a:p>
                      <a:pPr algn="l" fontAlgn="t"/>
                      <a:r>
                        <a:rPr lang="fr-FR" sz="1100" b="0" i="0" u="none" strike="noStrike" dirty="0">
                          <a:solidFill>
                            <a:srgbClr val="000000"/>
                          </a:solidFill>
                          <a:effectLst/>
                          <a:latin typeface="Calibri"/>
                        </a:rPr>
                        <a:t>CHD LA ROCHE-MONTAIGU-LUCON – SITE DE MONTAIGU</a:t>
                      </a:r>
                      <a:endParaRPr lang="fr-FR"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l" fontAlgn="t"/>
                      <a:endParaRPr lang="fr-FR"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498745392"/>
                  </a:ext>
                </a:extLst>
              </a:tr>
            </a:tbl>
          </a:graphicData>
        </a:graphic>
      </p:graphicFrame>
    </p:spTree>
    <p:extLst>
      <p:ext uri="{BB962C8B-B14F-4D97-AF65-F5344CB8AC3E}">
        <p14:creationId xmlns:p14="http://schemas.microsoft.com/office/powerpoint/2010/main" val="47893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B09EAA-F4CA-48C6-8984-563E71934987}"/>
              </a:ext>
            </a:extLst>
          </p:cNvPr>
          <p:cNvGraphicFramePr>
            <a:graphicFrameLocks noChangeAspect="1"/>
          </p:cNvGraphicFramePr>
          <p:nvPr>
            <p:custDataLst>
              <p:tags r:id="rId2"/>
            </p:custDataLst>
            <p:extLst>
              <p:ext uri="{D42A27DB-BD31-4B8C-83A1-F6EECF244321}">
                <p14:modId xmlns:p14="http://schemas.microsoft.com/office/powerpoint/2010/main" val="3644982359"/>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1025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AAB09EAA-F4CA-48C6-8984-563E71934987}"/>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pic>
        <p:nvPicPr>
          <p:cNvPr id="43" name="Picture 42">
            <a:extLst>
              <a:ext uri="{FF2B5EF4-FFF2-40B4-BE49-F238E27FC236}">
                <a16:creationId xmlns:a16="http://schemas.microsoft.com/office/drawing/2014/main" id="{9265FA43-91E9-40C3-8F76-19CC8B33D880}"/>
              </a:ext>
            </a:extLst>
          </p:cNvPr>
          <p:cNvPicPr>
            <a:picLocks noChangeAspect="1"/>
          </p:cNvPicPr>
          <p:nvPr/>
        </p:nvPicPr>
        <p:blipFill rotWithShape="1">
          <a:blip r:embed="rId7"/>
          <a:srcRect l="31320" r="27905"/>
          <a:stretch/>
        </p:blipFill>
        <p:spPr>
          <a:xfrm>
            <a:off x="6500085" y="1413607"/>
            <a:ext cx="3381322" cy="3401897"/>
          </a:xfrm>
          <a:prstGeom prst="rect">
            <a:avLst/>
          </a:prstGeom>
        </p:spPr>
      </p:pic>
      <p:sp>
        <p:nvSpPr>
          <p:cNvPr id="4" name="Rectangle 3" hidden="1">
            <a:extLst>
              <a:ext uri="{FF2B5EF4-FFF2-40B4-BE49-F238E27FC236}">
                <a16:creationId xmlns:a16="http://schemas.microsoft.com/office/drawing/2014/main" id="{9301B010-A807-46CF-B5AA-C6BCED405530}"/>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F44C0D04-7950-400E-B233-E53C2A52E2FF}"/>
              </a:ext>
            </a:extLst>
          </p:cNvPr>
          <p:cNvSpPr>
            <a:spLocks noGrp="1"/>
          </p:cNvSpPr>
          <p:nvPr>
            <p:ph type="title"/>
          </p:nvPr>
        </p:nvSpPr>
        <p:spPr/>
        <p:txBody>
          <a:bodyPr vert="horz"/>
          <a:lstStyle/>
          <a:p>
            <a:r>
              <a:rPr lang="fr-FR" dirty="0"/>
              <a:t>Collaborations entre établissements et CPTS</a:t>
            </a:r>
          </a:p>
        </p:txBody>
      </p:sp>
      <p:sp>
        <p:nvSpPr>
          <p:cNvPr id="11" name="TextBox 10">
            <a:extLst>
              <a:ext uri="{FF2B5EF4-FFF2-40B4-BE49-F238E27FC236}">
                <a16:creationId xmlns:a16="http://schemas.microsoft.com/office/drawing/2014/main" id="{C6E76944-3408-4A06-B248-ED11E6C2F9DD}"/>
              </a:ext>
            </a:extLst>
          </p:cNvPr>
          <p:cNvSpPr txBox="1"/>
          <p:nvPr/>
        </p:nvSpPr>
        <p:spPr>
          <a:xfrm>
            <a:off x="520813" y="1367925"/>
            <a:ext cx="4452415"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600" dirty="0">
                <a:solidFill>
                  <a:schemeClr val="bg1"/>
                </a:solidFill>
              </a:rPr>
              <a:t>Détail des correspondances CPTS – ES de l’étude</a:t>
            </a:r>
          </a:p>
        </p:txBody>
      </p:sp>
      <p:graphicFrame>
        <p:nvGraphicFramePr>
          <p:cNvPr id="9" name="Table 9">
            <a:extLst>
              <a:ext uri="{FF2B5EF4-FFF2-40B4-BE49-F238E27FC236}">
                <a16:creationId xmlns:a16="http://schemas.microsoft.com/office/drawing/2014/main" id="{E70C01E2-133D-42C0-8462-AFC0F36BCC78}"/>
              </a:ext>
            </a:extLst>
          </p:cNvPr>
          <p:cNvGraphicFramePr>
            <a:graphicFrameLocks noGrp="1"/>
          </p:cNvGraphicFramePr>
          <p:nvPr>
            <p:extLst>
              <p:ext uri="{D42A27DB-BD31-4B8C-83A1-F6EECF244321}">
                <p14:modId xmlns:p14="http://schemas.microsoft.com/office/powerpoint/2010/main" val="1327483367"/>
              </p:ext>
            </p:extLst>
          </p:nvPr>
        </p:nvGraphicFramePr>
        <p:xfrm>
          <a:off x="470695" y="1980434"/>
          <a:ext cx="4390556" cy="4725101"/>
        </p:xfrm>
        <a:graphic>
          <a:graphicData uri="http://schemas.openxmlformats.org/drawingml/2006/table">
            <a:tbl>
              <a:tblPr firstRow="1" bandRow="1">
                <a:tableStyleId>{F5AB1C69-6EDB-4FF4-983F-18BD219EF322}</a:tableStyleId>
              </a:tblPr>
              <a:tblGrid>
                <a:gridCol w="1536212">
                  <a:extLst>
                    <a:ext uri="{9D8B030D-6E8A-4147-A177-3AD203B41FA5}">
                      <a16:colId xmlns:a16="http://schemas.microsoft.com/office/drawing/2014/main" val="2040050504"/>
                    </a:ext>
                  </a:extLst>
                </a:gridCol>
                <a:gridCol w="2854344">
                  <a:extLst>
                    <a:ext uri="{9D8B030D-6E8A-4147-A177-3AD203B41FA5}">
                      <a16:colId xmlns:a16="http://schemas.microsoft.com/office/drawing/2014/main" val="2624426336"/>
                    </a:ext>
                  </a:extLst>
                </a:gridCol>
              </a:tblGrid>
              <a:tr h="400116">
                <a:tc>
                  <a:txBody>
                    <a:bodyPr/>
                    <a:lstStyle/>
                    <a:p>
                      <a:pPr algn="ctr"/>
                      <a:r>
                        <a:rPr lang="fr-FR" sz="1200">
                          <a:solidFill>
                            <a:schemeClr val="tx1"/>
                          </a:solidFill>
                        </a:rPr>
                        <a:t>CPTS</a:t>
                      </a:r>
                      <a:endParaRPr lang="fr-FR" sz="1200" dirty="0">
                        <a:solidFill>
                          <a:schemeClr val="tx1"/>
                        </a:solidFill>
                      </a:endParaRPr>
                    </a:p>
                  </a:txBody>
                  <a:tcPr anchor="ctr">
                    <a:solidFill>
                      <a:srgbClr val="188CE5"/>
                    </a:solidFill>
                  </a:tcPr>
                </a:tc>
                <a:tc>
                  <a:txBody>
                    <a:bodyPr/>
                    <a:lstStyle/>
                    <a:p>
                      <a:pPr algn="ctr"/>
                      <a:r>
                        <a:rPr lang="fr-FR" sz="1200">
                          <a:solidFill>
                            <a:schemeClr val="tx1"/>
                          </a:solidFill>
                        </a:rPr>
                        <a:t>ES</a:t>
                      </a:r>
                      <a:endParaRPr lang="fr-FR" sz="1200" dirty="0">
                        <a:solidFill>
                          <a:schemeClr val="tx1"/>
                        </a:solidFill>
                      </a:endParaRPr>
                    </a:p>
                  </a:txBody>
                  <a:tcPr anchor="ctr">
                    <a:solidFill>
                      <a:srgbClr val="188CE5"/>
                    </a:solidFill>
                  </a:tcPr>
                </a:tc>
                <a:extLst>
                  <a:ext uri="{0D108BD9-81ED-4DB2-BD59-A6C34878D82A}">
                    <a16:rowId xmlns:a16="http://schemas.microsoft.com/office/drawing/2014/main" val="2734378697"/>
                  </a:ext>
                </a:extLst>
              </a:tr>
              <a:tr h="400116">
                <a:tc>
                  <a:txBody>
                    <a:bodyPr/>
                    <a:lstStyle/>
                    <a:p>
                      <a:r>
                        <a:rPr lang="fr-FR" sz="1200" i="0" dirty="0">
                          <a:solidFill>
                            <a:schemeClr val="bg1"/>
                          </a:solidFill>
                        </a:rPr>
                        <a:t>CPTS Plaine et marrais </a:t>
                      </a:r>
                    </a:p>
                  </a:txBody>
                  <a:tcPr anchor="ctr">
                    <a:solidFill>
                      <a:schemeClr val="accent3">
                        <a:lumMod val="20000"/>
                        <a:lumOff val="80000"/>
                      </a:schemeClr>
                    </a:solidFill>
                  </a:tcPr>
                </a:tc>
                <a:tc>
                  <a:txBody>
                    <a:bodyPr/>
                    <a:lstStyle/>
                    <a:p>
                      <a:r>
                        <a:rPr lang="fr-FR" sz="1200" i="0" dirty="0">
                          <a:solidFill>
                            <a:schemeClr val="bg1"/>
                          </a:solidFill>
                        </a:rPr>
                        <a:t>Pas de CH de proximité sur le territoire </a:t>
                      </a:r>
                    </a:p>
                  </a:txBody>
                  <a:tcPr anchor="ctr">
                    <a:solidFill>
                      <a:schemeClr val="tx1">
                        <a:lumMod val="95000"/>
                      </a:schemeClr>
                    </a:solidFill>
                  </a:tcPr>
                </a:tc>
                <a:extLst>
                  <a:ext uri="{0D108BD9-81ED-4DB2-BD59-A6C34878D82A}">
                    <a16:rowId xmlns:a16="http://schemas.microsoft.com/office/drawing/2014/main" val="3632274779"/>
                  </a:ext>
                </a:extLst>
              </a:tr>
              <a:tr h="400116">
                <a:tc>
                  <a:txBody>
                    <a:bodyPr/>
                    <a:lstStyle/>
                    <a:p>
                      <a:r>
                        <a:rPr lang="fr-FR" sz="1200" i="0" dirty="0">
                          <a:solidFill>
                            <a:schemeClr val="bg1"/>
                          </a:solidFill>
                        </a:rPr>
                        <a:t>CPTS Vendée littoral </a:t>
                      </a:r>
                    </a:p>
                  </a:txBody>
                  <a:tcPr anchor="ctr">
                    <a:solidFill>
                      <a:schemeClr val="accent3">
                        <a:lumMod val="20000"/>
                        <a:lumOff val="80000"/>
                      </a:schemeClr>
                    </a:solidFill>
                  </a:tcPr>
                </a:tc>
                <a:tc>
                  <a:txBody>
                    <a:bodyPr/>
                    <a:lstStyle/>
                    <a:p>
                      <a:r>
                        <a:rPr lang="fr-FR" sz="1200" i="0" dirty="0">
                          <a:solidFill>
                            <a:schemeClr val="bg1"/>
                          </a:solidFill>
                        </a:rPr>
                        <a:t>Pas CH de proximité sur le territoire </a:t>
                      </a:r>
                    </a:p>
                  </a:txBody>
                  <a:tcPr anchor="ctr">
                    <a:solidFill>
                      <a:schemeClr val="tx1">
                        <a:lumMod val="95000"/>
                      </a:schemeClr>
                    </a:solidFill>
                  </a:tcPr>
                </a:tc>
                <a:extLst>
                  <a:ext uri="{0D108BD9-81ED-4DB2-BD59-A6C34878D82A}">
                    <a16:rowId xmlns:a16="http://schemas.microsoft.com/office/drawing/2014/main" val="565502475"/>
                  </a:ext>
                </a:extLst>
              </a:tr>
              <a:tr h="400116">
                <a:tc>
                  <a:txBody>
                    <a:bodyPr/>
                    <a:lstStyle/>
                    <a:p>
                      <a:r>
                        <a:rPr lang="fr-FR" sz="1200" i="0" dirty="0">
                          <a:solidFill>
                            <a:schemeClr val="bg1"/>
                          </a:solidFill>
                        </a:rPr>
                        <a:t>CPTS sud Vendée </a:t>
                      </a:r>
                    </a:p>
                  </a:txBody>
                  <a:tcPr anchor="ctr">
                    <a:solidFill>
                      <a:schemeClr val="accent3">
                        <a:lumMod val="20000"/>
                        <a:lumOff val="80000"/>
                      </a:schemeClr>
                    </a:solidFill>
                  </a:tcPr>
                </a:tc>
                <a:tc>
                  <a:txBody>
                    <a:bodyPr/>
                    <a:lstStyle/>
                    <a:p>
                      <a:r>
                        <a:rPr lang="fr-FR" sz="1200" i="0" dirty="0">
                          <a:solidFill>
                            <a:schemeClr val="bg1"/>
                          </a:solidFill>
                        </a:rPr>
                        <a:t>Hôpital local des collines Vendéennes </a:t>
                      </a:r>
                    </a:p>
                  </a:txBody>
                  <a:tcPr anchor="ctr">
                    <a:solidFill>
                      <a:schemeClr val="tx1">
                        <a:lumMod val="95000"/>
                      </a:schemeClr>
                    </a:solidFill>
                  </a:tcPr>
                </a:tc>
                <a:extLst>
                  <a:ext uri="{0D108BD9-81ED-4DB2-BD59-A6C34878D82A}">
                    <a16:rowId xmlns:a16="http://schemas.microsoft.com/office/drawing/2014/main" val="890004476"/>
                  </a:ext>
                </a:extLst>
              </a:tr>
              <a:tr h="666859">
                <a:tc>
                  <a:txBody>
                    <a:bodyPr/>
                    <a:lstStyle/>
                    <a:p>
                      <a:r>
                        <a:rPr lang="fr-FR" sz="1200" i="0" dirty="0">
                          <a:solidFill>
                            <a:schemeClr val="bg1"/>
                          </a:solidFill>
                        </a:rPr>
                        <a:t>Superposition sud Vendée Haut bocage </a:t>
                      </a:r>
                    </a:p>
                  </a:txBody>
                  <a:tcPr anchor="ctr">
                    <a:solidFill>
                      <a:schemeClr val="accent3">
                        <a:lumMod val="20000"/>
                        <a:lumOff val="80000"/>
                      </a:schemeClr>
                    </a:solidFill>
                  </a:tcPr>
                </a:tc>
                <a:tc>
                  <a:txBody>
                    <a:bodyPr/>
                    <a:lstStyle/>
                    <a:p>
                      <a:r>
                        <a:rPr lang="fr-FR" sz="1200" i="0" dirty="0">
                          <a:solidFill>
                            <a:schemeClr val="bg1"/>
                          </a:solidFill>
                        </a:rPr>
                        <a:t>Pas CH de proximité sur le territoire</a:t>
                      </a:r>
                    </a:p>
                  </a:txBody>
                  <a:tcPr anchor="ctr">
                    <a:solidFill>
                      <a:schemeClr val="tx1">
                        <a:lumMod val="95000"/>
                      </a:schemeClr>
                    </a:solidFill>
                  </a:tcPr>
                </a:tc>
                <a:extLst>
                  <a:ext uri="{0D108BD9-81ED-4DB2-BD59-A6C34878D82A}">
                    <a16:rowId xmlns:a16="http://schemas.microsoft.com/office/drawing/2014/main" val="498792535"/>
                  </a:ext>
                </a:extLst>
              </a:tr>
              <a:tr h="666859">
                <a:tc>
                  <a:txBody>
                    <a:bodyPr/>
                    <a:lstStyle/>
                    <a:p>
                      <a:r>
                        <a:rPr lang="fr-FR" sz="1200" i="0" dirty="0">
                          <a:solidFill>
                            <a:schemeClr val="bg1"/>
                          </a:solidFill>
                        </a:rPr>
                        <a:t>CPTS La roche sur-</a:t>
                      </a:r>
                      <a:r>
                        <a:rPr lang="fr-FR" sz="1200" i="0" dirty="0" err="1">
                          <a:solidFill>
                            <a:schemeClr val="bg1"/>
                          </a:solidFill>
                        </a:rPr>
                        <a:t>Yon</a:t>
                      </a:r>
                      <a:r>
                        <a:rPr lang="fr-FR" sz="1200" i="0" dirty="0">
                          <a:solidFill>
                            <a:schemeClr val="bg1"/>
                          </a:solidFill>
                        </a:rPr>
                        <a:t> - Centre Vendée </a:t>
                      </a:r>
                    </a:p>
                  </a:txBody>
                  <a:tcPr anchor="ctr">
                    <a:solidFill>
                      <a:schemeClr val="accent3">
                        <a:lumMod val="20000"/>
                        <a:lumOff val="80000"/>
                      </a:schemeClr>
                    </a:solidFill>
                  </a:tcPr>
                </a:tc>
                <a:tc>
                  <a:txBody>
                    <a:bodyPr/>
                    <a:lstStyle/>
                    <a:p>
                      <a:r>
                        <a:rPr lang="fr-FR" sz="1200" i="0" dirty="0">
                          <a:solidFill>
                            <a:schemeClr val="bg1"/>
                          </a:solidFill>
                        </a:rPr>
                        <a:t>Pas CH de proximité sur le territoire</a:t>
                      </a:r>
                    </a:p>
                  </a:txBody>
                  <a:tcPr anchor="ctr">
                    <a:solidFill>
                      <a:schemeClr val="tx1">
                        <a:lumMod val="95000"/>
                      </a:schemeClr>
                    </a:solidFill>
                  </a:tcPr>
                </a:tc>
                <a:extLst>
                  <a:ext uri="{0D108BD9-81ED-4DB2-BD59-A6C34878D82A}">
                    <a16:rowId xmlns:a16="http://schemas.microsoft.com/office/drawing/2014/main" val="2118570680"/>
                  </a:ext>
                </a:extLst>
              </a:tr>
              <a:tr h="400116">
                <a:tc>
                  <a:txBody>
                    <a:bodyPr/>
                    <a:lstStyle/>
                    <a:p>
                      <a:r>
                        <a:rPr lang="fr-FR" sz="1200" i="0" dirty="0">
                          <a:solidFill>
                            <a:schemeClr val="bg1"/>
                          </a:solidFill>
                        </a:rPr>
                        <a:t>CPTS Haut Bocage </a:t>
                      </a:r>
                    </a:p>
                  </a:txBody>
                  <a:tcPr anchor="ctr">
                    <a:solidFill>
                      <a:schemeClr val="accent3">
                        <a:lumMod val="20000"/>
                        <a:lumOff val="80000"/>
                      </a:schemeClr>
                    </a:solidFill>
                  </a:tcPr>
                </a:tc>
                <a:tc>
                  <a:txBody>
                    <a:bodyPr/>
                    <a:lstStyle/>
                    <a:p>
                      <a:r>
                        <a:rPr lang="fr-FR" sz="1200" i="0" dirty="0">
                          <a:solidFill>
                            <a:schemeClr val="bg1"/>
                          </a:solidFill>
                        </a:rPr>
                        <a:t>Pas CH de proximité sur le territoire </a:t>
                      </a:r>
                    </a:p>
                  </a:txBody>
                  <a:tcPr anchor="ctr">
                    <a:solidFill>
                      <a:schemeClr val="tx1">
                        <a:lumMod val="95000"/>
                      </a:schemeClr>
                    </a:solidFill>
                  </a:tcPr>
                </a:tc>
                <a:extLst>
                  <a:ext uri="{0D108BD9-81ED-4DB2-BD59-A6C34878D82A}">
                    <a16:rowId xmlns:a16="http://schemas.microsoft.com/office/drawing/2014/main" val="2616398013"/>
                  </a:ext>
                </a:extLst>
              </a:tr>
              <a:tr h="400116">
                <a:tc>
                  <a:txBody>
                    <a:bodyPr/>
                    <a:lstStyle/>
                    <a:p>
                      <a:r>
                        <a:rPr lang="fr-FR" sz="1200" i="0" dirty="0">
                          <a:solidFill>
                            <a:schemeClr val="bg1"/>
                          </a:solidFill>
                        </a:rPr>
                        <a:t> CPTS Montaigu </a:t>
                      </a:r>
                    </a:p>
                  </a:txBody>
                  <a:tcPr anchor="ctr">
                    <a:solidFill>
                      <a:schemeClr val="accent3">
                        <a:lumMod val="20000"/>
                        <a:lumOff val="80000"/>
                      </a:schemeClr>
                    </a:solidFill>
                  </a:tcPr>
                </a:tc>
                <a:tc>
                  <a:txBody>
                    <a:bodyPr/>
                    <a:lstStyle/>
                    <a:p>
                      <a:r>
                        <a:rPr lang="fr-FR" sz="1200" i="0" dirty="0">
                          <a:solidFill>
                            <a:schemeClr val="bg1"/>
                          </a:solidFill>
                        </a:rPr>
                        <a:t>Pas d CH de proximité sur le territoire </a:t>
                      </a:r>
                    </a:p>
                  </a:txBody>
                  <a:tcPr anchor="ctr">
                    <a:solidFill>
                      <a:schemeClr val="tx1">
                        <a:lumMod val="95000"/>
                      </a:schemeClr>
                    </a:solidFill>
                  </a:tcPr>
                </a:tc>
                <a:extLst>
                  <a:ext uri="{0D108BD9-81ED-4DB2-BD59-A6C34878D82A}">
                    <a16:rowId xmlns:a16="http://schemas.microsoft.com/office/drawing/2014/main" val="193249493"/>
                  </a:ext>
                </a:extLst>
              </a:tr>
              <a:tr h="933603">
                <a:tc>
                  <a:txBody>
                    <a:bodyPr/>
                    <a:lstStyle/>
                    <a:p>
                      <a:r>
                        <a:rPr lang="fr-FR" sz="1200" i="0" dirty="0">
                          <a:solidFill>
                            <a:schemeClr val="bg1"/>
                          </a:solidFill>
                        </a:rPr>
                        <a:t>CPTS Loire Vendée Océan </a:t>
                      </a:r>
                    </a:p>
                  </a:txBody>
                  <a:tcPr anchor="ctr">
                    <a:solidFill>
                      <a:schemeClr val="accent3">
                        <a:lumMod val="20000"/>
                        <a:lumOff val="80000"/>
                      </a:schemeClr>
                    </a:solidFill>
                  </a:tcPr>
                </a:tc>
                <a:tc>
                  <a:txBody>
                    <a:bodyPr/>
                    <a:lstStyle/>
                    <a:p>
                      <a:r>
                        <a:rPr lang="fr-FR" sz="1200" i="0" dirty="0">
                          <a:solidFill>
                            <a:schemeClr val="bg1"/>
                          </a:solidFill>
                        </a:rPr>
                        <a:t>- Hôpital local de Noirmoutier </a:t>
                      </a:r>
                    </a:p>
                    <a:p>
                      <a:r>
                        <a:rPr lang="fr-FR" sz="1200" i="0" dirty="0">
                          <a:solidFill>
                            <a:schemeClr val="bg1"/>
                          </a:solidFill>
                        </a:rPr>
                        <a:t>- CHLVO – Hôpital de Saint Gilles Croix de Vie</a:t>
                      </a:r>
                    </a:p>
                  </a:txBody>
                  <a:tcPr anchor="ctr">
                    <a:solidFill>
                      <a:schemeClr val="tx1">
                        <a:lumMod val="95000"/>
                      </a:schemeClr>
                    </a:solidFill>
                  </a:tcPr>
                </a:tc>
                <a:extLst>
                  <a:ext uri="{0D108BD9-81ED-4DB2-BD59-A6C34878D82A}">
                    <a16:rowId xmlns:a16="http://schemas.microsoft.com/office/drawing/2014/main" val="2953072799"/>
                  </a:ext>
                </a:extLst>
              </a:tr>
            </a:tbl>
          </a:graphicData>
        </a:graphic>
      </p:graphicFrame>
      <p:sp>
        <p:nvSpPr>
          <p:cNvPr id="53" name="TextBox 52">
            <a:extLst>
              <a:ext uri="{FF2B5EF4-FFF2-40B4-BE49-F238E27FC236}">
                <a16:creationId xmlns:a16="http://schemas.microsoft.com/office/drawing/2014/main" id="{9C9F41F2-60FA-4BD4-8D1D-62300DBD7B38}"/>
              </a:ext>
            </a:extLst>
          </p:cNvPr>
          <p:cNvSpPr txBox="1"/>
          <p:nvPr/>
        </p:nvSpPr>
        <p:spPr>
          <a:xfrm>
            <a:off x="5718585" y="1358681"/>
            <a:ext cx="4562554" cy="419724"/>
          </a:xfrm>
          <a:prstGeom prst="rect">
            <a:avLst/>
          </a:prstGeom>
          <a:solidFill>
            <a:schemeClr val="tx1"/>
          </a:solidFill>
        </p:spPr>
        <p:txBody>
          <a:bodyPr wrap="square" lIns="0" tIns="36576" rIns="0" bIns="0" rtlCol="0">
            <a:noAutofit/>
          </a:bodyPr>
          <a:lstStyle/>
          <a:p>
            <a:pPr>
              <a:lnSpc>
                <a:spcPct val="85000"/>
              </a:lnSpc>
              <a:spcAft>
                <a:spcPts val="600"/>
              </a:spcAft>
              <a:buClr>
                <a:schemeClr val="accent2"/>
              </a:buClr>
              <a:buSzPct val="70000"/>
            </a:pPr>
            <a:r>
              <a:rPr lang="fr-FR" sz="1600" dirty="0">
                <a:solidFill>
                  <a:schemeClr val="bg1"/>
                </a:solidFill>
              </a:rPr>
              <a:t>Etat des collaborations entre CPTS et ES étudiés</a:t>
            </a:r>
          </a:p>
        </p:txBody>
      </p:sp>
      <p:sp>
        <p:nvSpPr>
          <p:cNvPr id="31" name="Oval 30">
            <a:extLst>
              <a:ext uri="{FF2B5EF4-FFF2-40B4-BE49-F238E27FC236}">
                <a16:creationId xmlns:a16="http://schemas.microsoft.com/office/drawing/2014/main" id="{21611EE9-A0B1-4758-8BC5-B54865E5C407}"/>
              </a:ext>
            </a:extLst>
          </p:cNvPr>
          <p:cNvSpPr/>
          <p:nvPr/>
        </p:nvSpPr>
        <p:spPr>
          <a:xfrm>
            <a:off x="6778303" y="2096408"/>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1</a:t>
            </a:r>
          </a:p>
        </p:txBody>
      </p:sp>
      <p:sp>
        <p:nvSpPr>
          <p:cNvPr id="33" name="Oval 32">
            <a:extLst>
              <a:ext uri="{FF2B5EF4-FFF2-40B4-BE49-F238E27FC236}">
                <a16:creationId xmlns:a16="http://schemas.microsoft.com/office/drawing/2014/main" id="{6DAD7B82-FA58-4018-8763-6439796F8825}"/>
              </a:ext>
            </a:extLst>
          </p:cNvPr>
          <p:cNvSpPr/>
          <p:nvPr/>
        </p:nvSpPr>
        <p:spPr>
          <a:xfrm>
            <a:off x="8449787" y="2699805"/>
            <a:ext cx="167780" cy="184558"/>
          </a:xfrm>
          <a:prstGeom prst="ellipse">
            <a:avLst/>
          </a:prstGeom>
          <a:solidFill>
            <a:schemeClr val="tx2"/>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2</a:t>
            </a:r>
          </a:p>
        </p:txBody>
      </p:sp>
      <p:sp>
        <p:nvSpPr>
          <p:cNvPr id="34" name="Oval 33">
            <a:extLst>
              <a:ext uri="{FF2B5EF4-FFF2-40B4-BE49-F238E27FC236}">
                <a16:creationId xmlns:a16="http://schemas.microsoft.com/office/drawing/2014/main" id="{3431C196-C86D-4D80-8B35-EA5180A2A12A}"/>
              </a:ext>
            </a:extLst>
          </p:cNvPr>
          <p:cNvSpPr/>
          <p:nvPr/>
        </p:nvSpPr>
        <p:spPr>
          <a:xfrm>
            <a:off x="9317484" y="3015742"/>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t>3</a:t>
            </a:r>
            <a:endParaRPr lang="fr-FR" sz="1400" dirty="0"/>
          </a:p>
        </p:txBody>
      </p:sp>
      <p:sp>
        <p:nvSpPr>
          <p:cNvPr id="35" name="Oval 34">
            <a:extLst>
              <a:ext uri="{FF2B5EF4-FFF2-40B4-BE49-F238E27FC236}">
                <a16:creationId xmlns:a16="http://schemas.microsoft.com/office/drawing/2014/main" id="{6607A198-EF95-43D2-B665-30FF9171588C}"/>
              </a:ext>
            </a:extLst>
          </p:cNvPr>
          <p:cNvSpPr/>
          <p:nvPr/>
        </p:nvSpPr>
        <p:spPr>
          <a:xfrm>
            <a:off x="8484369" y="1980435"/>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4</a:t>
            </a:r>
          </a:p>
        </p:txBody>
      </p:sp>
      <p:sp>
        <p:nvSpPr>
          <p:cNvPr id="37" name="Oval 36">
            <a:extLst>
              <a:ext uri="{FF2B5EF4-FFF2-40B4-BE49-F238E27FC236}">
                <a16:creationId xmlns:a16="http://schemas.microsoft.com/office/drawing/2014/main" id="{979075DA-90A8-4E08-AAD8-8A99C20044B8}"/>
              </a:ext>
            </a:extLst>
          </p:cNvPr>
          <p:cNvSpPr/>
          <p:nvPr/>
        </p:nvSpPr>
        <p:spPr>
          <a:xfrm>
            <a:off x="7253608" y="2884363"/>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t>5</a:t>
            </a:r>
          </a:p>
        </p:txBody>
      </p:sp>
      <p:sp>
        <p:nvSpPr>
          <p:cNvPr id="38" name="Oval 37">
            <a:extLst>
              <a:ext uri="{FF2B5EF4-FFF2-40B4-BE49-F238E27FC236}">
                <a16:creationId xmlns:a16="http://schemas.microsoft.com/office/drawing/2014/main" id="{00CFC141-65C3-4B7F-8A13-231ECB516BF6}"/>
              </a:ext>
            </a:extLst>
          </p:cNvPr>
          <p:cNvSpPr/>
          <p:nvPr/>
        </p:nvSpPr>
        <p:spPr>
          <a:xfrm>
            <a:off x="8312997" y="2201583"/>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6</a:t>
            </a:r>
          </a:p>
        </p:txBody>
      </p:sp>
      <p:sp>
        <p:nvSpPr>
          <p:cNvPr id="39" name="Oval 38">
            <a:extLst>
              <a:ext uri="{FF2B5EF4-FFF2-40B4-BE49-F238E27FC236}">
                <a16:creationId xmlns:a16="http://schemas.microsoft.com/office/drawing/2014/main" id="{7956A774-BD03-4C17-B5D9-AEAE5FB308C3}"/>
              </a:ext>
            </a:extLst>
          </p:cNvPr>
          <p:cNvSpPr/>
          <p:nvPr/>
        </p:nvSpPr>
        <p:spPr>
          <a:xfrm>
            <a:off x="6571629" y="2792084"/>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7</a:t>
            </a:r>
          </a:p>
        </p:txBody>
      </p:sp>
      <p:grpSp>
        <p:nvGrpSpPr>
          <p:cNvPr id="13" name="Group 12">
            <a:extLst>
              <a:ext uri="{FF2B5EF4-FFF2-40B4-BE49-F238E27FC236}">
                <a16:creationId xmlns:a16="http://schemas.microsoft.com/office/drawing/2014/main" id="{CDE6DA8E-4458-4640-B70D-44E5C3E980A2}"/>
              </a:ext>
            </a:extLst>
          </p:cNvPr>
          <p:cNvGrpSpPr/>
          <p:nvPr/>
        </p:nvGrpSpPr>
        <p:grpSpPr>
          <a:xfrm>
            <a:off x="5760700" y="5845707"/>
            <a:ext cx="3818842" cy="944655"/>
            <a:chOff x="5760700" y="5915236"/>
            <a:chExt cx="3818842" cy="944655"/>
          </a:xfrm>
        </p:grpSpPr>
        <p:grpSp>
          <p:nvGrpSpPr>
            <p:cNvPr id="12" name="Group 11">
              <a:extLst>
                <a:ext uri="{FF2B5EF4-FFF2-40B4-BE49-F238E27FC236}">
                  <a16:creationId xmlns:a16="http://schemas.microsoft.com/office/drawing/2014/main" id="{7DAF2671-C134-4ED1-9842-4D55B6055FC6}"/>
                </a:ext>
              </a:extLst>
            </p:cNvPr>
            <p:cNvGrpSpPr/>
            <p:nvPr/>
          </p:nvGrpSpPr>
          <p:grpSpPr>
            <a:xfrm>
              <a:off x="5861405" y="6146068"/>
              <a:ext cx="3718137" cy="713823"/>
              <a:chOff x="5861405" y="6093519"/>
              <a:chExt cx="3718137" cy="713823"/>
            </a:xfrm>
          </p:grpSpPr>
          <p:grpSp>
            <p:nvGrpSpPr>
              <p:cNvPr id="24" name="Group 23">
                <a:extLst>
                  <a:ext uri="{FF2B5EF4-FFF2-40B4-BE49-F238E27FC236}">
                    <a16:creationId xmlns:a16="http://schemas.microsoft.com/office/drawing/2014/main" id="{A8B4FC65-C587-48B9-98C8-D9C8DD6AC113}"/>
                  </a:ext>
                </a:extLst>
              </p:cNvPr>
              <p:cNvGrpSpPr/>
              <p:nvPr/>
            </p:nvGrpSpPr>
            <p:grpSpPr>
              <a:xfrm>
                <a:off x="5863432" y="6665514"/>
                <a:ext cx="2282212" cy="141828"/>
                <a:chOff x="8998825" y="4392542"/>
                <a:chExt cx="2282212" cy="141828"/>
              </a:xfrm>
            </p:grpSpPr>
            <p:sp>
              <p:nvSpPr>
                <p:cNvPr id="25" name="ZoneTexte 24">
                  <a:extLst>
                    <a:ext uri="{FF2B5EF4-FFF2-40B4-BE49-F238E27FC236}">
                      <a16:creationId xmlns:a16="http://schemas.microsoft.com/office/drawing/2014/main" id="{08A4DD84-924F-40C7-8A81-6D59E1E3946E}"/>
                    </a:ext>
                  </a:extLst>
                </p:cNvPr>
                <p:cNvSpPr txBox="1"/>
                <p:nvPr/>
              </p:nvSpPr>
              <p:spPr>
                <a:xfrm>
                  <a:off x="9348967" y="4395871"/>
                  <a:ext cx="1932070" cy="138499"/>
                </a:xfrm>
                <a:prstGeom prst="rect">
                  <a:avLst/>
                </a:prstGeom>
                <a:noFill/>
              </p:spPr>
              <p:txBody>
                <a:bodyPr wrap="square" lIns="0" tIns="0" rIns="0" bIns="0" rtlCol="0">
                  <a:spAutoFit/>
                </a:bodyPr>
                <a:lstStyle/>
                <a:p>
                  <a:pPr fontAlgn="base">
                    <a:spcBef>
                      <a:spcPct val="20000"/>
                    </a:spcBef>
                    <a:spcAft>
                      <a:spcPts val="300"/>
                    </a:spcAft>
                    <a:buClr>
                      <a:srgbClr val="FFD200"/>
                    </a:buClr>
                    <a:buSzPct val="75000"/>
                    <a:defRPr/>
                  </a:pPr>
                  <a:r>
                    <a:rPr lang="fr-FR" sz="900" dirty="0">
                      <a:solidFill>
                        <a:schemeClr val="bg1"/>
                      </a:solidFill>
                    </a:rPr>
                    <a:t>Commune dans une CTPS</a:t>
                  </a:r>
                </a:p>
              </p:txBody>
            </p:sp>
            <p:pic>
              <p:nvPicPr>
                <p:cNvPr id="26" name="Picture 25">
                  <a:extLst>
                    <a:ext uri="{FF2B5EF4-FFF2-40B4-BE49-F238E27FC236}">
                      <a16:creationId xmlns:a16="http://schemas.microsoft.com/office/drawing/2014/main" id="{A2319050-3896-45E3-8B58-E0476A1AE3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8825" y="4392542"/>
                  <a:ext cx="285765" cy="115973"/>
                </a:xfrm>
                <a:prstGeom prst="rect">
                  <a:avLst/>
                </a:prstGeom>
                <a:ln>
                  <a:solidFill>
                    <a:schemeClr val="tx1"/>
                  </a:solidFill>
                </a:ln>
              </p:spPr>
            </p:pic>
          </p:grpSp>
          <p:grpSp>
            <p:nvGrpSpPr>
              <p:cNvPr id="7" name="Group 6">
                <a:extLst>
                  <a:ext uri="{FF2B5EF4-FFF2-40B4-BE49-F238E27FC236}">
                    <a16:creationId xmlns:a16="http://schemas.microsoft.com/office/drawing/2014/main" id="{75ECF5FD-69FB-484D-BC5D-F5561806619F}"/>
                  </a:ext>
                </a:extLst>
              </p:cNvPr>
              <p:cNvGrpSpPr/>
              <p:nvPr/>
            </p:nvGrpSpPr>
            <p:grpSpPr>
              <a:xfrm>
                <a:off x="5861405" y="6093519"/>
                <a:ext cx="3718137" cy="584775"/>
                <a:chOff x="6832132" y="4329684"/>
                <a:chExt cx="3718137" cy="584775"/>
              </a:xfrm>
            </p:grpSpPr>
            <p:sp>
              <p:nvSpPr>
                <p:cNvPr id="30" name="TextBox 29">
                  <a:extLst>
                    <a:ext uri="{FF2B5EF4-FFF2-40B4-BE49-F238E27FC236}">
                      <a16:creationId xmlns:a16="http://schemas.microsoft.com/office/drawing/2014/main" id="{BD7056A0-5530-4C4C-9E12-8EB5473106B5}"/>
                    </a:ext>
                  </a:extLst>
                </p:cNvPr>
                <p:cNvSpPr txBox="1"/>
                <p:nvPr/>
              </p:nvSpPr>
              <p:spPr>
                <a:xfrm>
                  <a:off x="6906730" y="4329684"/>
                  <a:ext cx="3643539" cy="584775"/>
                </a:xfrm>
                <a:prstGeom prst="rect">
                  <a:avLst/>
                </a:prstGeom>
                <a:noFill/>
              </p:spPr>
              <p:txBody>
                <a:bodyPr wrap="square" rtlCol="0">
                  <a:spAutoFit/>
                </a:bodyPr>
                <a:lstStyle/>
                <a:p>
                  <a:pPr>
                    <a:spcAft>
                      <a:spcPts val="300"/>
                    </a:spcAft>
                  </a:pPr>
                  <a:r>
                    <a:rPr lang="fr-FR" sz="900" dirty="0">
                      <a:solidFill>
                        <a:schemeClr val="bg1"/>
                      </a:solidFill>
                    </a:rPr>
                    <a:t>ES non impliqués dans des CPTS</a:t>
                  </a:r>
                </a:p>
                <a:p>
                  <a:pPr>
                    <a:spcAft>
                      <a:spcPts val="300"/>
                    </a:spcAft>
                  </a:pPr>
                  <a:r>
                    <a:rPr lang="fr-FR" sz="900" dirty="0">
                      <a:solidFill>
                        <a:schemeClr val="bg1"/>
                      </a:solidFill>
                    </a:rPr>
                    <a:t>ES en relation avec une CPTS mais sans action conjointe</a:t>
                  </a:r>
                </a:p>
                <a:p>
                  <a:pPr>
                    <a:spcAft>
                      <a:spcPts val="300"/>
                    </a:spcAft>
                  </a:pPr>
                  <a:r>
                    <a:rPr lang="fr-FR" sz="900" dirty="0">
                      <a:solidFill>
                        <a:schemeClr val="bg1"/>
                      </a:solidFill>
                    </a:rPr>
                    <a:t>Collaboration effective ES-CPTS</a:t>
                  </a:r>
                </a:p>
              </p:txBody>
            </p:sp>
            <p:sp>
              <p:nvSpPr>
                <p:cNvPr id="2" name="Rectangle 1">
                  <a:extLst>
                    <a:ext uri="{FF2B5EF4-FFF2-40B4-BE49-F238E27FC236}">
                      <a16:creationId xmlns:a16="http://schemas.microsoft.com/office/drawing/2014/main" id="{D8FA3E98-AB8A-48B2-B79F-DF2722327EC8}"/>
                    </a:ext>
                  </a:extLst>
                </p:cNvPr>
                <p:cNvSpPr/>
                <p:nvPr/>
              </p:nvSpPr>
              <p:spPr>
                <a:xfrm>
                  <a:off x="6832132" y="4387670"/>
                  <a:ext cx="100705" cy="115973"/>
                </a:xfrm>
                <a:prstGeom prst="rect">
                  <a:avLst/>
                </a:prstGeom>
                <a:no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4" name="Rectangle 43">
                  <a:extLst>
                    <a:ext uri="{FF2B5EF4-FFF2-40B4-BE49-F238E27FC236}">
                      <a16:creationId xmlns:a16="http://schemas.microsoft.com/office/drawing/2014/main" id="{24E7EF59-9C6D-4637-A998-B1CB7F18CF87}"/>
                    </a:ext>
                  </a:extLst>
                </p:cNvPr>
                <p:cNvSpPr/>
                <p:nvPr/>
              </p:nvSpPr>
              <p:spPr>
                <a:xfrm>
                  <a:off x="6832132" y="4554545"/>
                  <a:ext cx="100705" cy="115973"/>
                </a:xfrm>
                <a:prstGeom prst="rect">
                  <a:avLst/>
                </a:prstGeom>
                <a:solidFill>
                  <a:schemeClr val="tx2"/>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4" name="Rectangle 53">
                  <a:extLst>
                    <a:ext uri="{FF2B5EF4-FFF2-40B4-BE49-F238E27FC236}">
                      <a16:creationId xmlns:a16="http://schemas.microsoft.com/office/drawing/2014/main" id="{B7DC3DF3-0610-4A53-98D9-66E27419976E}"/>
                    </a:ext>
                  </a:extLst>
                </p:cNvPr>
                <p:cNvSpPr/>
                <p:nvPr/>
              </p:nvSpPr>
              <p:spPr>
                <a:xfrm>
                  <a:off x="6834159" y="4724982"/>
                  <a:ext cx="100705" cy="115973"/>
                </a:xfrm>
                <a:prstGeom prst="rect">
                  <a:avLst/>
                </a:prstGeom>
                <a:solidFill>
                  <a:schemeClr val="accent1"/>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sp>
          <p:nvSpPr>
            <p:cNvPr id="55" name="TextBox 54">
              <a:extLst>
                <a:ext uri="{FF2B5EF4-FFF2-40B4-BE49-F238E27FC236}">
                  <a16:creationId xmlns:a16="http://schemas.microsoft.com/office/drawing/2014/main" id="{0A3C0069-517C-4CBA-A788-4DB3F1996C66}"/>
                </a:ext>
              </a:extLst>
            </p:cNvPr>
            <p:cNvSpPr txBox="1"/>
            <p:nvPr/>
          </p:nvSpPr>
          <p:spPr>
            <a:xfrm>
              <a:off x="5760700" y="5915236"/>
              <a:ext cx="3643539" cy="230832"/>
            </a:xfrm>
            <a:prstGeom prst="rect">
              <a:avLst/>
            </a:prstGeom>
            <a:noFill/>
          </p:spPr>
          <p:txBody>
            <a:bodyPr wrap="square" rtlCol="0">
              <a:spAutoFit/>
            </a:bodyPr>
            <a:lstStyle/>
            <a:p>
              <a:pPr>
                <a:spcAft>
                  <a:spcPts val="300"/>
                </a:spcAft>
              </a:pPr>
              <a:r>
                <a:rPr lang="fr-FR" sz="900" u="sng" dirty="0">
                  <a:solidFill>
                    <a:schemeClr val="bg1"/>
                  </a:solidFill>
                </a:rPr>
                <a:t>Légende :</a:t>
              </a:r>
            </a:p>
          </p:txBody>
        </p:sp>
      </p:grpSp>
      <p:sp>
        <p:nvSpPr>
          <p:cNvPr id="28" name="Rectangle 27">
            <a:extLst>
              <a:ext uri="{FF2B5EF4-FFF2-40B4-BE49-F238E27FC236}">
                <a16:creationId xmlns:a16="http://schemas.microsoft.com/office/drawing/2014/main" id="{65F9D7B9-2372-4DC8-A156-88D9229F2A91}"/>
              </a:ext>
            </a:extLst>
          </p:cNvPr>
          <p:cNvSpPr/>
          <p:nvPr/>
        </p:nvSpPr>
        <p:spPr>
          <a:xfrm>
            <a:off x="5128379" y="4118372"/>
            <a:ext cx="4908179" cy="1569660"/>
          </a:xfrm>
          <a:prstGeom prst="rect">
            <a:avLst/>
          </a:prstGeom>
        </p:spPr>
        <p:txBody>
          <a:bodyPr wrap="square">
            <a:spAutoFit/>
          </a:bodyPr>
          <a:lstStyle/>
          <a:p>
            <a:r>
              <a:rPr lang="fr-FR" sz="1200" dirty="0">
                <a:solidFill>
                  <a:schemeClr val="bg1"/>
                </a:solidFill>
              </a:rPr>
              <a:t>1- HOP NOIRMOUTIER SSR NON SPEC. ADULTES</a:t>
            </a:r>
          </a:p>
          <a:p>
            <a:r>
              <a:rPr lang="fr-FR" sz="1200" dirty="0">
                <a:solidFill>
                  <a:schemeClr val="bg1"/>
                </a:solidFill>
              </a:rPr>
              <a:t>2- CLINIQUE ST CHARLES - SITE DES ESSARTS</a:t>
            </a:r>
          </a:p>
          <a:p>
            <a:r>
              <a:rPr lang="fr-FR" sz="1200" dirty="0">
                <a:solidFill>
                  <a:schemeClr val="bg1"/>
                </a:solidFill>
              </a:rPr>
              <a:t>3- HOPITAL DES COLLINES VENDEENNES	</a:t>
            </a:r>
          </a:p>
          <a:p>
            <a:r>
              <a:rPr lang="fr-FR" sz="1200" dirty="0">
                <a:solidFill>
                  <a:schemeClr val="bg1"/>
                </a:solidFill>
              </a:rPr>
              <a:t>4- CENTRE SSR  DE LA CHIMOTAIE	</a:t>
            </a:r>
          </a:p>
          <a:p>
            <a:r>
              <a:rPr lang="fr-FR" sz="1200" dirty="0">
                <a:solidFill>
                  <a:schemeClr val="bg1"/>
                </a:solidFill>
              </a:rPr>
              <a:t>5- CENTRE HOSPITALIER LOIRE VENDEE OCEAN -SITE ST-GILLES- CROIX- DE- VIE</a:t>
            </a:r>
          </a:p>
          <a:p>
            <a:r>
              <a:rPr lang="fr-FR" sz="1200" dirty="0">
                <a:solidFill>
                  <a:schemeClr val="bg1"/>
                </a:solidFill>
              </a:rPr>
              <a:t>6- CHD LA ROCHE-MONTAIGU-LUCON- SITE DE MONTAIGU</a:t>
            </a:r>
          </a:p>
          <a:p>
            <a:r>
              <a:rPr lang="fr-FR" sz="1200" dirty="0">
                <a:solidFill>
                  <a:schemeClr val="bg1"/>
                </a:solidFill>
              </a:rPr>
              <a:t>7- HOPITAL LOCAL ILE D'YEU	</a:t>
            </a:r>
          </a:p>
        </p:txBody>
      </p:sp>
    </p:spTree>
    <p:extLst>
      <p:ext uri="{BB962C8B-B14F-4D97-AF65-F5344CB8AC3E}">
        <p14:creationId xmlns:p14="http://schemas.microsoft.com/office/powerpoint/2010/main" val="112887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B09EAA-F4CA-48C6-8984-563E71934987}"/>
              </a:ext>
            </a:extLst>
          </p:cNvPr>
          <p:cNvGraphicFramePr>
            <a:graphicFrameLocks noChangeAspect="1"/>
          </p:cNvGraphicFramePr>
          <p:nvPr>
            <p:custDataLst>
              <p:tags r:id="rId2"/>
            </p:custDataLst>
            <p:extLst>
              <p:ext uri="{D42A27DB-BD31-4B8C-83A1-F6EECF244321}">
                <p14:modId xmlns:p14="http://schemas.microsoft.com/office/powerpoint/2010/main" val="1659967704"/>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1127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AAB09EAA-F4CA-48C6-8984-563E71934987}"/>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301B010-A807-46CF-B5AA-C6BCED405530}"/>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F44C0D04-7950-400E-B233-E53C2A52E2FF}"/>
              </a:ext>
            </a:extLst>
          </p:cNvPr>
          <p:cNvSpPr>
            <a:spLocks noGrp="1"/>
          </p:cNvSpPr>
          <p:nvPr>
            <p:ph type="title"/>
          </p:nvPr>
        </p:nvSpPr>
        <p:spPr/>
        <p:txBody>
          <a:bodyPr vert="horz"/>
          <a:lstStyle/>
          <a:p>
            <a:r>
              <a:rPr lang="fr-FR" dirty="0"/>
              <a:t>Retours des focus groups départementaux 1/2</a:t>
            </a:r>
          </a:p>
        </p:txBody>
      </p:sp>
      <p:sp>
        <p:nvSpPr>
          <p:cNvPr id="10" name="Rectangle 9">
            <a:extLst>
              <a:ext uri="{FF2B5EF4-FFF2-40B4-BE49-F238E27FC236}">
                <a16:creationId xmlns:a16="http://schemas.microsoft.com/office/drawing/2014/main" id="{FDC36F75-4AD1-46A9-8A2C-65795B7DAEB5}"/>
              </a:ext>
            </a:extLst>
          </p:cNvPr>
          <p:cNvSpPr/>
          <p:nvPr/>
        </p:nvSpPr>
        <p:spPr>
          <a:xfrm>
            <a:off x="206390" y="1162972"/>
            <a:ext cx="4777089" cy="335652"/>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Enjeux des CPTS</a:t>
            </a:r>
            <a:endParaRPr lang="fr-FR" sz="1600" dirty="0">
              <a:solidFill>
                <a:schemeClr val="bg1"/>
              </a:solidFill>
            </a:endParaRPr>
          </a:p>
        </p:txBody>
      </p:sp>
      <p:sp>
        <p:nvSpPr>
          <p:cNvPr id="11" name="Rectangle 10">
            <a:extLst>
              <a:ext uri="{FF2B5EF4-FFF2-40B4-BE49-F238E27FC236}">
                <a16:creationId xmlns:a16="http://schemas.microsoft.com/office/drawing/2014/main" id="{C4929925-B8C1-49DB-9B40-4333FB43CBDD}"/>
              </a:ext>
            </a:extLst>
          </p:cNvPr>
          <p:cNvSpPr/>
          <p:nvPr/>
        </p:nvSpPr>
        <p:spPr>
          <a:xfrm>
            <a:off x="5477884" y="1162972"/>
            <a:ext cx="4853896" cy="335652"/>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Enjeux des établissements</a:t>
            </a:r>
            <a:endParaRPr lang="fr-FR" sz="1600" dirty="0">
              <a:solidFill>
                <a:schemeClr val="bg1"/>
              </a:solidFill>
            </a:endParaRPr>
          </a:p>
        </p:txBody>
      </p:sp>
      <p:sp>
        <p:nvSpPr>
          <p:cNvPr id="15" name="TextBox 14">
            <a:extLst>
              <a:ext uri="{FF2B5EF4-FFF2-40B4-BE49-F238E27FC236}">
                <a16:creationId xmlns:a16="http://schemas.microsoft.com/office/drawing/2014/main" id="{C8CCF3AC-6F6B-44B5-980C-61495AC7A8D8}"/>
              </a:ext>
            </a:extLst>
          </p:cNvPr>
          <p:cNvSpPr txBox="1"/>
          <p:nvPr/>
        </p:nvSpPr>
        <p:spPr>
          <a:xfrm>
            <a:off x="5477883" y="1498624"/>
            <a:ext cx="5206691" cy="4838248"/>
          </a:xfrm>
          <a:prstGeom prst="rect">
            <a:avLst/>
          </a:prstGeom>
          <a:noFill/>
        </p:spPr>
        <p:txBody>
          <a:bodyPr wrap="square" lIns="0" tIns="36576" rIns="0" bIns="0" rtlCol="0">
            <a:spAutoFit/>
          </a:bodyPr>
          <a:lstStyle/>
          <a:p>
            <a:r>
              <a:rPr lang="fr-FR" sz="1200" dirty="0">
                <a:solidFill>
                  <a:schemeClr val="bg1"/>
                </a:solidFill>
              </a:rPr>
              <a:t>1. </a:t>
            </a:r>
            <a:r>
              <a:rPr lang="fr-FR" sz="1200" b="1" dirty="0">
                <a:solidFill>
                  <a:schemeClr val="bg1"/>
                </a:solidFill>
              </a:rPr>
              <a:t>Communiquer / informer / animer</a:t>
            </a:r>
            <a:r>
              <a:rPr lang="fr-FR" sz="1200" dirty="0">
                <a:solidFill>
                  <a:schemeClr val="bg1"/>
                </a:solidFill>
              </a:rPr>
              <a:t> </a:t>
            </a:r>
          </a:p>
          <a:p>
            <a:pPr marL="171450" indent="-171450">
              <a:buFont typeface="Arial" panose="020B0604020202020204" pitchFamily="34" charset="0"/>
              <a:buChar char="•"/>
            </a:pPr>
            <a:r>
              <a:rPr lang="fr-FR" sz="1200" dirty="0">
                <a:solidFill>
                  <a:schemeClr val="bg1"/>
                </a:solidFill>
              </a:rPr>
              <a:t>L’offre de soins serait moins visible et accessible que par le passé.</a:t>
            </a:r>
          </a:p>
          <a:p>
            <a:pPr marL="171450" indent="-171450">
              <a:buFont typeface="Arial" panose="020B0604020202020204" pitchFamily="34" charset="0"/>
              <a:buChar char="•"/>
            </a:pPr>
            <a:r>
              <a:rPr lang="fr-FR" sz="1200" dirty="0">
                <a:solidFill>
                  <a:schemeClr val="bg1"/>
                </a:solidFill>
              </a:rPr>
              <a:t>Difficultés ressenties à communiquer par messagerie sécurisée avec certains professionnels de ville. </a:t>
            </a:r>
          </a:p>
          <a:p>
            <a:pPr marL="171450" indent="-171450">
              <a:buFont typeface="Arial" panose="020B0604020202020204" pitchFamily="34" charset="0"/>
              <a:buChar char="•"/>
            </a:pPr>
            <a:endParaRPr lang="fr-FR" sz="1200" dirty="0">
              <a:solidFill>
                <a:schemeClr val="bg1"/>
              </a:solidFill>
            </a:endParaRPr>
          </a:p>
          <a:p>
            <a:r>
              <a:rPr lang="fr-FR" sz="1200" b="1" dirty="0">
                <a:solidFill>
                  <a:schemeClr val="bg1"/>
                </a:solidFill>
              </a:rPr>
              <a:t>2. Coordination des parcours </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Des groupes de travail avec les CPTS travaillent sur des parcours patients afin de rendre le lien ville-hôpital plus efficace</a:t>
            </a:r>
          </a:p>
          <a:p>
            <a:pPr marL="171450" indent="-171450">
              <a:buFont typeface="Arial" panose="020B0604020202020204" pitchFamily="34" charset="0"/>
              <a:buChar char="•"/>
            </a:pPr>
            <a:r>
              <a:rPr lang="fr-FR" sz="1200" dirty="0">
                <a:solidFill>
                  <a:schemeClr val="bg1"/>
                </a:solidFill>
              </a:rPr>
              <a:t>Les établissements proposent des consultations spécialisées mais la pression sur les ressources médicales spécialisées limite l’offre </a:t>
            </a:r>
          </a:p>
          <a:p>
            <a:pPr marL="171450" indent="-171450">
              <a:buFont typeface="Arial" panose="020B0604020202020204" pitchFamily="34" charset="0"/>
              <a:buChar char="•"/>
            </a:pPr>
            <a:r>
              <a:rPr lang="fr-FR" sz="1200" dirty="0">
                <a:solidFill>
                  <a:schemeClr val="bg1"/>
                </a:solidFill>
              </a:rPr>
              <a:t>Pour limiter le recours au SAU, des ES travaillent avec des médecins libéraux des CPTS pour un accès à l’imagerie dans la journée ou en urgence</a:t>
            </a:r>
          </a:p>
          <a:p>
            <a:endParaRPr lang="fr-FR" sz="1200" dirty="0">
              <a:solidFill>
                <a:schemeClr val="bg1"/>
              </a:solidFill>
            </a:endParaRPr>
          </a:p>
          <a:p>
            <a:r>
              <a:rPr lang="fr-FR" sz="1200" b="1" dirty="0">
                <a:solidFill>
                  <a:schemeClr val="bg1"/>
                </a:solidFill>
              </a:rPr>
              <a:t>3. Gouvernance </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Les contraintes inhérentes au GHT ne permettent pas toujours de répondre aux besoins des territoires. </a:t>
            </a:r>
          </a:p>
          <a:p>
            <a:pPr marL="171450" indent="-171450">
              <a:buFont typeface="Arial" panose="020B0604020202020204" pitchFamily="34" charset="0"/>
              <a:buChar char="•"/>
            </a:pPr>
            <a:r>
              <a:rPr lang="fr-FR" sz="1200" dirty="0">
                <a:solidFill>
                  <a:schemeClr val="bg1"/>
                </a:solidFill>
              </a:rPr>
              <a:t>Les groupes de travail associant des représentants de la CPTS et les établissements semblent essentiels. La participation formelle de l’hôpital aux instances de la CPTS est souvent facilitante (exemple d’un président de CME membre du conseil d’administration de la CPTS).</a:t>
            </a:r>
          </a:p>
          <a:p>
            <a:pPr marL="171450" indent="-171450">
              <a:buFont typeface="Arial" panose="020B0604020202020204" pitchFamily="34" charset="0"/>
              <a:buChar char="•"/>
            </a:pPr>
            <a:r>
              <a:rPr lang="fr-FR" sz="1200" dirty="0">
                <a:solidFill>
                  <a:schemeClr val="bg1"/>
                </a:solidFill>
              </a:rPr>
              <a:t>Le CH Loire Vendée Océan a une convention avec la CPTS qui porte sur l’accès aux soins non programmés et les hospitalisations directes. Ce CH souhaite associer la CPTS à l’élaboration du projet médical de l’hôpital.</a:t>
            </a:r>
          </a:p>
          <a:p>
            <a:pPr marL="171450" indent="-171450">
              <a:buFont typeface="Arial" panose="020B0604020202020204" pitchFamily="34" charset="0"/>
              <a:buChar char="•"/>
            </a:pPr>
            <a:endParaRPr lang="fr-FR" sz="1200" dirty="0">
              <a:solidFill>
                <a:schemeClr val="bg1"/>
              </a:solidFill>
            </a:endParaRPr>
          </a:p>
        </p:txBody>
      </p:sp>
      <p:sp>
        <p:nvSpPr>
          <p:cNvPr id="16" name="Rectangle 15">
            <a:extLst>
              <a:ext uri="{FF2B5EF4-FFF2-40B4-BE49-F238E27FC236}">
                <a16:creationId xmlns:a16="http://schemas.microsoft.com/office/drawing/2014/main" id="{B500AD54-D1BF-41F3-8216-421F1995E71C}"/>
              </a:ext>
            </a:extLst>
          </p:cNvPr>
          <p:cNvSpPr/>
          <p:nvPr/>
        </p:nvSpPr>
        <p:spPr>
          <a:xfrm>
            <a:off x="139214" y="1498624"/>
            <a:ext cx="5206691" cy="5816977"/>
          </a:xfrm>
          <a:prstGeom prst="rect">
            <a:avLst/>
          </a:prstGeom>
        </p:spPr>
        <p:txBody>
          <a:bodyPr wrap="square">
            <a:spAutoFit/>
          </a:bodyPr>
          <a:lstStyle/>
          <a:p>
            <a:pPr marL="228600" indent="-228600">
              <a:buAutoNum type="arabicPeriod"/>
            </a:pPr>
            <a:r>
              <a:rPr lang="fr-FR" sz="1200" b="1" dirty="0">
                <a:solidFill>
                  <a:schemeClr val="bg1"/>
                </a:solidFill>
              </a:rPr>
              <a:t>Communiquer / informer / animer</a:t>
            </a:r>
          </a:p>
          <a:p>
            <a:r>
              <a:rPr lang="fr-FR" sz="1200" dirty="0">
                <a:solidFill>
                  <a:schemeClr val="bg1"/>
                </a:solidFill>
              </a:rPr>
              <a:t>Les axes prioritaires évoqués sont les suivants :</a:t>
            </a:r>
          </a:p>
          <a:p>
            <a:pPr marL="171450" indent="-171450">
              <a:buFont typeface="Arial" panose="020B0604020202020204" pitchFamily="34" charset="0"/>
              <a:buChar char="•"/>
            </a:pPr>
            <a:r>
              <a:rPr lang="fr-FR" sz="1200" dirty="0">
                <a:solidFill>
                  <a:schemeClr val="bg1"/>
                </a:solidFill>
              </a:rPr>
              <a:t>Partage d’un annuaire des médecins hospitaliers et d’un catalogue de l’offre de soins hospitalière sur le territoire;</a:t>
            </a:r>
          </a:p>
          <a:p>
            <a:pPr marL="171450" indent="-171450">
              <a:buFont typeface="Arial" panose="020B0604020202020204" pitchFamily="34" charset="0"/>
              <a:buChar char="•"/>
            </a:pPr>
            <a:r>
              <a:rPr lang="fr-FR" sz="1200" dirty="0">
                <a:solidFill>
                  <a:schemeClr val="bg1"/>
                </a:solidFill>
              </a:rPr>
              <a:t>Accès aux lignes directes des médecins hospitaliers;</a:t>
            </a:r>
          </a:p>
          <a:p>
            <a:pPr marL="171450" indent="-171450">
              <a:buFont typeface="Arial" panose="020B0604020202020204" pitchFamily="34" charset="0"/>
              <a:buChar char="•"/>
            </a:pPr>
            <a:r>
              <a:rPr lang="fr-FR" sz="1200" dirty="0">
                <a:solidFill>
                  <a:schemeClr val="bg1"/>
                </a:solidFill>
              </a:rPr>
              <a:t>Généralisation de l’utilisation de la messagerie sécurisée (Ville et ES).</a:t>
            </a:r>
          </a:p>
          <a:p>
            <a:r>
              <a:rPr lang="fr-FR" sz="1200" dirty="0">
                <a:solidFill>
                  <a:schemeClr val="bg1"/>
                </a:solidFill>
              </a:rPr>
              <a:t> </a:t>
            </a:r>
          </a:p>
          <a:p>
            <a:r>
              <a:rPr lang="fr-FR" sz="1200" b="1" dirty="0">
                <a:solidFill>
                  <a:schemeClr val="bg1"/>
                </a:solidFill>
              </a:rPr>
              <a:t>2. Coordination des parcours, soins non programmés</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Accès aux consultations spécialisées de proximité (en leur absence, les patients sont adressés à Nantes, ce qui entraine des renoncements aux soins et des ruptures de parcours)</a:t>
            </a:r>
          </a:p>
          <a:p>
            <a:pPr marL="171450" indent="-171450">
              <a:buFont typeface="Arial" panose="020B0604020202020204" pitchFamily="34" charset="0"/>
              <a:buChar char="•"/>
            </a:pPr>
            <a:r>
              <a:rPr lang="fr-FR" sz="1200" dirty="0">
                <a:solidFill>
                  <a:schemeClr val="bg1"/>
                </a:solidFill>
              </a:rPr>
              <a:t>Souhait d’une mise en place d’un groupe de travail ville-ES sur les entrées et sorties d’hospitalisation (en associant les tous les ES)</a:t>
            </a:r>
          </a:p>
          <a:p>
            <a:pPr marL="171450" indent="-171450">
              <a:buFont typeface="Arial" panose="020B0604020202020204" pitchFamily="34" charset="0"/>
              <a:buChar char="•"/>
            </a:pPr>
            <a:r>
              <a:rPr lang="fr-FR" sz="1200" dirty="0">
                <a:solidFill>
                  <a:schemeClr val="bg1"/>
                </a:solidFill>
              </a:rPr>
              <a:t>Un groupe de travail en inter CPTS avec le SAU du CHD est en cours d’installation dans le cadre de la mise en place du Service d’accès aux soins.</a:t>
            </a:r>
          </a:p>
          <a:p>
            <a:r>
              <a:rPr lang="fr-FR" sz="1200" dirty="0">
                <a:solidFill>
                  <a:schemeClr val="bg1"/>
                </a:solidFill>
              </a:rPr>
              <a:t> </a:t>
            </a:r>
          </a:p>
          <a:p>
            <a:r>
              <a:rPr lang="fr-FR" sz="1200" b="1" dirty="0">
                <a:solidFill>
                  <a:schemeClr val="bg1"/>
                </a:solidFill>
              </a:rPr>
              <a:t>3. Gouvernance </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La gouvernance doit être variable selon les implantations des CPTS et des ES. </a:t>
            </a:r>
          </a:p>
          <a:p>
            <a:pPr marL="171450" indent="-171450">
              <a:buFont typeface="Arial" panose="020B0604020202020204" pitchFamily="34" charset="0"/>
              <a:buChar char="•"/>
            </a:pPr>
            <a:r>
              <a:rPr lang="fr-FR" sz="1200" dirty="0">
                <a:solidFill>
                  <a:schemeClr val="bg1"/>
                </a:solidFill>
              </a:rPr>
              <a:t>La participation de l’hôpital aux instances de la CPTS semble prématurée pour les CPTS en projet</a:t>
            </a:r>
          </a:p>
          <a:p>
            <a:pPr marL="171450" indent="-171450">
              <a:buFont typeface="Arial" panose="020B0604020202020204" pitchFamily="34" charset="0"/>
              <a:buChar char="•"/>
            </a:pPr>
            <a:r>
              <a:rPr lang="fr-FR" sz="1200" dirty="0">
                <a:solidFill>
                  <a:schemeClr val="bg1"/>
                </a:solidFill>
              </a:rPr>
              <a:t>La coopération CPTS / ES est parfois entravée par le manque d’autonomie de l’ES à l’égard de l’établissement support du GHT qui accapare l’offre spécialisée</a:t>
            </a:r>
          </a:p>
          <a:p>
            <a:pPr marL="171450" indent="-171450">
              <a:buFont typeface="Arial" panose="020B0604020202020204" pitchFamily="34" charset="0"/>
              <a:buChar char="•"/>
            </a:pPr>
            <a:endParaRPr lang="fr-FR" sz="1200" dirty="0">
              <a:solidFill>
                <a:schemeClr val="bg1"/>
              </a:solidFill>
            </a:endParaRPr>
          </a:p>
          <a:p>
            <a:r>
              <a:rPr lang="fr-FR" sz="1200" b="1" dirty="0">
                <a:solidFill>
                  <a:schemeClr val="bg1"/>
                </a:solidFill>
              </a:rPr>
              <a:t>4. Outils</a:t>
            </a:r>
          </a:p>
          <a:p>
            <a:r>
              <a:rPr lang="fr-FR" sz="1200" dirty="0">
                <a:solidFill>
                  <a:schemeClr val="bg1"/>
                </a:solidFill>
              </a:rPr>
              <a:t>Projets en cours: </a:t>
            </a:r>
          </a:p>
          <a:p>
            <a:pPr marL="171450" indent="-171450">
              <a:buFont typeface="Arial" panose="020B0604020202020204" pitchFamily="34" charset="0"/>
              <a:buChar char="•"/>
            </a:pPr>
            <a:r>
              <a:rPr lang="fr-FR" sz="1200" dirty="0">
                <a:solidFill>
                  <a:schemeClr val="bg1"/>
                </a:solidFill>
              </a:rPr>
              <a:t>Imagerie urgente associant la CPTS Plaine et Marais / Luçon</a:t>
            </a:r>
          </a:p>
          <a:p>
            <a:pPr marL="171450" indent="-171450">
              <a:buFont typeface="Arial" panose="020B0604020202020204" pitchFamily="34" charset="0"/>
              <a:buChar char="•"/>
            </a:pPr>
            <a:r>
              <a:rPr lang="fr-FR" sz="1200" dirty="0">
                <a:solidFill>
                  <a:schemeClr val="bg1"/>
                </a:solidFill>
              </a:rPr>
              <a:t>Télé expertise dermatologies CPTS Centre / CH La Roche</a:t>
            </a:r>
          </a:p>
          <a:p>
            <a:pPr marL="171450" indent="-171450">
              <a:buFont typeface="Arial" panose="020B0604020202020204" pitchFamily="34" charset="0"/>
              <a:buChar char="•"/>
            </a:pPr>
            <a:r>
              <a:rPr lang="fr-FR" sz="1200" dirty="0">
                <a:solidFill>
                  <a:schemeClr val="bg1"/>
                </a:solidFill>
              </a:rPr>
              <a:t>Soins dentaires CPTS Nord Vendée Océan / CH Ile d’Yeu</a:t>
            </a:r>
          </a:p>
        </p:txBody>
      </p:sp>
    </p:spTree>
    <p:extLst>
      <p:ext uri="{BB962C8B-B14F-4D97-AF65-F5344CB8AC3E}">
        <p14:creationId xmlns:p14="http://schemas.microsoft.com/office/powerpoint/2010/main" val="398383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544212-4E66-42E6-8699-3DFAB8639FA4}"/>
              </a:ext>
            </a:extLst>
          </p:cNvPr>
          <p:cNvGraphicFramePr>
            <a:graphicFrameLocks noChangeAspect="1"/>
          </p:cNvGraphicFramePr>
          <p:nvPr>
            <p:custDataLst>
              <p:tags r:id="rId2"/>
            </p:custDataLst>
            <p:extLst>
              <p:ext uri="{D42A27DB-BD31-4B8C-83A1-F6EECF244321}">
                <p14:modId xmlns:p14="http://schemas.microsoft.com/office/powerpoint/2010/main" val="3287731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2"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84544212-4E66-42E6-8699-3DFAB8639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7F5182B-4AA6-49DB-BBF0-8BC4A3C17F56}"/>
              </a:ext>
            </a:extLst>
          </p:cNvPr>
          <p:cNvSpPr>
            <a:spLocks noGrp="1"/>
          </p:cNvSpPr>
          <p:nvPr>
            <p:ph type="title"/>
          </p:nvPr>
        </p:nvSpPr>
        <p:spPr/>
        <p:txBody>
          <a:bodyPr vert="horz"/>
          <a:lstStyle/>
          <a:p>
            <a:r>
              <a:rPr lang="fr-FR" dirty="0"/>
              <a:t>Retours des focus groups départementaux 2/2</a:t>
            </a:r>
          </a:p>
        </p:txBody>
      </p:sp>
      <p:sp>
        <p:nvSpPr>
          <p:cNvPr id="9" name="Rectangle 8">
            <a:extLst>
              <a:ext uri="{FF2B5EF4-FFF2-40B4-BE49-F238E27FC236}">
                <a16:creationId xmlns:a16="http://schemas.microsoft.com/office/drawing/2014/main" id="{EADAC33C-B046-4A2B-8942-AE71372D0F74}"/>
              </a:ext>
            </a:extLst>
          </p:cNvPr>
          <p:cNvSpPr/>
          <p:nvPr/>
        </p:nvSpPr>
        <p:spPr>
          <a:xfrm>
            <a:off x="768040" y="1412169"/>
            <a:ext cx="4191418" cy="581287"/>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Consensus</a:t>
            </a:r>
            <a:endParaRPr lang="fr-FR" sz="1600" dirty="0">
              <a:solidFill>
                <a:schemeClr val="bg1"/>
              </a:solidFill>
            </a:endParaRPr>
          </a:p>
        </p:txBody>
      </p:sp>
      <p:graphicFrame>
        <p:nvGraphicFramePr>
          <p:cNvPr id="10" name="Table 10">
            <a:extLst>
              <a:ext uri="{FF2B5EF4-FFF2-40B4-BE49-F238E27FC236}">
                <a16:creationId xmlns:a16="http://schemas.microsoft.com/office/drawing/2014/main" id="{2CE7E534-573F-4FD1-B260-FD6D0E7B0F8F}"/>
              </a:ext>
            </a:extLst>
          </p:cNvPr>
          <p:cNvGraphicFramePr>
            <a:graphicFrameLocks noGrp="1"/>
          </p:cNvGraphicFramePr>
          <p:nvPr>
            <p:extLst>
              <p:ext uri="{D42A27DB-BD31-4B8C-83A1-F6EECF244321}">
                <p14:modId xmlns:p14="http://schemas.microsoft.com/office/powerpoint/2010/main" val="1870890851"/>
              </p:ext>
            </p:extLst>
          </p:nvPr>
        </p:nvGraphicFramePr>
        <p:xfrm>
          <a:off x="704518" y="5793366"/>
          <a:ext cx="8918401" cy="708279"/>
        </p:xfrm>
        <a:graphic>
          <a:graphicData uri="http://schemas.openxmlformats.org/drawingml/2006/table">
            <a:tbl>
              <a:tblPr>
                <a:tableStyleId>{F5AB1C69-6EDB-4FF4-983F-18BD219EF322}</a:tableStyleId>
              </a:tblPr>
              <a:tblGrid>
                <a:gridCol w="4206917">
                  <a:extLst>
                    <a:ext uri="{9D8B030D-6E8A-4147-A177-3AD203B41FA5}">
                      <a16:colId xmlns:a16="http://schemas.microsoft.com/office/drawing/2014/main" val="1467164891"/>
                    </a:ext>
                  </a:extLst>
                </a:gridCol>
                <a:gridCol w="4711484">
                  <a:extLst>
                    <a:ext uri="{9D8B030D-6E8A-4147-A177-3AD203B41FA5}">
                      <a16:colId xmlns:a16="http://schemas.microsoft.com/office/drawing/2014/main" val="1989552163"/>
                    </a:ext>
                  </a:extLst>
                </a:gridCol>
              </a:tblGrid>
              <a:tr h="370840">
                <a:tc>
                  <a:txBody>
                    <a:bodyPr/>
                    <a:lstStyle/>
                    <a:p>
                      <a:r>
                        <a:rPr lang="fr-FR" dirty="0"/>
                        <a:t>Les spécialités remontées par les professionnels de santé comme étant les plus en tension dans le département (issu des questionnaires)</a:t>
                      </a:r>
                    </a:p>
                  </a:txBody>
                  <a:tcPr>
                    <a:solidFill>
                      <a:schemeClr val="accent3">
                        <a:lumMod val="75000"/>
                      </a:schemeClr>
                    </a:solidFill>
                  </a:tcPr>
                </a:tc>
                <a:tc>
                  <a:txBody>
                    <a:bodyPr/>
                    <a:lstStyle/>
                    <a:p>
                      <a:r>
                        <a:rPr lang="fr-FR" dirty="0">
                          <a:solidFill>
                            <a:schemeClr val="bg1"/>
                          </a:solidFill>
                        </a:rPr>
                        <a:t>Neurologie, ophtalmologie, gérontopsychiatrie, diabétologie, cardiologie, dermatologie</a:t>
                      </a:r>
                    </a:p>
                  </a:txBody>
                  <a:tcPr>
                    <a:solidFill>
                      <a:schemeClr val="accent3">
                        <a:lumMod val="20000"/>
                        <a:lumOff val="80000"/>
                      </a:schemeClr>
                    </a:solidFill>
                  </a:tcPr>
                </a:tc>
                <a:extLst>
                  <a:ext uri="{0D108BD9-81ED-4DB2-BD59-A6C34878D82A}">
                    <a16:rowId xmlns:a16="http://schemas.microsoft.com/office/drawing/2014/main" val="850670159"/>
                  </a:ext>
                </a:extLst>
              </a:tr>
            </a:tbl>
          </a:graphicData>
        </a:graphic>
      </p:graphicFrame>
      <p:sp>
        <p:nvSpPr>
          <p:cNvPr id="11" name="Rectangle 10">
            <a:extLst>
              <a:ext uri="{FF2B5EF4-FFF2-40B4-BE49-F238E27FC236}">
                <a16:creationId xmlns:a16="http://schemas.microsoft.com/office/drawing/2014/main" id="{49CBA72B-75D1-4CB5-B0F4-12A7ADEED45B}"/>
              </a:ext>
            </a:extLst>
          </p:cNvPr>
          <p:cNvSpPr/>
          <p:nvPr/>
        </p:nvSpPr>
        <p:spPr>
          <a:xfrm>
            <a:off x="640999" y="2038343"/>
            <a:ext cx="9045441" cy="3539430"/>
          </a:xfrm>
          <a:prstGeom prst="rect">
            <a:avLst/>
          </a:prstGeom>
        </p:spPr>
        <p:txBody>
          <a:bodyPr wrap="square">
            <a:spAutoFit/>
          </a:bodyPr>
          <a:lstStyle/>
          <a:p>
            <a:pPr marL="285750" indent="-285750">
              <a:buClr>
                <a:srgbClr val="0C4672"/>
              </a:buClr>
              <a:buFont typeface="Arial" panose="020B0604020202020204" pitchFamily="34" charset="0"/>
              <a:buChar char="►"/>
            </a:pPr>
            <a:r>
              <a:rPr lang="fr-FR" sz="1400" dirty="0">
                <a:solidFill>
                  <a:schemeClr val="bg1"/>
                </a:solidFill>
              </a:rPr>
              <a:t>L’offre hospitalière doit être plus lisible et l’accès direct au spécialiste par les médecins généralistes doit être rétabli.</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Attentes partagées des ES et des CPTS pour systématiser le déploiement de la MSS en ville et à l’hôpital.</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Des projets de coopération ville hôpital sont en cours pour faciliter l’accès de la ville au plateau technique (imagerie) et aux soins spécialisés (dermatologie ou dentaire). Toutefois, ils ne semblent pas compenser l’insuffisance de l’accès à une offre spécialisée en proximité dans certains territoires.</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La participation du CH à la gouvernance des CPTS déjà constituées semble souhaitable. Elle est toutefois jugée prématurée pour les CPTS en projet. Inversement, la participation de la CPTS à l’élaboration des projets médicaux des établissement est souhaitée.</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La relation entre l’établissement support du GHT et les hôpitaux de proximité nécessite de la communication auprès des CPTS quant aux rôles et responsabilités des différents acteurs.</a:t>
            </a:r>
          </a:p>
          <a:p>
            <a:pPr marL="285750" indent="-285750">
              <a:buClr>
                <a:srgbClr val="0C4672"/>
              </a:buClr>
              <a:buFont typeface="Arial" panose="020B0604020202020204" pitchFamily="34" charset="0"/>
              <a:buChar char="►"/>
            </a:pPr>
            <a:endParaRPr lang="fr-FR" sz="1400" dirty="0">
              <a:solidFill>
                <a:schemeClr val="bg1"/>
              </a:solidFill>
            </a:endParaRPr>
          </a:p>
        </p:txBody>
      </p:sp>
    </p:spTree>
    <p:extLst>
      <p:ext uri="{BB962C8B-B14F-4D97-AF65-F5344CB8AC3E}">
        <p14:creationId xmlns:p14="http://schemas.microsoft.com/office/powerpoint/2010/main" val="2018207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zbS2VP8hF8qYXLiOKSfw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zbS2VP8hF8qYXLiOKSf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d0lxD5wicbz77JxeCnlZA"/>
</p:tagLst>
</file>

<file path=ppt/theme/theme1.xml><?xml version="1.0" encoding="utf-8"?>
<a:theme xmlns:a="http://schemas.openxmlformats.org/drawingml/2006/main" name="EY light background">
  <a:themeElements>
    <a:clrScheme name="Custom 9">
      <a:dk1>
        <a:srgbClr val="FFFFFF"/>
      </a:dk1>
      <a:lt1>
        <a:srgbClr val="2E2E38"/>
      </a:lt1>
      <a:dk2>
        <a:srgbClr val="FFD2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574EAB34DC442A477D532E90F4A39" ma:contentTypeVersion="6" ma:contentTypeDescription="Crée un document." ma:contentTypeScope="" ma:versionID="df62ba265b34214c8b1930f450d94574">
  <xsd:schema xmlns:xsd="http://www.w3.org/2001/XMLSchema" xmlns:xs="http://www.w3.org/2001/XMLSchema" xmlns:p="http://schemas.microsoft.com/office/2006/metadata/properties" xmlns:ns2="132020fc-2e11-4887-9112-7c8429f13f6b" targetNamespace="http://schemas.microsoft.com/office/2006/metadata/properties" ma:root="true" ma:fieldsID="842a7ff873ff145044cf52f35dc906a7" ns2:_="">
    <xsd:import namespace="132020fc-2e11-4887-9112-7c8429f13f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020fc-2e11-4887-9112-7c8429f13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00F65-5CAC-49F1-A2FE-7B8DE5817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020fc-2e11-4887-9112-7c8429f13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053A0D-205D-4A95-A5D6-EEFF9F2C3F4F}">
  <ds:schemaRefs>
    <ds:schemaRef ds:uri="http://purl.org/dc/elements/1.1/"/>
    <ds:schemaRef ds:uri="http://www.w3.org/XML/1998/namespace"/>
    <ds:schemaRef ds:uri="http://schemas.microsoft.com/office/infopath/2007/PartnerControls"/>
    <ds:schemaRef ds:uri="132020fc-2e11-4887-9112-7c8429f13f6b"/>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C06A9EB-6E6D-41B6-9AF2-40F0438F3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1100</Words>
  <Application>Microsoft Office PowerPoint</Application>
  <PresentationFormat>Custom</PresentationFormat>
  <Paragraphs>135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EY light background</vt:lpstr>
      <vt:lpstr>Restitution départementale Vendée  </vt:lpstr>
      <vt:lpstr>Répartition des établissements sur le département</vt:lpstr>
      <vt:lpstr>PowerPoint Presentation</vt:lpstr>
      <vt:lpstr>Analyse départementale de la maturité des établissements sur les missions de proximité </vt:lpstr>
      <vt:lpstr>Détail du niveau de réalisation des missions par établissement ou site</vt:lpstr>
      <vt:lpstr>Collaborations entre établissements et CPTS</vt:lpstr>
      <vt:lpstr>Retours des focus groups départementaux 1/2</vt:lpstr>
      <vt:lpstr>Retours des focus groups départementaux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Restitution départementale Vendée</dc:title>
  <dc:creator/>
  <cp:keywords/>
  <cp:lastModifiedBy/>
  <cp:revision>11</cp:revision>
  <dcterms:created xsi:type="dcterms:W3CDTF">2016-12-19T11:32:50Z</dcterms:created>
  <dcterms:modified xsi:type="dcterms:W3CDTF">2021-06-02T04:43:02Z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0x010100DA4574EAB34DC442A477D532E90F4A39</vt:lpwstr>
  </property>
</Properties>
</file>