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50" r:id="rId4"/>
  </p:sldMasterIdLst>
  <p:notesMasterIdLst>
    <p:notesMasterId r:id="rId13"/>
  </p:notesMasterIdLst>
  <p:handoutMasterIdLst>
    <p:handoutMasterId r:id="rId14"/>
  </p:handoutMasterIdLst>
  <p:sldIdLst>
    <p:sldId id="332" r:id="rId5"/>
    <p:sldId id="11775" r:id="rId6"/>
    <p:sldId id="11783" r:id="rId7"/>
    <p:sldId id="11767" r:id="rId8"/>
    <p:sldId id="11781" r:id="rId9"/>
    <p:sldId id="11749" r:id="rId10"/>
    <p:sldId id="11778" r:id="rId11"/>
    <p:sldId id="342" r:id="rId12"/>
  </p:sldIdLst>
  <p:sldSz cx="10691813" cy="7559675"/>
  <p:notesSz cx="7315200" cy="9601200"/>
  <p:custDataLst>
    <p:tags r:id="rId15"/>
  </p:custDataLst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998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orient="horz" pos="113" userDrawn="1">
          <p15:clr>
            <a:srgbClr val="A4A3A4"/>
          </p15:clr>
        </p15:guide>
        <p15:guide id="7" orient="horz" pos="4649" userDrawn="1">
          <p15:clr>
            <a:srgbClr val="A4A3A4"/>
          </p15:clr>
        </p15:guide>
        <p15:guide id="8" pos="3368" userDrawn="1">
          <p15:clr>
            <a:srgbClr val="A4A3A4"/>
          </p15:clr>
        </p15:guide>
        <p15:guide id="9" pos="238" userDrawn="1">
          <p15:clr>
            <a:srgbClr val="A4A3A4"/>
          </p15:clr>
        </p15:guide>
        <p15:guide id="10" pos="6565" userDrawn="1">
          <p15:clr>
            <a:srgbClr val="A4A3A4"/>
          </p15:clr>
        </p15:guide>
        <p15:guide id="11" pos="3458" userDrawn="1">
          <p15:clr>
            <a:srgbClr val="A4A3A4"/>
          </p15:clr>
        </p15:guide>
        <p15:guide id="12" pos="10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14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F2F9"/>
    <a:srgbClr val="63B8FF"/>
    <a:srgbClr val="0B5686"/>
    <a:srgbClr val="188CE5"/>
    <a:srgbClr val="FE7562"/>
    <a:srgbClr val="F1B9B1"/>
    <a:srgbClr val="F5796F"/>
    <a:srgbClr val="95C13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98CBF-F23C-4229-993A-DDE6C0BDD57E}" v="41" dt="2021-05-26T12:08:10.800"/>
    <p1510:client id="{41C701E1-F9CE-44F7-8084-F2B8F11F9FA0}" v="3" dt="2021-05-27T10:45:12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6940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434" y="90"/>
      </p:cViewPr>
      <p:guideLst>
        <p:guide orient="horz" pos="998"/>
        <p:guide orient="horz" pos="4195"/>
        <p:guide orient="horz" pos="113"/>
        <p:guide orient="horz" pos="4649"/>
        <p:guide pos="3368"/>
        <p:guide pos="238"/>
        <p:guide pos="6565"/>
        <p:guide pos="3458"/>
        <p:guide pos="10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-413" y="-417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DA-4FAA-9E8A-1691B4CF74D1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DA-4FAA-9E8A-1691B4CF74D1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DA-4FAA-9E8A-1691B4CF74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DA-4FAA-9E8A-1691B4CF7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DA-4FAA-9E8A-1691B4CF7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79-4A70-A1B1-E8EAB590D3E9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79-4A70-A1B1-E8EAB590D3E9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79-4A70-A1B1-E8EAB590D3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E79-4A70-A1B1-E8EAB590D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79-4A70-A1B1-E8EAB590D3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69-4F25-8A00-A3EA9D5EE3BE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69-4F25-8A00-A3EA9D5EE3BE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69-4F25-8A00-A3EA9D5EE3B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69-4F25-8A00-A3EA9D5EE3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69-4F25-8A00-A3EA9D5EE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69-4F25-8A00-A3EA9D5EE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A-4B1F-A371-1A60DA4B7B73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A-4B1F-A371-1A60DA4B7B73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AA-4B1F-A371-1A60DA4B7B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AA-4B1F-A371-1A60DA4B7B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AA-4B1F-A371-1A60DA4B7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AA-4B1F-A371-1A60DA4B7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8820345618322"/>
          <c:y val="5.6096249733403838E-2"/>
          <c:w val="0.5014669853451158"/>
          <c:h val="0.8878081315300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41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F-46A6-B85F-56787C20ACE5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F-46A6-B85F-56787C20ACE5}"/>
              </c:ext>
            </c:extLst>
          </c:dPt>
          <c:dPt>
            <c:idx val="2"/>
            <c:bubble3D val="0"/>
            <c:spPr>
              <a:solidFill>
                <a:srgbClr val="95C1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F-46A6-B85F-56787C20ACE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3F-46A6-B85F-56787C20A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Faible niveau de maturité</c:v>
                </c:pt>
                <c:pt idx="1">
                  <c:v>Maturité intermédiaire</c:v>
                </c:pt>
                <c:pt idx="2">
                  <c:v>Haut niveau de maturité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F-46A6-B85F-56787C20A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27/05/2021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27/05/2021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720725"/>
            <a:ext cx="50895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05C72F60-180F-4399-B2F2-34D6FE90A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8405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34" imgH="234" progId="TCLayout.ActiveDocument.1">
                  <p:embed/>
                </p:oleObj>
              </mc:Choice>
              <mc:Fallback>
                <p:oleObj name="think-cell Slide" r:id="rId4" imgW="234" imgH="234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05C72F60-180F-4399-B2F2-34D6FE90A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0373F2-2490-4A5F-9484-565764494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7" r="1123"/>
          <a:stretch/>
        </p:blipFill>
        <p:spPr>
          <a:xfrm>
            <a:off x="1" y="0"/>
            <a:ext cx="10691812" cy="7559675"/>
          </a:xfrm>
          <a:prstGeom prst="rect">
            <a:avLst/>
          </a:prstGeom>
        </p:spPr>
      </p:pic>
      <p:sp>
        <p:nvSpPr>
          <p:cNvPr id="14" name="Freeform 7">
            <a:extLst>
              <a:ext uri="{FF2B5EF4-FFF2-40B4-BE49-F238E27FC236}">
                <a16:creationId xmlns:a16="http://schemas.microsoft.com/office/drawing/2014/main" id="{E295843B-8BFF-485D-8C82-4C454B15C18A}"/>
              </a:ext>
            </a:extLst>
          </p:cNvPr>
          <p:cNvSpPr>
            <a:spLocks/>
          </p:cNvSpPr>
          <p:nvPr userDrawn="1"/>
        </p:nvSpPr>
        <p:spPr bwMode="auto">
          <a:xfrm>
            <a:off x="549620" y="833435"/>
            <a:ext cx="3721100" cy="3136900"/>
          </a:xfrm>
          <a:custGeom>
            <a:avLst/>
            <a:gdLst>
              <a:gd name="T0" fmla="*/ 0 w 2344"/>
              <a:gd name="T1" fmla="*/ 414 h 1976"/>
              <a:gd name="T2" fmla="*/ 0 w 2344"/>
              <a:gd name="T3" fmla="*/ 1976 h 1976"/>
              <a:gd name="T4" fmla="*/ 2344 w 2344"/>
              <a:gd name="T5" fmla="*/ 1976 h 1976"/>
              <a:gd name="T6" fmla="*/ 2344 w 2344"/>
              <a:gd name="T7" fmla="*/ 0 h 1976"/>
              <a:gd name="T8" fmla="*/ 0 w 2344"/>
              <a:gd name="T9" fmla="*/ 414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4" h="1976">
                <a:moveTo>
                  <a:pt x="0" y="414"/>
                </a:moveTo>
                <a:lnTo>
                  <a:pt x="0" y="1976"/>
                </a:lnTo>
                <a:lnTo>
                  <a:pt x="2344" y="1976"/>
                </a:lnTo>
                <a:lnTo>
                  <a:pt x="2344" y="0"/>
                </a:lnTo>
                <a:lnTo>
                  <a:pt x="0" y="414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5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59081" y="2457932"/>
            <a:ext cx="3340874" cy="711811"/>
          </a:xfrm>
        </p:spPr>
        <p:txBody>
          <a:bodyPr vert="horz"/>
          <a:lstStyle>
            <a:lvl1pPr>
              <a:defRPr sz="2000"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20 point)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03A0AAB-2D99-480E-8BCB-0300B2E4CA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15652" y="5918277"/>
            <a:ext cx="1154567" cy="1275696"/>
            <a:chOff x="4857" y="3364"/>
            <a:chExt cx="622" cy="7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36D971F-E278-4FE8-BAE4-2AD4D04270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954568E-D3F2-4EA1-8901-CBA2FF03D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9C9D94-B5B9-4323-A444-8300077366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04A1E7B-716F-4269-A6B0-3C836BF327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1" y="6616775"/>
            <a:ext cx="991130" cy="573015"/>
          </a:xfrm>
          <a:prstGeom prst="rect">
            <a:avLst/>
          </a:prstGeom>
        </p:spPr>
      </p:pic>
      <p:pic>
        <p:nvPicPr>
          <p:cNvPr id="1026" name="Picture 2" descr="Acsantis | Les nouvelles organisations en santé">
            <a:extLst>
              <a:ext uri="{FF2B5EF4-FFF2-40B4-BE49-F238E27FC236}">
                <a16:creationId xmlns:a16="http://schemas.microsoft.com/office/drawing/2014/main" id="{68F66334-3A2E-4540-8F4A-132208F625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9302" r="9876" b="19069"/>
          <a:stretch/>
        </p:blipFill>
        <p:spPr bwMode="auto">
          <a:xfrm>
            <a:off x="7547138" y="6304377"/>
            <a:ext cx="1315509" cy="9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D263C075-EAFE-4180-9054-3DB662CF7551}"/>
              </a:ext>
            </a:extLst>
          </p:cNvPr>
          <p:cNvSpPr txBox="1">
            <a:spLocks/>
          </p:cNvSpPr>
          <p:nvPr userDrawn="1"/>
        </p:nvSpPr>
        <p:spPr>
          <a:xfrm>
            <a:off x="759081" y="1490618"/>
            <a:ext cx="3468218" cy="711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44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kern="1200">
                <a:solidFill>
                  <a:srgbClr val="404040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685445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600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15" indent="0" algn="ctr" defTabSz="685445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22" indent="0" algn="ctr" defTabSz="685445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30" indent="0" algn="ctr" defTabSz="685445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37" indent="0" algn="ctr" defTabSz="685445" rtl="0" eaLnBrk="1" latinLnBrk="0" hangingPunct="1">
              <a:spcBef>
                <a:spcPct val="20000"/>
              </a:spcBef>
              <a:buFont typeface="Arial" pitchFamily="34" charset="0"/>
              <a:buNone/>
              <a:defRPr sz="14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45" indent="0" algn="ctr" defTabSz="685445" rtl="0" eaLnBrk="1" latinLnBrk="0" hangingPunct="1">
              <a:spcBef>
                <a:spcPct val="20000"/>
              </a:spcBef>
              <a:buFont typeface="Arial" pitchFamily="34" charset="0"/>
              <a:buNone/>
              <a:defRPr sz="14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52" indent="0" algn="ctr" defTabSz="685445" rtl="0" eaLnBrk="1" latinLnBrk="0" hangingPunct="1">
              <a:spcBef>
                <a:spcPct val="20000"/>
              </a:spcBef>
              <a:buFont typeface="Arial" pitchFamily="34" charset="0"/>
              <a:buNone/>
              <a:defRPr sz="14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60" indent="0" algn="ctr" defTabSz="685445" rtl="0" eaLnBrk="1" latinLnBrk="0" hangingPunct="1">
              <a:spcBef>
                <a:spcPct val="20000"/>
              </a:spcBef>
              <a:buFont typeface="Arial" pitchFamily="34" charset="0"/>
              <a:buNone/>
              <a:defRPr sz="14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Etude relative à la déclinaison régionale de la réforme des hôpitaux de proximité en Pays de la Loire</a:t>
            </a:r>
            <a:endParaRPr lang="en-GB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2CCE12-F261-4B9E-82C2-8707CC6EF0A3}"/>
              </a:ext>
            </a:extLst>
          </p:cNvPr>
          <p:cNvSpPr txBox="1"/>
          <p:nvPr userDrawn="1"/>
        </p:nvSpPr>
        <p:spPr>
          <a:xfrm>
            <a:off x="759081" y="3624607"/>
            <a:ext cx="3468218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r>
              <a:rPr lang="fr-FR" sz="1600" b="1" dirty="0">
                <a:solidFill>
                  <a:schemeClr val="bg1"/>
                </a:solidFill>
              </a:rPr>
              <a:t>Mai 2021</a:t>
            </a:r>
          </a:p>
        </p:txBody>
      </p:sp>
    </p:spTree>
    <p:extLst>
      <p:ext uri="{BB962C8B-B14F-4D97-AF65-F5344CB8AC3E}">
        <p14:creationId xmlns:p14="http://schemas.microsoft.com/office/powerpoint/2010/main" val="3164957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492" userDrawn="1">
          <p15:clr>
            <a:srgbClr val="FBAE40"/>
          </p15:clr>
        </p15:guide>
        <p15:guide id="3" orient="horz" pos="45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12170C-CE44-4511-BCD5-0479529AB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0" b="36434"/>
          <a:stretch/>
        </p:blipFill>
        <p:spPr>
          <a:xfrm>
            <a:off x="-11722" y="0"/>
            <a:ext cx="10691813" cy="1055956"/>
          </a:xfrm>
          <a:prstGeom prst="rect">
            <a:avLst/>
          </a:prstGeom>
          <a:gradFill>
            <a:gsLst>
              <a:gs pos="64000">
                <a:schemeClr val="tx1"/>
              </a:gs>
              <a:gs pos="32000">
                <a:schemeClr val="tx1"/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75139"/>
            <a:ext cx="8452339" cy="5287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EYInterstate" panose="02000503020000020004" pitchFamily="2" charset="0"/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pic>
        <p:nvPicPr>
          <p:cNvPr id="10" name="Picture 2" descr="Acsantis | Les nouvelles organisations en santé">
            <a:extLst>
              <a:ext uri="{FF2B5EF4-FFF2-40B4-BE49-F238E27FC236}">
                <a16:creationId xmlns:a16="http://schemas.microsoft.com/office/drawing/2014/main" id="{883F9C6E-956E-4133-8C45-F45E5C8A09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9302" r="9876" b="19069"/>
          <a:stretch/>
        </p:blipFill>
        <p:spPr bwMode="auto">
          <a:xfrm>
            <a:off x="8765628" y="7068282"/>
            <a:ext cx="532344" cy="3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7F1DB-477B-44FE-9DD7-408D1D9B1B44}"/>
              </a:ext>
            </a:extLst>
          </p:cNvPr>
          <p:cNvSpPr txBox="1"/>
          <p:nvPr userDrawn="1"/>
        </p:nvSpPr>
        <p:spPr>
          <a:xfrm>
            <a:off x="228602" y="7217621"/>
            <a:ext cx="447675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fld id="{27C85BA7-A2E8-475C-AD42-ED6C6D6B1A8C}" type="slidenum">
              <a:rPr lang="fr-FR" sz="1200" smtClean="0">
                <a:solidFill>
                  <a:schemeClr val="bg2"/>
                </a:solidFill>
              </a:rPr>
              <a:pPr marL="0" indent="0"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t>‹#›</a:t>
            </a:fld>
            <a:endParaRPr lang="fr-FR" sz="1200" dirty="0" err="1">
              <a:solidFill>
                <a:schemeClr val="bg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7C6B34-5963-4399-8392-58801947FCD0}"/>
              </a:ext>
            </a:extLst>
          </p:cNvPr>
          <p:cNvCxnSpPr/>
          <p:nvPr userDrawn="1"/>
        </p:nvCxnSpPr>
        <p:spPr>
          <a:xfrm>
            <a:off x="714375" y="7186711"/>
            <a:ext cx="0" cy="249921"/>
          </a:xfrm>
          <a:prstGeom prst="line">
            <a:avLst/>
          </a:prstGeom>
          <a:ln w="38100">
            <a:solidFill>
              <a:srgbClr val="FFD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7">
            <a:extLst>
              <a:ext uri="{FF2B5EF4-FFF2-40B4-BE49-F238E27FC236}">
                <a16:creationId xmlns:a16="http://schemas.microsoft.com/office/drawing/2014/main" id="{B2F6816F-83C2-4855-A2EE-CE03F3D5F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901" y="805372"/>
            <a:ext cx="11849100" cy="309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2225A3-4918-4E7B-BBEB-933318AE5B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1828800" cy="1048022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39A2190E-D341-4851-9E88-8E15B3A7FA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86782" y="6975067"/>
            <a:ext cx="470440" cy="455109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6F30B13-BCBB-4E22-AA58-CDA85EB31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F389483-DDCD-44CD-8F7A-1754C409B4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6651404-9EAE-46C7-AED5-63B239BF0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</p:grpSp>
    </p:spTree>
    <p:extLst>
      <p:ext uri="{BB962C8B-B14F-4D97-AF65-F5344CB8AC3E}">
        <p14:creationId xmlns:p14="http://schemas.microsoft.com/office/powerpoint/2010/main" val="48219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7B16B7B-9FF0-45A0-9C81-7BC9C9304B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863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7B16B7B-9FF0-45A0-9C81-7BC9C9304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712170C-CE44-4511-BCD5-0479529AB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0" b="36434"/>
          <a:stretch/>
        </p:blipFill>
        <p:spPr>
          <a:xfrm>
            <a:off x="-11722" y="0"/>
            <a:ext cx="10691813" cy="1055956"/>
          </a:xfrm>
          <a:prstGeom prst="rect">
            <a:avLst/>
          </a:prstGeom>
          <a:gradFill>
            <a:gsLst>
              <a:gs pos="64000">
                <a:schemeClr val="tx1"/>
              </a:gs>
              <a:gs pos="32000">
                <a:schemeClr val="tx1"/>
              </a:gs>
            </a:gsLst>
            <a:lin ang="5400000" scaled="1"/>
          </a:gradFill>
        </p:spPr>
      </p:pic>
      <p:pic>
        <p:nvPicPr>
          <p:cNvPr id="10" name="Picture 2" descr="Acsantis | Les nouvelles organisations en santé">
            <a:extLst>
              <a:ext uri="{FF2B5EF4-FFF2-40B4-BE49-F238E27FC236}">
                <a16:creationId xmlns:a16="http://schemas.microsoft.com/office/drawing/2014/main" id="{883F9C6E-956E-4133-8C45-F45E5C8A09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9302" r="9876" b="19069"/>
          <a:stretch/>
        </p:blipFill>
        <p:spPr bwMode="auto">
          <a:xfrm>
            <a:off x="8765628" y="7068282"/>
            <a:ext cx="532344" cy="3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7F1DB-477B-44FE-9DD7-408D1D9B1B44}"/>
              </a:ext>
            </a:extLst>
          </p:cNvPr>
          <p:cNvSpPr txBox="1"/>
          <p:nvPr userDrawn="1"/>
        </p:nvSpPr>
        <p:spPr>
          <a:xfrm>
            <a:off x="228602" y="7217621"/>
            <a:ext cx="447675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None/>
            </a:pPr>
            <a:fld id="{27C85BA7-A2E8-475C-AD42-ED6C6D6B1A8C}" type="slidenum">
              <a:rPr lang="fr-FR" sz="1200" smtClean="0">
                <a:solidFill>
                  <a:schemeClr val="bg2"/>
                </a:solidFill>
              </a:rPr>
              <a:pPr marL="0" indent="0"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itchFamily="34" charset="0"/>
                <a:buNone/>
              </a:pPr>
              <a:t>‹#›</a:t>
            </a:fld>
            <a:endParaRPr lang="fr-FR" sz="1200" dirty="0" err="1">
              <a:solidFill>
                <a:schemeClr val="bg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7C6B34-5963-4399-8392-58801947FCD0}"/>
              </a:ext>
            </a:extLst>
          </p:cNvPr>
          <p:cNvCxnSpPr/>
          <p:nvPr userDrawn="1"/>
        </p:nvCxnSpPr>
        <p:spPr>
          <a:xfrm>
            <a:off x="714375" y="7186711"/>
            <a:ext cx="0" cy="249921"/>
          </a:xfrm>
          <a:prstGeom prst="line">
            <a:avLst/>
          </a:prstGeom>
          <a:ln w="38100">
            <a:solidFill>
              <a:srgbClr val="FFD2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7">
            <a:extLst>
              <a:ext uri="{FF2B5EF4-FFF2-40B4-BE49-F238E27FC236}">
                <a16:creationId xmlns:a16="http://schemas.microsoft.com/office/drawing/2014/main" id="{B2F6816F-83C2-4855-A2EE-CE03F3D5FE9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901" y="805372"/>
            <a:ext cx="11849100" cy="309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2225A3-4918-4E7B-BBEB-933318AE5B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1828800" cy="1048022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39A2190E-D341-4851-9E88-8E15B3A7FA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86782" y="6975067"/>
            <a:ext cx="470440" cy="455109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6F30B13-BCBB-4E22-AA58-CDA85EB31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F389483-DDCD-44CD-8F7A-1754C409B4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6651404-9EAE-46C7-AED5-63B239BF0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53"/>
            </a:p>
          </p:txBody>
        </p:sp>
      </p:grpSp>
      <p:sp>
        <p:nvSpPr>
          <p:cNvPr id="16" name="Title 6">
            <a:extLst>
              <a:ext uri="{FF2B5EF4-FFF2-40B4-BE49-F238E27FC236}">
                <a16:creationId xmlns:a16="http://schemas.microsoft.com/office/drawing/2014/main" id="{E6D08A8F-FC6E-434C-B240-AC0E2FC45D34}"/>
              </a:ext>
            </a:extLst>
          </p:cNvPr>
          <p:cNvSpPr txBox="1">
            <a:spLocks/>
          </p:cNvSpPr>
          <p:nvPr userDrawn="1"/>
        </p:nvSpPr>
        <p:spPr>
          <a:xfrm>
            <a:off x="1840522" y="422069"/>
            <a:ext cx="8452339" cy="528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44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Indicateurs géo-populationnels du territoire départemental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C2CD3-6CA3-476F-949C-9F59644ACEC9}"/>
              </a:ext>
            </a:extLst>
          </p:cNvPr>
          <p:cNvSpPr txBox="1"/>
          <p:nvPr userDrawn="1"/>
        </p:nvSpPr>
        <p:spPr>
          <a:xfrm>
            <a:off x="1456662" y="3067093"/>
            <a:ext cx="1796902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Densité de population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 err="1">
                <a:solidFill>
                  <a:schemeClr val="bg1"/>
                </a:solidFill>
              </a:rPr>
              <a:t>Hab</a:t>
            </a:r>
            <a:r>
              <a:rPr lang="fr-FR" sz="1200" dirty="0">
                <a:solidFill>
                  <a:schemeClr val="bg1"/>
                </a:solidFill>
              </a:rPr>
              <a:t>/km2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686DC6-773F-48E3-809B-EB9C1D98C944}"/>
              </a:ext>
            </a:extLst>
          </p:cNvPr>
          <p:cNvSpPr txBox="1"/>
          <p:nvPr userDrawn="1"/>
        </p:nvSpPr>
        <p:spPr>
          <a:xfrm>
            <a:off x="3537848" y="3062770"/>
            <a:ext cx="1796902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Densité médecins 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pour 100 000 </a:t>
            </a:r>
            <a:r>
              <a:rPr lang="fr-FR" sz="1200" dirty="0" err="1">
                <a:solidFill>
                  <a:schemeClr val="bg1"/>
                </a:solidFill>
              </a:rPr>
              <a:t>hab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980BC0-7A86-4148-A4EA-7790C8789F50}"/>
              </a:ext>
            </a:extLst>
          </p:cNvPr>
          <p:cNvSpPr txBox="1"/>
          <p:nvPr userDrawn="1"/>
        </p:nvSpPr>
        <p:spPr>
          <a:xfrm>
            <a:off x="7844250" y="3067093"/>
            <a:ext cx="1796902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Densité d’IDE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pour 100 000 </a:t>
            </a:r>
            <a:r>
              <a:rPr lang="fr-FR" sz="1200" dirty="0" err="1">
                <a:solidFill>
                  <a:schemeClr val="bg1"/>
                </a:solidFill>
              </a:rPr>
              <a:t>hab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E61BD7-B5A3-4318-9EB2-373671798143}"/>
              </a:ext>
            </a:extLst>
          </p:cNvPr>
          <p:cNvSpPr txBox="1"/>
          <p:nvPr userDrawn="1"/>
        </p:nvSpPr>
        <p:spPr>
          <a:xfrm>
            <a:off x="1707194" y="5272681"/>
            <a:ext cx="1546370" cy="97565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Taux de </a:t>
            </a:r>
            <a:r>
              <a:rPr lang="fr-FR" sz="1200" dirty="0" err="1">
                <a:solidFill>
                  <a:schemeClr val="bg1"/>
                </a:solidFill>
              </a:rPr>
              <a:t>réhospitalisations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de 1 à 30 jours*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pour 100 hospitalisations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8922F6-BDE2-4C2A-97A7-7264F4D7D873}"/>
              </a:ext>
            </a:extLst>
          </p:cNvPr>
          <p:cNvSpPr txBox="1"/>
          <p:nvPr userDrawn="1"/>
        </p:nvSpPr>
        <p:spPr>
          <a:xfrm>
            <a:off x="3563681" y="5275149"/>
            <a:ext cx="1796902" cy="74174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Taux d’hospitalisations potentiellement évitables*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pour 1 000 </a:t>
            </a:r>
            <a:r>
              <a:rPr lang="fr-FR" sz="1200" dirty="0" err="1">
                <a:solidFill>
                  <a:schemeClr val="bg1"/>
                </a:solidFill>
              </a:rPr>
              <a:t>hab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B41FD-AD45-44A6-B3C5-8C8F16C4CE3E}"/>
              </a:ext>
            </a:extLst>
          </p:cNvPr>
          <p:cNvSpPr txBox="1"/>
          <p:nvPr userDrawn="1"/>
        </p:nvSpPr>
        <p:spPr>
          <a:xfrm>
            <a:off x="208234" y="2423265"/>
            <a:ext cx="1435395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France métropolitaine</a:t>
            </a:r>
          </a:p>
        </p:txBody>
      </p:sp>
      <p:pic>
        <p:nvPicPr>
          <p:cNvPr id="31" name="Graphic 30" descr="Research">
            <a:extLst>
              <a:ext uri="{FF2B5EF4-FFF2-40B4-BE49-F238E27FC236}">
                <a16:creationId xmlns:a16="http://schemas.microsoft.com/office/drawing/2014/main" id="{D7212000-CFEE-424E-A583-E878D97160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7288" y="4793905"/>
            <a:ext cx="533039" cy="53303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AB5DB8E-6259-4199-A836-19123E549037}"/>
              </a:ext>
            </a:extLst>
          </p:cNvPr>
          <p:cNvSpPr/>
          <p:nvPr userDrawn="1"/>
        </p:nvSpPr>
        <p:spPr>
          <a:xfrm>
            <a:off x="6965424" y="4924333"/>
            <a:ext cx="294385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*Ces deux indicateurs servent à apprécier l’organisation et le fonctionnement des prises en charge sur les territoires. Ils s’apprécient au niveau d’un territoire ou d’un groupement d’acteurs en tant que reflet de la coordination Ville-hôpital.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18CAB3-93A0-4BF3-9443-F487ADF1056D}"/>
              </a:ext>
            </a:extLst>
          </p:cNvPr>
          <p:cNvSpPr/>
          <p:nvPr userDrawn="1"/>
        </p:nvSpPr>
        <p:spPr>
          <a:xfrm>
            <a:off x="6280727" y="4793905"/>
            <a:ext cx="3722255" cy="1283663"/>
          </a:xfrm>
          <a:prstGeom prst="rect">
            <a:avLst/>
          </a:prstGeom>
          <a:noFill/>
          <a:ln w="9525">
            <a:solidFill>
              <a:srgbClr val="0B56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3DE7C8-49EE-48A3-BAC0-2C63E58D4B9D}"/>
              </a:ext>
            </a:extLst>
          </p:cNvPr>
          <p:cNvSpPr txBox="1"/>
          <p:nvPr userDrawn="1"/>
        </p:nvSpPr>
        <p:spPr>
          <a:xfrm>
            <a:off x="230468" y="1959125"/>
            <a:ext cx="1435395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Pays de la Loire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B20AC-5860-43E8-850E-B47766833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758" y="1510245"/>
            <a:ext cx="1435100" cy="193675"/>
          </a:xfrm>
        </p:spPr>
        <p:txBody>
          <a:bodyPr/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0BF9632-225E-4535-9096-E388F659FC48}"/>
              </a:ext>
            </a:extLst>
          </p:cNvPr>
          <p:cNvSpPr/>
          <p:nvPr userDrawn="1"/>
        </p:nvSpPr>
        <p:spPr>
          <a:xfrm>
            <a:off x="1788701" y="1894959"/>
            <a:ext cx="1289872" cy="424103"/>
          </a:xfrm>
          <a:custGeom>
            <a:avLst/>
            <a:gdLst>
              <a:gd name="connsiteX0" fmla="*/ 120240 w 1289872"/>
              <a:gd name="connsiteY0" fmla="*/ 0 h 424103"/>
              <a:gd name="connsiteX1" fmla="*/ 1169632 w 1289872"/>
              <a:gd name="connsiteY1" fmla="*/ 0 h 424103"/>
              <a:gd name="connsiteX2" fmla="*/ 1289872 w 1289872"/>
              <a:gd name="connsiteY2" fmla="*/ 240481 h 424103"/>
              <a:gd name="connsiteX3" fmla="*/ 1198061 w 1289872"/>
              <a:gd name="connsiteY3" fmla="*/ 424103 h 424103"/>
              <a:gd name="connsiteX4" fmla="*/ 91811 w 1289872"/>
              <a:gd name="connsiteY4" fmla="*/ 424103 h 424103"/>
              <a:gd name="connsiteX5" fmla="*/ 0 w 1289872"/>
              <a:gd name="connsiteY5" fmla="*/ 240481 h 424103"/>
              <a:gd name="connsiteX6" fmla="*/ 120240 w 1289872"/>
              <a:gd name="connsiteY6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872" h="424103">
                <a:moveTo>
                  <a:pt x="120240" y="0"/>
                </a:moveTo>
                <a:lnTo>
                  <a:pt x="1169632" y="0"/>
                </a:lnTo>
                <a:lnTo>
                  <a:pt x="1289872" y="240481"/>
                </a:lnTo>
                <a:lnTo>
                  <a:pt x="1198061" y="424103"/>
                </a:lnTo>
                <a:lnTo>
                  <a:pt x="91811" y="424103"/>
                </a:lnTo>
                <a:lnTo>
                  <a:pt x="0" y="240481"/>
                </a:lnTo>
                <a:lnTo>
                  <a:pt x="120240" y="0"/>
                </a:lnTo>
                <a:close/>
              </a:path>
            </a:pathLst>
          </a:custGeom>
          <a:solidFill>
            <a:srgbClr val="8AB2CE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118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A8BCDD2-3C70-47D8-AC44-A3F6139BEE80}"/>
              </a:ext>
            </a:extLst>
          </p:cNvPr>
          <p:cNvSpPr/>
          <p:nvPr userDrawn="1"/>
        </p:nvSpPr>
        <p:spPr>
          <a:xfrm>
            <a:off x="1888854" y="2355273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120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26B5FA-0951-4E61-85DC-F6A172A6C59D}"/>
              </a:ext>
            </a:extLst>
          </p:cNvPr>
          <p:cNvSpPr/>
          <p:nvPr userDrawn="1"/>
        </p:nvSpPr>
        <p:spPr>
          <a:xfrm>
            <a:off x="1908941" y="1463382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6A263F8-CAC5-451D-A3AA-F9CFB3FF72ED}"/>
              </a:ext>
            </a:extLst>
          </p:cNvPr>
          <p:cNvSpPr/>
          <p:nvPr userDrawn="1"/>
        </p:nvSpPr>
        <p:spPr>
          <a:xfrm>
            <a:off x="3769901" y="1894959"/>
            <a:ext cx="1289872" cy="424103"/>
          </a:xfrm>
          <a:custGeom>
            <a:avLst/>
            <a:gdLst>
              <a:gd name="connsiteX0" fmla="*/ 120240 w 1289872"/>
              <a:gd name="connsiteY0" fmla="*/ 0 h 424103"/>
              <a:gd name="connsiteX1" fmla="*/ 1169632 w 1289872"/>
              <a:gd name="connsiteY1" fmla="*/ 0 h 424103"/>
              <a:gd name="connsiteX2" fmla="*/ 1289872 w 1289872"/>
              <a:gd name="connsiteY2" fmla="*/ 240481 h 424103"/>
              <a:gd name="connsiteX3" fmla="*/ 1198061 w 1289872"/>
              <a:gd name="connsiteY3" fmla="*/ 424103 h 424103"/>
              <a:gd name="connsiteX4" fmla="*/ 91811 w 1289872"/>
              <a:gd name="connsiteY4" fmla="*/ 424103 h 424103"/>
              <a:gd name="connsiteX5" fmla="*/ 0 w 1289872"/>
              <a:gd name="connsiteY5" fmla="*/ 240481 h 424103"/>
              <a:gd name="connsiteX6" fmla="*/ 120240 w 1289872"/>
              <a:gd name="connsiteY6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872" h="424103">
                <a:moveTo>
                  <a:pt x="120240" y="0"/>
                </a:moveTo>
                <a:lnTo>
                  <a:pt x="1169632" y="0"/>
                </a:lnTo>
                <a:lnTo>
                  <a:pt x="1289872" y="240481"/>
                </a:lnTo>
                <a:lnTo>
                  <a:pt x="1198061" y="424103"/>
                </a:lnTo>
                <a:lnTo>
                  <a:pt x="91811" y="424103"/>
                </a:lnTo>
                <a:lnTo>
                  <a:pt x="0" y="240481"/>
                </a:lnTo>
                <a:lnTo>
                  <a:pt x="120240" y="0"/>
                </a:lnTo>
                <a:close/>
              </a:path>
            </a:pathLst>
          </a:custGeom>
          <a:solidFill>
            <a:srgbClr val="8AB2CE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289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CE41AEA-5EE7-4F9C-90D8-FE4AB7A0C69F}"/>
              </a:ext>
            </a:extLst>
          </p:cNvPr>
          <p:cNvSpPr/>
          <p:nvPr userDrawn="1"/>
        </p:nvSpPr>
        <p:spPr>
          <a:xfrm>
            <a:off x="3870054" y="2355273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340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5185BA9-C7B3-40FD-ACE2-F5D1F4FCBD80}"/>
              </a:ext>
            </a:extLst>
          </p:cNvPr>
          <p:cNvSpPr/>
          <p:nvPr userDrawn="1"/>
        </p:nvSpPr>
        <p:spPr>
          <a:xfrm>
            <a:off x="3890141" y="1463382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CDDDF01-17C7-4D24-87C0-E3F60D522189}"/>
              </a:ext>
            </a:extLst>
          </p:cNvPr>
          <p:cNvSpPr/>
          <p:nvPr userDrawn="1"/>
        </p:nvSpPr>
        <p:spPr>
          <a:xfrm>
            <a:off x="5851254" y="1924356"/>
            <a:ext cx="1289872" cy="424103"/>
          </a:xfrm>
          <a:custGeom>
            <a:avLst/>
            <a:gdLst>
              <a:gd name="connsiteX0" fmla="*/ 120240 w 1289872"/>
              <a:gd name="connsiteY0" fmla="*/ 0 h 424103"/>
              <a:gd name="connsiteX1" fmla="*/ 1169632 w 1289872"/>
              <a:gd name="connsiteY1" fmla="*/ 0 h 424103"/>
              <a:gd name="connsiteX2" fmla="*/ 1289872 w 1289872"/>
              <a:gd name="connsiteY2" fmla="*/ 240481 h 424103"/>
              <a:gd name="connsiteX3" fmla="*/ 1198061 w 1289872"/>
              <a:gd name="connsiteY3" fmla="*/ 424103 h 424103"/>
              <a:gd name="connsiteX4" fmla="*/ 91811 w 1289872"/>
              <a:gd name="connsiteY4" fmla="*/ 424103 h 424103"/>
              <a:gd name="connsiteX5" fmla="*/ 0 w 1289872"/>
              <a:gd name="connsiteY5" fmla="*/ 240481 h 424103"/>
              <a:gd name="connsiteX6" fmla="*/ 120240 w 1289872"/>
              <a:gd name="connsiteY6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872" h="424103">
                <a:moveTo>
                  <a:pt x="120240" y="0"/>
                </a:moveTo>
                <a:lnTo>
                  <a:pt x="1169632" y="0"/>
                </a:lnTo>
                <a:lnTo>
                  <a:pt x="1289872" y="240481"/>
                </a:lnTo>
                <a:lnTo>
                  <a:pt x="1198061" y="424103"/>
                </a:lnTo>
                <a:lnTo>
                  <a:pt x="91811" y="424103"/>
                </a:lnTo>
                <a:lnTo>
                  <a:pt x="0" y="240481"/>
                </a:lnTo>
                <a:lnTo>
                  <a:pt x="120240" y="0"/>
                </a:lnTo>
                <a:close/>
              </a:path>
            </a:pathLst>
          </a:custGeom>
          <a:solidFill>
            <a:srgbClr val="8AB2CE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145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355B1B-9EFE-497D-A53F-92C880021F46}"/>
              </a:ext>
            </a:extLst>
          </p:cNvPr>
          <p:cNvSpPr/>
          <p:nvPr userDrawn="1"/>
        </p:nvSpPr>
        <p:spPr>
          <a:xfrm>
            <a:off x="5951407" y="2384670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153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4E5E702-1A6F-4594-9479-35CA4CDEB61D}"/>
              </a:ext>
            </a:extLst>
          </p:cNvPr>
          <p:cNvSpPr/>
          <p:nvPr userDrawn="1"/>
        </p:nvSpPr>
        <p:spPr>
          <a:xfrm>
            <a:off x="5971494" y="1492779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F9958FF-B1C0-4D6A-BA19-A7ED01696E2C}"/>
              </a:ext>
            </a:extLst>
          </p:cNvPr>
          <p:cNvSpPr/>
          <p:nvPr userDrawn="1"/>
        </p:nvSpPr>
        <p:spPr>
          <a:xfrm>
            <a:off x="1888854" y="4772148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11,8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0421DB7-6ABD-4DB7-BC77-B6CC5DAE6B35}"/>
              </a:ext>
            </a:extLst>
          </p:cNvPr>
          <p:cNvSpPr/>
          <p:nvPr userDrawn="1"/>
        </p:nvSpPr>
        <p:spPr>
          <a:xfrm>
            <a:off x="1888854" y="4102327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2262461-9BD5-4860-8D91-3F6E954FDA64}"/>
              </a:ext>
            </a:extLst>
          </p:cNvPr>
          <p:cNvSpPr/>
          <p:nvPr userDrawn="1"/>
        </p:nvSpPr>
        <p:spPr>
          <a:xfrm>
            <a:off x="3870054" y="4803787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5,93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01C34E5-A23B-4DB0-B2F6-8ECB6FD4A14A}"/>
              </a:ext>
            </a:extLst>
          </p:cNvPr>
          <p:cNvSpPr/>
          <p:nvPr userDrawn="1"/>
        </p:nvSpPr>
        <p:spPr>
          <a:xfrm>
            <a:off x="3870054" y="4133966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48D89ED-3E56-49E7-AAE9-C8005884E50C}"/>
              </a:ext>
            </a:extLst>
          </p:cNvPr>
          <p:cNvSpPr/>
          <p:nvPr userDrawn="1"/>
        </p:nvSpPr>
        <p:spPr>
          <a:xfrm>
            <a:off x="8097765" y="1942108"/>
            <a:ext cx="1289872" cy="424103"/>
          </a:xfrm>
          <a:custGeom>
            <a:avLst/>
            <a:gdLst>
              <a:gd name="connsiteX0" fmla="*/ 120240 w 1289872"/>
              <a:gd name="connsiteY0" fmla="*/ 0 h 424103"/>
              <a:gd name="connsiteX1" fmla="*/ 1169632 w 1289872"/>
              <a:gd name="connsiteY1" fmla="*/ 0 h 424103"/>
              <a:gd name="connsiteX2" fmla="*/ 1289872 w 1289872"/>
              <a:gd name="connsiteY2" fmla="*/ 240481 h 424103"/>
              <a:gd name="connsiteX3" fmla="*/ 1198061 w 1289872"/>
              <a:gd name="connsiteY3" fmla="*/ 424103 h 424103"/>
              <a:gd name="connsiteX4" fmla="*/ 91811 w 1289872"/>
              <a:gd name="connsiteY4" fmla="*/ 424103 h 424103"/>
              <a:gd name="connsiteX5" fmla="*/ 0 w 1289872"/>
              <a:gd name="connsiteY5" fmla="*/ 240481 h 424103"/>
              <a:gd name="connsiteX6" fmla="*/ 120240 w 1289872"/>
              <a:gd name="connsiteY6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872" h="424103">
                <a:moveTo>
                  <a:pt x="120240" y="0"/>
                </a:moveTo>
                <a:lnTo>
                  <a:pt x="1169632" y="0"/>
                </a:lnTo>
                <a:lnTo>
                  <a:pt x="1289872" y="240481"/>
                </a:lnTo>
                <a:lnTo>
                  <a:pt x="1198061" y="424103"/>
                </a:lnTo>
                <a:lnTo>
                  <a:pt x="91811" y="424103"/>
                </a:lnTo>
                <a:lnTo>
                  <a:pt x="0" y="240481"/>
                </a:lnTo>
                <a:lnTo>
                  <a:pt x="120240" y="0"/>
                </a:lnTo>
                <a:close/>
              </a:path>
            </a:pathLst>
          </a:custGeom>
          <a:solidFill>
            <a:srgbClr val="8AB2CE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873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4E44AD2-8D05-4B98-8E4E-57A6E62CB4DF}"/>
              </a:ext>
            </a:extLst>
          </p:cNvPr>
          <p:cNvSpPr/>
          <p:nvPr userDrawn="1"/>
        </p:nvSpPr>
        <p:spPr>
          <a:xfrm>
            <a:off x="8197918" y="2402422"/>
            <a:ext cx="1089566" cy="363011"/>
          </a:xfrm>
          <a:custGeom>
            <a:avLst/>
            <a:gdLst>
              <a:gd name="connsiteX0" fmla="*/ 0 w 1089566"/>
              <a:gd name="connsiteY0" fmla="*/ 0 h 424103"/>
              <a:gd name="connsiteX1" fmla="*/ 1089566 w 1089566"/>
              <a:gd name="connsiteY1" fmla="*/ 0 h 424103"/>
              <a:gd name="connsiteX2" fmla="*/ 877515 w 1089566"/>
              <a:gd name="connsiteY2" fmla="*/ 424103 h 424103"/>
              <a:gd name="connsiteX3" fmla="*/ 212052 w 1089566"/>
              <a:gd name="connsiteY3" fmla="*/ 424103 h 424103"/>
              <a:gd name="connsiteX4" fmla="*/ 0 w 1089566"/>
              <a:gd name="connsiteY4" fmla="*/ 0 h 42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566" h="424103">
                <a:moveTo>
                  <a:pt x="0" y="0"/>
                </a:moveTo>
                <a:lnTo>
                  <a:pt x="1089566" y="0"/>
                </a:lnTo>
                <a:lnTo>
                  <a:pt x="877515" y="424103"/>
                </a:lnTo>
                <a:lnTo>
                  <a:pt x="212052" y="424103"/>
                </a:lnTo>
                <a:lnTo>
                  <a:pt x="0" y="0"/>
                </a:lnTo>
                <a:close/>
              </a:path>
            </a:pathLst>
          </a:custGeom>
          <a:solidFill>
            <a:srgbClr val="BEE1F3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1053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E8DB0FE-C35C-4891-84EE-621DC972B7E3}"/>
              </a:ext>
            </a:extLst>
          </p:cNvPr>
          <p:cNvSpPr/>
          <p:nvPr userDrawn="1"/>
        </p:nvSpPr>
        <p:spPr>
          <a:xfrm>
            <a:off x="8218005" y="1510531"/>
            <a:ext cx="1049392" cy="390012"/>
          </a:xfrm>
          <a:custGeom>
            <a:avLst/>
            <a:gdLst>
              <a:gd name="connsiteX0" fmla="*/ 195006 w 1049392"/>
              <a:gd name="connsiteY0" fmla="*/ 0 h 390012"/>
              <a:gd name="connsiteX1" fmla="*/ 854386 w 1049392"/>
              <a:gd name="connsiteY1" fmla="*/ 0 h 390012"/>
              <a:gd name="connsiteX2" fmla="*/ 1049392 w 1049392"/>
              <a:gd name="connsiteY2" fmla="*/ 390012 h 390012"/>
              <a:gd name="connsiteX3" fmla="*/ 0 w 1049392"/>
              <a:gd name="connsiteY3" fmla="*/ 390012 h 390012"/>
              <a:gd name="connsiteX4" fmla="*/ 195006 w 1049392"/>
              <a:gd name="connsiteY4" fmla="*/ 0 h 39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392" h="390012">
                <a:moveTo>
                  <a:pt x="195006" y="0"/>
                </a:moveTo>
                <a:lnTo>
                  <a:pt x="854386" y="0"/>
                </a:lnTo>
                <a:lnTo>
                  <a:pt x="1049392" y="390012"/>
                </a:lnTo>
                <a:lnTo>
                  <a:pt x="0" y="390012"/>
                </a:lnTo>
                <a:lnTo>
                  <a:pt x="195006" y="0"/>
                </a:lnTo>
                <a:close/>
              </a:path>
            </a:pathLst>
          </a:custGeom>
          <a:solidFill>
            <a:srgbClr val="1A5F8C"/>
          </a:solidFill>
          <a:ln w="9525">
            <a:solidFill>
              <a:srgbClr val="BEE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EED0F8-9F69-42CB-9778-4764DA810EFA}"/>
              </a:ext>
            </a:extLst>
          </p:cNvPr>
          <p:cNvSpPr/>
          <p:nvPr userDrawn="1"/>
        </p:nvSpPr>
        <p:spPr>
          <a:xfrm>
            <a:off x="2916462" y="6767795"/>
            <a:ext cx="578699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Source : ASIP-Santé RPPS/ ADELI-DREES, traitements Drees - données au 1er janvier 2020 </a:t>
            </a:r>
          </a:p>
          <a:p>
            <a:r>
              <a:rPr lang="fr-FR" sz="1050" dirty="0">
                <a:solidFill>
                  <a:schemeClr val="bg1"/>
                </a:solidFill>
              </a:rPr>
              <a:t>Les données concernent tous les professionnels, indépendamment du statut et mode d’exercice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281CAD-F528-46C0-8504-F8E4B4B92040}"/>
              </a:ext>
            </a:extLst>
          </p:cNvPr>
          <p:cNvSpPr txBox="1"/>
          <p:nvPr userDrawn="1"/>
        </p:nvSpPr>
        <p:spPr>
          <a:xfrm>
            <a:off x="196702" y="4906808"/>
            <a:ext cx="1435395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France entière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(taux bruts 2019)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CA23520-76AE-4DEE-83C1-019F6F9F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17" y="4182554"/>
            <a:ext cx="1435100" cy="193675"/>
          </a:xfrm>
        </p:spPr>
        <p:txBody>
          <a:bodyPr/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C343C69-76A9-47DD-A7E6-8440CB05D3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1530" y="1455545"/>
            <a:ext cx="766650" cy="205398"/>
          </a:xfrm>
        </p:spPr>
        <p:txBody>
          <a:bodyPr/>
          <a:lstStyle>
            <a:lvl1pPr marL="0" indent="0" algn="ctr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C8FF0502-4DD0-4A47-9136-9FF53EA2B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5733" y="1470567"/>
            <a:ext cx="766650" cy="205398"/>
          </a:xfrm>
        </p:spPr>
        <p:txBody>
          <a:bodyPr/>
          <a:lstStyle>
            <a:lvl1pPr marL="0" indent="0" algn="ctr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7BD23CF-0C6E-4C14-800A-02CB319DA1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2169" y="1497110"/>
            <a:ext cx="766650" cy="205398"/>
          </a:xfrm>
        </p:spPr>
        <p:txBody>
          <a:bodyPr/>
          <a:lstStyle>
            <a:lvl1pPr marL="0" indent="0" algn="ctr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99F43F86-AD52-40AA-B3EB-ED9F231F23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13597" y="1485897"/>
            <a:ext cx="766650" cy="205398"/>
          </a:xfrm>
        </p:spPr>
        <p:txBody>
          <a:bodyPr/>
          <a:lstStyle>
            <a:lvl1pPr marL="0" indent="0" algn="ctr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B3FCEC9E-09FA-490A-8214-61207C286A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9285" y="4091500"/>
            <a:ext cx="766650" cy="205398"/>
          </a:xfr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59ADAC6B-139B-4867-BF74-04A425395F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749" y="4091500"/>
            <a:ext cx="766650" cy="205398"/>
          </a:xfrm>
        </p:spPr>
        <p:txBody>
          <a:bodyPr/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B589AA-AFDF-489B-A8E3-9F511949B2CA}"/>
              </a:ext>
            </a:extLst>
          </p:cNvPr>
          <p:cNvSpPr txBox="1"/>
          <p:nvPr userDrawn="1"/>
        </p:nvSpPr>
        <p:spPr>
          <a:xfrm>
            <a:off x="5619033" y="3062770"/>
            <a:ext cx="2014821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Dont médecins généralistes 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>
                <a:solidFill>
                  <a:schemeClr val="bg1"/>
                </a:solidFill>
              </a:rPr>
              <a:t>pour 100 000 </a:t>
            </a:r>
            <a:r>
              <a:rPr lang="fr-FR" sz="1200" dirty="0" err="1">
                <a:solidFill>
                  <a:schemeClr val="bg1"/>
                </a:solidFill>
              </a:rPr>
              <a:t>hab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287566-4A36-4432-A883-1022A0E31D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050460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7" imgW="415" imgH="416" progId="TCLayout.ActiveDocument.1">
                  <p:embed/>
                </p:oleObj>
              </mc:Choice>
              <mc:Fallback>
                <p:oleObj name="think-cell Slide" r:id="rId7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287566-4A36-4432-A883-1022A0E31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3" y="324301"/>
            <a:ext cx="9622631" cy="651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3" y="1254346"/>
            <a:ext cx="9622631" cy="54541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CDCB3BA-A513-4554-9E26-04ABDDC12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12614" y="7183192"/>
            <a:ext cx="1392903" cy="19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15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endParaRPr lang="en-IN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58F79CF-3FBE-4C25-8F3A-14054DB2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83807" y="7183192"/>
            <a:ext cx="3608487" cy="19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15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96A04B-A040-4017-99D1-DD33A293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4557" y="7183192"/>
            <a:ext cx="775304" cy="198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15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659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56" r:id="rId2"/>
    <p:sldLayoutId id="2147483926" r:id="rId3"/>
  </p:sldLayoutIdLst>
  <p:hf hdr="0" ftr="0" dt="0"/>
  <p:txStyles>
    <p:titleStyle>
      <a:lvl1pPr algn="l" defTabSz="685445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24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47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71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94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619" indent="-267324" algn="l" defTabSz="685445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75" indent="-171362" algn="l" defTabSz="685445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97" indent="-171362" algn="l" defTabSz="685445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419" indent="-171362" algn="l" defTabSz="685445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144" indent="-171362" algn="l" defTabSz="685445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45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68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90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614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36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59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81" algn="l" defTabSz="6854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9.xml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chart" Target="../charts/chart5.xml"/><Relationship Id="rId5" Type="http://schemas.openxmlformats.org/officeDocument/2006/relationships/oleObject" Target="../embeddings/oleObject7.bin"/><Relationship Id="rId10" Type="http://schemas.openxmlformats.org/officeDocument/2006/relationships/chart" Target="../charts/chart4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8ED369D-D328-4048-ADF1-2DB0D5DDD1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8605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34" imgH="234" progId="TCLayout.ActiveDocument.1">
                  <p:embed/>
                </p:oleObj>
              </mc:Choice>
              <mc:Fallback>
                <p:oleObj name="think-cell Slide" r:id="rId4" imgW="234" imgH="23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8ED369D-D328-4048-ADF1-2DB0D5DDD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903BE6E-52B4-4A6E-AD09-5BD2CC7B6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074" y="2428181"/>
            <a:ext cx="3340874" cy="711811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Restitution départementale</a:t>
            </a:r>
            <a:br>
              <a:rPr lang="fr-FR" dirty="0"/>
            </a:br>
            <a:r>
              <a:rPr lang="fr-FR" dirty="0"/>
              <a:t>Sarthe</a:t>
            </a:r>
            <a:br>
              <a:rPr lang="fr-FR" dirty="0"/>
            </a:br>
            <a:br>
              <a:rPr lang="fr-FR" dirty="0"/>
            </a:b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723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26AABF-0C3F-4486-AA46-CE3D19FC18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2724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26AABF-0C3F-4486-AA46-CE3D19FC1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ED32C161-A68F-421F-9F5C-A3592235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Répartition des établissements sur le département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F8A472-C81E-4F90-9F6D-F52A3237EBE5}"/>
              </a:ext>
            </a:extLst>
          </p:cNvPr>
          <p:cNvGrpSpPr/>
          <p:nvPr/>
        </p:nvGrpSpPr>
        <p:grpSpPr>
          <a:xfrm>
            <a:off x="1579418" y="1551708"/>
            <a:ext cx="4562765" cy="4442692"/>
            <a:chOff x="2078182" y="1551708"/>
            <a:chExt cx="4064001" cy="398087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492F906-3D26-4EEE-B43E-0BC5980E4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5" t="13514" r="34781" b="17318"/>
            <a:stretch/>
          </p:blipFill>
          <p:spPr>
            <a:xfrm>
              <a:off x="2078182" y="1551708"/>
              <a:ext cx="4064001" cy="398087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735F838-C288-414C-9647-1CD2BE36CC37}"/>
                </a:ext>
              </a:extLst>
            </p:cNvPr>
            <p:cNvGrpSpPr/>
            <p:nvPr/>
          </p:nvGrpSpPr>
          <p:grpSpPr>
            <a:xfrm>
              <a:off x="3227649" y="2821332"/>
              <a:ext cx="2389171" cy="2296706"/>
              <a:chOff x="3618462" y="2644588"/>
              <a:chExt cx="2068806" cy="1976980"/>
            </a:xfrm>
            <a:solidFill>
              <a:schemeClr val="accent3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1C743B2-6C5F-4FD6-9F27-34B9AE6FF972}"/>
                  </a:ext>
                </a:extLst>
              </p:cNvPr>
              <p:cNvSpPr/>
              <p:nvPr/>
            </p:nvSpPr>
            <p:spPr>
              <a:xfrm>
                <a:off x="4320906" y="3174730"/>
                <a:ext cx="167780" cy="184558"/>
              </a:xfrm>
              <a:prstGeom prst="flowChartOffpageConnector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382CCFE-9D7E-45BC-9944-629B599C85EE}"/>
                  </a:ext>
                </a:extLst>
              </p:cNvPr>
              <p:cNvSpPr/>
              <p:nvPr/>
            </p:nvSpPr>
            <p:spPr>
              <a:xfrm>
                <a:off x="3618462" y="2644588"/>
                <a:ext cx="167779" cy="184558"/>
              </a:xfrm>
              <a:prstGeom prst="flowChartOffpageConnector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5781B1E-D8E5-4E13-AA7B-A54590AAE0C6}"/>
                  </a:ext>
                </a:extLst>
              </p:cNvPr>
              <p:cNvSpPr/>
              <p:nvPr/>
            </p:nvSpPr>
            <p:spPr>
              <a:xfrm>
                <a:off x="4839286" y="2655870"/>
                <a:ext cx="167780" cy="184558"/>
              </a:xfrm>
              <a:prstGeom prst="flowChartOffpageConnector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96674AA-E9B4-4931-9B1A-3594B3583D47}"/>
                  </a:ext>
                </a:extLst>
              </p:cNvPr>
              <p:cNvSpPr/>
              <p:nvPr/>
            </p:nvSpPr>
            <p:spPr>
              <a:xfrm>
                <a:off x="5519488" y="3560249"/>
                <a:ext cx="167780" cy="184558"/>
              </a:xfrm>
              <a:prstGeom prst="flowChartOffpageConnector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E4F3FA6-952A-43BA-94B6-961FD9F6D276}"/>
                  </a:ext>
                </a:extLst>
              </p:cNvPr>
              <p:cNvSpPr/>
              <p:nvPr/>
            </p:nvSpPr>
            <p:spPr>
              <a:xfrm>
                <a:off x="4902205" y="3691055"/>
                <a:ext cx="167780" cy="184558"/>
              </a:xfrm>
              <a:prstGeom prst="flowChartOffpageConnector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F90981B-2D95-4439-9E6B-233CB3CF3AB0}"/>
                  </a:ext>
                </a:extLst>
              </p:cNvPr>
              <p:cNvSpPr/>
              <p:nvPr/>
            </p:nvSpPr>
            <p:spPr>
              <a:xfrm>
                <a:off x="4202790" y="4437010"/>
                <a:ext cx="167780" cy="184558"/>
              </a:xfrm>
              <a:prstGeom prst="flowChartOffpageConnector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B38E4A5-15E1-4AA2-9304-8BD309DC722F}"/>
                  </a:ext>
                </a:extLst>
              </p:cNvPr>
              <p:cNvSpPr/>
              <p:nvPr/>
            </p:nvSpPr>
            <p:spPr>
              <a:xfrm>
                <a:off x="4850900" y="4293673"/>
                <a:ext cx="167780" cy="184558"/>
              </a:xfrm>
              <a:prstGeom prst="flowChartOffpageConnector">
                <a:avLst/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104D71-5EF0-4E9C-A6D4-93405E5B33B6}"/>
              </a:ext>
            </a:extLst>
          </p:cNvPr>
          <p:cNvSpPr/>
          <p:nvPr/>
        </p:nvSpPr>
        <p:spPr>
          <a:xfrm>
            <a:off x="6462523" y="3283520"/>
            <a:ext cx="376195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1- CENTRE MÉDICAL G. COULON 	SITE DU MANS</a:t>
            </a:r>
          </a:p>
          <a:p>
            <a:r>
              <a:rPr lang="fr-FR" sz="1050" dirty="0">
                <a:solidFill>
                  <a:schemeClr val="bg1"/>
                </a:solidFill>
              </a:rPr>
              <a:t>2- HL SILLE LE GUILLAUME-CENTRE SOINS SUITE	PGNS </a:t>
            </a:r>
          </a:p>
          <a:p>
            <a:r>
              <a:rPr lang="fr-FR" sz="1050" dirty="0">
                <a:solidFill>
                  <a:schemeClr val="bg1"/>
                </a:solidFill>
              </a:rPr>
              <a:t>3- HL  BONNETABLE - CENTRE SOINS DE SUITE	PGNS</a:t>
            </a:r>
          </a:p>
          <a:p>
            <a:r>
              <a:rPr lang="fr-FR" sz="1050" dirty="0">
                <a:solidFill>
                  <a:schemeClr val="bg1"/>
                </a:solidFill>
              </a:rPr>
              <a:t>4- CENTRE HOSPITALIER ST CALAIS	</a:t>
            </a:r>
          </a:p>
          <a:p>
            <a:r>
              <a:rPr lang="fr-FR" sz="1050" dirty="0">
                <a:solidFill>
                  <a:schemeClr val="bg1"/>
                </a:solidFill>
              </a:rPr>
              <a:t>5- CENTRE MEDICAL G. COULON-LE GRAND LUCÉ	</a:t>
            </a:r>
          </a:p>
          <a:p>
            <a:r>
              <a:rPr lang="fr-FR" sz="1050" dirty="0">
                <a:solidFill>
                  <a:schemeClr val="bg1"/>
                </a:solidFill>
              </a:rPr>
              <a:t>6- HOPITAL FRANÇOIS DE DAILLON AU LUDE	</a:t>
            </a:r>
          </a:p>
          <a:p>
            <a:r>
              <a:rPr lang="fr-FR" sz="1050" dirty="0">
                <a:solidFill>
                  <a:schemeClr val="bg1"/>
                </a:solidFill>
              </a:rPr>
              <a:t>7- CENTRE HOSPITALIER CHATEAU DU LOIR	</a:t>
            </a:r>
          </a:p>
        </p:txBody>
      </p:sp>
    </p:spTree>
    <p:extLst>
      <p:ext uri="{BB962C8B-B14F-4D97-AF65-F5344CB8AC3E}">
        <p14:creationId xmlns:p14="http://schemas.microsoft.com/office/powerpoint/2010/main" val="349343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26AABF-0C3F-4486-AA46-CE3D19FC18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26AABF-0C3F-4486-AA46-CE3D19FC1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F9B0CC9-D39A-43FD-A1E9-62A05DA4A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575" y="1456521"/>
            <a:ext cx="1435100" cy="193675"/>
          </a:xfrm>
        </p:spPr>
        <p:txBody>
          <a:bodyPr/>
          <a:lstStyle/>
          <a:p>
            <a:pPr algn="ctr"/>
            <a:r>
              <a:rPr lang="fr-FR" dirty="0"/>
              <a:t>Sarthe</a:t>
            </a:r>
          </a:p>
          <a:p>
            <a:pPr algn="ctr"/>
            <a:r>
              <a:rPr lang="fr-FR" dirty="0"/>
              <a:t> (2017)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B5E31D-FAF4-466C-AE9E-B9BEAB471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Sarthe</a:t>
            </a:r>
          </a:p>
          <a:p>
            <a:r>
              <a:rPr lang="fr-FR" dirty="0"/>
              <a:t>(taux bruts 2019)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D8D5C5B-86B9-4C3E-A0C9-C4CF39526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5426" y="1573266"/>
            <a:ext cx="766650" cy="205398"/>
          </a:xfrm>
        </p:spPr>
        <p:txBody>
          <a:bodyPr/>
          <a:lstStyle/>
          <a:p>
            <a:pPr algn="ctr"/>
            <a:r>
              <a:rPr lang="fr-FR" dirty="0"/>
              <a:t>91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956BA27-7E57-4B5E-920D-A7D9CCC24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3377" y="1553794"/>
            <a:ext cx="766650" cy="205398"/>
          </a:xfrm>
        </p:spPr>
        <p:txBody>
          <a:bodyPr/>
          <a:lstStyle/>
          <a:p>
            <a:pPr algn="ctr"/>
            <a:r>
              <a:rPr lang="fr-FR" dirty="0"/>
              <a:t>235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3F92036-2F30-4D89-8919-F151E65C95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2321" y="1553359"/>
            <a:ext cx="766650" cy="205398"/>
          </a:xfrm>
        </p:spPr>
        <p:txBody>
          <a:bodyPr/>
          <a:lstStyle/>
          <a:p>
            <a:pPr algn="ctr"/>
            <a:r>
              <a:rPr lang="fr-FR" dirty="0"/>
              <a:t>118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E76C1A3-824D-4096-8CE5-9ACF7FAA6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1118" y="1580633"/>
            <a:ext cx="766650" cy="205398"/>
          </a:xfrm>
        </p:spPr>
        <p:txBody>
          <a:bodyPr/>
          <a:lstStyle/>
          <a:p>
            <a:pPr algn="ctr"/>
            <a:r>
              <a:rPr lang="fr-FR" dirty="0"/>
              <a:t>859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B81362-6EB8-4EEF-BD81-54612D9200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15375" y="4194199"/>
            <a:ext cx="766650" cy="205398"/>
          </a:xfrm>
        </p:spPr>
        <p:txBody>
          <a:bodyPr/>
          <a:lstStyle/>
          <a:p>
            <a:r>
              <a:rPr lang="fr-FR" dirty="0"/>
              <a:t>12,4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5DA2B91-381C-468C-A096-27C7C682DA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4749" y="4227028"/>
            <a:ext cx="766650" cy="205398"/>
          </a:xfrm>
        </p:spPr>
        <p:txBody>
          <a:bodyPr/>
          <a:lstStyle/>
          <a:p>
            <a:pPr algn="ctr"/>
            <a:r>
              <a:rPr lang="fr-FR" dirty="0"/>
              <a:t>6,50</a:t>
            </a:r>
          </a:p>
        </p:txBody>
      </p:sp>
    </p:spTree>
    <p:extLst>
      <p:ext uri="{BB962C8B-B14F-4D97-AF65-F5344CB8AC3E}">
        <p14:creationId xmlns:p14="http://schemas.microsoft.com/office/powerpoint/2010/main" val="363827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236224C-F860-4EA8-BE94-ACCBAFA0E4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0545212"/>
              </p:ext>
            </p:extLst>
          </p:nvPr>
        </p:nvGraphicFramePr>
        <p:xfrm>
          <a:off x="1392" y="774157"/>
          <a:ext cx="1393" cy="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236224C-F860-4EA8-BE94-ACCBAFA0E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2" y="774157"/>
                        <a:ext cx="1393" cy="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45ACD42-A6D7-4A30-8AF3-7F2A2954A5D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772765"/>
            <a:ext cx="139216" cy="1392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929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CF800-CF58-427B-9BFA-83A1CCB4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Analyse départementale de la maturité des établissements sur les missions de proximité</a:t>
            </a:r>
            <a:br>
              <a:rPr lang="fr-FR" dirty="0"/>
            </a:b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BDA0DCE-EFEC-4C1B-88C2-A556A4469B87}"/>
              </a:ext>
            </a:extLst>
          </p:cNvPr>
          <p:cNvGrpSpPr/>
          <p:nvPr/>
        </p:nvGrpSpPr>
        <p:grpSpPr>
          <a:xfrm>
            <a:off x="403869" y="5255226"/>
            <a:ext cx="3647136" cy="1490209"/>
            <a:chOff x="133178" y="5140575"/>
            <a:chExt cx="1878501" cy="1074157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323E99C1-68C4-44BB-9C84-1067E0B89A8C}"/>
                </a:ext>
              </a:extLst>
            </p:cNvPr>
            <p:cNvGrpSpPr/>
            <p:nvPr/>
          </p:nvGrpSpPr>
          <p:grpSpPr>
            <a:xfrm>
              <a:off x="331793" y="5510774"/>
              <a:ext cx="1601508" cy="332773"/>
              <a:chOff x="331794" y="5510774"/>
              <a:chExt cx="1601508" cy="33277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C053293-8375-4C28-A7AB-8B1AB47BD663}"/>
                  </a:ext>
                </a:extLst>
              </p:cNvPr>
              <p:cNvSpPr/>
              <p:nvPr/>
            </p:nvSpPr>
            <p:spPr bwMode="auto">
              <a:xfrm>
                <a:off x="331794" y="5566507"/>
                <a:ext cx="72000" cy="72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189" tIns="40094" rIns="80189" bIns="4009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9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b="1" dirty="0"/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9987F6F-AF08-4AE0-9DDD-073BCFF93601}"/>
                  </a:ext>
                </a:extLst>
              </p:cNvPr>
              <p:cNvSpPr txBox="1"/>
              <p:nvPr/>
            </p:nvSpPr>
            <p:spPr>
              <a:xfrm>
                <a:off x="403793" y="5510774"/>
                <a:ext cx="1529509" cy="33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75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D200"/>
                  </a:buClr>
                  <a:buSzPct val="75000"/>
                </a:pPr>
                <a:r>
                  <a:rPr lang="fr-FR" sz="1200" kern="0" dirty="0">
                    <a:solidFill>
                      <a:srgbClr val="646464"/>
                    </a:solidFill>
                  </a:rPr>
                  <a:t>Faible niveau de maturité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36693A31-3FCB-41EE-8E8A-5BF519CA7E05}"/>
                </a:ext>
              </a:extLst>
            </p:cNvPr>
            <p:cNvGrpSpPr/>
            <p:nvPr/>
          </p:nvGrpSpPr>
          <p:grpSpPr>
            <a:xfrm>
              <a:off x="331793" y="5762921"/>
              <a:ext cx="1418630" cy="332773"/>
              <a:chOff x="331793" y="5780921"/>
              <a:chExt cx="1418630" cy="33277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C56437C-1546-4344-B68C-F7941F561BB9}"/>
                  </a:ext>
                </a:extLst>
              </p:cNvPr>
              <p:cNvSpPr/>
              <p:nvPr/>
            </p:nvSpPr>
            <p:spPr bwMode="auto">
              <a:xfrm>
                <a:off x="331793" y="5836654"/>
                <a:ext cx="72000" cy="72000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189" tIns="40094" rIns="80189" bIns="4009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9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b="1" dirty="0"/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A3143C5B-8C05-4BC8-AF5E-79CDC3B5A988}"/>
                  </a:ext>
                </a:extLst>
              </p:cNvPr>
              <p:cNvSpPr txBox="1"/>
              <p:nvPr/>
            </p:nvSpPr>
            <p:spPr>
              <a:xfrm>
                <a:off x="403793" y="5780921"/>
                <a:ext cx="1346630" cy="33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75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D200"/>
                  </a:buClr>
                  <a:buSzPct val="75000"/>
                </a:pPr>
                <a:r>
                  <a:rPr lang="fr-FR" sz="1200" kern="0" dirty="0">
                    <a:solidFill>
                      <a:srgbClr val="646464"/>
                    </a:solidFill>
                  </a:rPr>
                  <a:t>Maturité intermédiaire 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CE3FDFD4-B92F-4F30-A152-D0CDFE92F054}"/>
                </a:ext>
              </a:extLst>
            </p:cNvPr>
            <p:cNvGrpSpPr/>
            <p:nvPr/>
          </p:nvGrpSpPr>
          <p:grpSpPr>
            <a:xfrm>
              <a:off x="331793" y="6015068"/>
              <a:ext cx="1679886" cy="199664"/>
              <a:chOff x="331793" y="6015068"/>
              <a:chExt cx="1679886" cy="1996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B02C6F-0135-43F0-ADD3-E98376B99FF8}"/>
                  </a:ext>
                </a:extLst>
              </p:cNvPr>
              <p:cNvSpPr/>
              <p:nvPr/>
            </p:nvSpPr>
            <p:spPr bwMode="auto">
              <a:xfrm>
                <a:off x="331793" y="6070801"/>
                <a:ext cx="72000" cy="720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189" tIns="40094" rIns="80189" bIns="40094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929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200" b="1" dirty="0"/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55F1EE8-4E17-48A7-8F16-BDDA11A17478}"/>
                  </a:ext>
                </a:extLst>
              </p:cNvPr>
              <p:cNvSpPr txBox="1"/>
              <p:nvPr/>
            </p:nvSpPr>
            <p:spPr>
              <a:xfrm>
                <a:off x="403792" y="6015068"/>
                <a:ext cx="1607887" cy="19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75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D200"/>
                  </a:buClr>
                  <a:buSzPct val="75000"/>
                </a:pPr>
                <a:r>
                  <a:rPr lang="fr-FR" sz="1200" kern="0" dirty="0">
                    <a:solidFill>
                      <a:srgbClr val="646464"/>
                    </a:solidFill>
                  </a:rPr>
                  <a:t>Haut niveau de maturité 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C5D5F1A-5273-47A9-8386-11FB2B61645E}"/>
                </a:ext>
              </a:extLst>
            </p:cNvPr>
            <p:cNvSpPr txBox="1"/>
            <p:nvPr/>
          </p:nvSpPr>
          <p:spPr>
            <a:xfrm>
              <a:off x="133178" y="5140575"/>
              <a:ext cx="1750423" cy="19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749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</a:pPr>
              <a:r>
                <a:rPr lang="fr-FR" sz="1200" kern="0" dirty="0">
                  <a:solidFill>
                    <a:srgbClr val="646464"/>
                  </a:solidFill>
                </a:rPr>
                <a:t>Légende </a:t>
              </a:r>
            </a:p>
          </p:txBody>
        </p:sp>
      </p:grpSp>
      <p:graphicFrame>
        <p:nvGraphicFramePr>
          <p:cNvPr id="34" name="Content Placeholder 15">
            <a:extLst>
              <a:ext uri="{FF2B5EF4-FFF2-40B4-BE49-F238E27FC236}">
                <a16:creationId xmlns:a16="http://schemas.microsoft.com/office/drawing/2014/main" id="{DCC022B6-AC3D-4642-BA99-7340180EDE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927269"/>
              </p:ext>
            </p:extLst>
          </p:nvPr>
        </p:nvGraphicFramePr>
        <p:xfrm>
          <a:off x="6270738" y="3465549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Content Placeholder 15">
            <a:extLst>
              <a:ext uri="{FF2B5EF4-FFF2-40B4-BE49-F238E27FC236}">
                <a16:creationId xmlns:a16="http://schemas.microsoft.com/office/drawing/2014/main" id="{D379EBBC-C474-4E47-A92D-4D07B8D0B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45614"/>
              </p:ext>
            </p:extLst>
          </p:nvPr>
        </p:nvGraphicFramePr>
        <p:xfrm>
          <a:off x="4208443" y="3465549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Content Placeholder 15">
            <a:extLst>
              <a:ext uri="{FF2B5EF4-FFF2-40B4-BE49-F238E27FC236}">
                <a16:creationId xmlns:a16="http://schemas.microsoft.com/office/drawing/2014/main" id="{16217149-8BC7-430A-9555-AB97CDD5D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267164"/>
              </p:ext>
            </p:extLst>
          </p:nvPr>
        </p:nvGraphicFramePr>
        <p:xfrm>
          <a:off x="2186654" y="3465549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3" name="Content Placeholder 15">
            <a:extLst>
              <a:ext uri="{FF2B5EF4-FFF2-40B4-BE49-F238E27FC236}">
                <a16:creationId xmlns:a16="http://schemas.microsoft.com/office/drawing/2014/main" id="{8B8B4E22-1834-4932-89BB-7A59E8A65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456968"/>
              </p:ext>
            </p:extLst>
          </p:nvPr>
        </p:nvGraphicFramePr>
        <p:xfrm>
          <a:off x="164663" y="3465549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4E39956B-0931-413F-A5E7-FE036EDCC980}"/>
              </a:ext>
            </a:extLst>
          </p:cNvPr>
          <p:cNvSpPr/>
          <p:nvPr/>
        </p:nvSpPr>
        <p:spPr>
          <a:xfrm>
            <a:off x="268549" y="1509823"/>
            <a:ext cx="1914010" cy="1722475"/>
          </a:xfrm>
          <a:prstGeom prst="round2SameRect">
            <a:avLst>
              <a:gd name="adj1" fmla="val 16667"/>
              <a:gd name="adj2" fmla="val 27878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Appui au premier recours, aux professionnels de ville et autres acteurs de l’offre de soins</a:t>
            </a:r>
            <a:endParaRPr lang="fr-FR" sz="1200" dirty="0">
              <a:latin typeface="EYInterstate" panose="02000503020000020004" pitchFamily="2" charset="0"/>
            </a:endParaRPr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AFC19ABF-44EC-438B-85E0-0BDD9155958E}"/>
              </a:ext>
            </a:extLst>
          </p:cNvPr>
          <p:cNvSpPr/>
          <p:nvPr/>
        </p:nvSpPr>
        <p:spPr>
          <a:xfrm>
            <a:off x="2265387" y="1509825"/>
            <a:ext cx="1914010" cy="1722473"/>
          </a:xfrm>
          <a:prstGeom prst="round2SameRect">
            <a:avLst>
              <a:gd name="adj1" fmla="val 16667"/>
              <a:gd name="adj2" fmla="val 2688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Prise en charge des personnes en situation de vulnérabilité et leur maintien dans leur lieu de vie, en liaison avec le médecin traitant</a:t>
            </a:r>
            <a:endParaRPr lang="fr-FR" sz="1200" dirty="0">
              <a:latin typeface="EYInterstate" panose="02000503020000020004" pitchFamily="2" charset="0"/>
            </a:endParaRPr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090BF5CE-1CF4-4738-909A-49E56477BA92}"/>
              </a:ext>
            </a:extLst>
          </p:cNvPr>
          <p:cNvSpPr/>
          <p:nvPr/>
        </p:nvSpPr>
        <p:spPr>
          <a:xfrm>
            <a:off x="6299306" y="1525619"/>
            <a:ext cx="1914010" cy="1722473"/>
          </a:xfrm>
          <a:prstGeom prst="round2SameRect">
            <a:avLst>
              <a:gd name="adj1" fmla="val 16667"/>
              <a:gd name="adj2" fmla="val 17922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Contribution à la permanence des soins et à la continuité des prises en charge en complémentarité avec la médecine ambulatoire</a:t>
            </a:r>
            <a:endParaRPr lang="fr-FR" sz="1200" dirty="0">
              <a:latin typeface="EYInterstate" panose="02000503020000020004" pitchFamily="2" charset="0"/>
            </a:endParaRPr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B12B2543-8F0C-4A4D-81D6-035CE87243FD}"/>
              </a:ext>
            </a:extLst>
          </p:cNvPr>
          <p:cNvSpPr/>
          <p:nvPr/>
        </p:nvSpPr>
        <p:spPr>
          <a:xfrm>
            <a:off x="4281341" y="1526065"/>
            <a:ext cx="1931685" cy="1722473"/>
          </a:xfrm>
          <a:prstGeom prst="round2SameRect">
            <a:avLst>
              <a:gd name="adj1" fmla="val 16667"/>
              <a:gd name="adj2" fmla="val 22900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Participation à la prévention et à la promotion de la santé </a:t>
            </a:r>
          </a:p>
        </p:txBody>
      </p:sp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E813C7B8-8B53-4739-98D1-54D0D35A00A6}"/>
              </a:ext>
            </a:extLst>
          </p:cNvPr>
          <p:cNvSpPr/>
          <p:nvPr/>
        </p:nvSpPr>
        <p:spPr>
          <a:xfrm>
            <a:off x="8286116" y="1509826"/>
            <a:ext cx="1931686" cy="1722472"/>
          </a:xfrm>
          <a:prstGeom prst="round2SameRect">
            <a:avLst>
              <a:gd name="adj1" fmla="val 16667"/>
              <a:gd name="adj2" fmla="val 24891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anchor="t">
            <a:noAutofit/>
          </a:bodyPr>
          <a:lstStyle/>
          <a:p>
            <a:pPr algn="ctr"/>
            <a:r>
              <a:rPr lang="fr-FR" sz="1200" b="1" kern="0" dirty="0">
                <a:solidFill>
                  <a:schemeClr val="bg1"/>
                </a:solidFill>
                <a:latin typeface="EYInterstate" panose="02000503020000020004" pitchFamily="2" charset="0"/>
              </a:rPr>
              <a:t>Moyens disponibles pour la réalisation des missions</a:t>
            </a:r>
          </a:p>
        </p:txBody>
      </p:sp>
      <p:graphicFrame>
        <p:nvGraphicFramePr>
          <p:cNvPr id="32" name="Content Placeholder 15">
            <a:extLst>
              <a:ext uri="{FF2B5EF4-FFF2-40B4-BE49-F238E27FC236}">
                <a16:creationId xmlns:a16="http://schemas.microsoft.com/office/drawing/2014/main" id="{0500EC3F-E433-402E-92FA-F534459C4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970630"/>
              </p:ext>
            </p:extLst>
          </p:nvPr>
        </p:nvGraphicFramePr>
        <p:xfrm>
          <a:off x="8097055" y="3465549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3" name="Content Placeholder 15">
            <a:extLst>
              <a:ext uri="{FF2B5EF4-FFF2-40B4-BE49-F238E27FC236}">
                <a16:creationId xmlns:a16="http://schemas.microsoft.com/office/drawing/2014/main" id="{36B3AFF8-5D90-4808-80E1-1A45BFF14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147318"/>
              </p:ext>
            </p:extLst>
          </p:nvPr>
        </p:nvGraphicFramePr>
        <p:xfrm>
          <a:off x="8097055" y="3449755"/>
          <a:ext cx="2309808" cy="13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30349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4FCC1BF-FFA1-4233-9D17-2B47CFD990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4FCC1BF-FFA1-4233-9D17-2B47CFD990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81D8E4-D4F2-4065-A29F-AF5CEDD9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Détail du niveau de réalisation des missions par établissement ou site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DD273E-49D8-44A9-BA3A-C73B72553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21912"/>
              </p:ext>
            </p:extLst>
          </p:nvPr>
        </p:nvGraphicFramePr>
        <p:xfrm>
          <a:off x="1180730" y="2219417"/>
          <a:ext cx="8540317" cy="2803627"/>
        </p:xfrm>
        <a:graphic>
          <a:graphicData uri="http://schemas.openxmlformats.org/drawingml/2006/table">
            <a:tbl>
              <a:tblPr/>
              <a:tblGrid>
                <a:gridCol w="3593182">
                  <a:extLst>
                    <a:ext uri="{9D8B030D-6E8A-4147-A177-3AD203B41FA5}">
                      <a16:colId xmlns:a16="http://schemas.microsoft.com/office/drawing/2014/main" val="2365150236"/>
                    </a:ext>
                  </a:extLst>
                </a:gridCol>
                <a:gridCol w="989427">
                  <a:extLst>
                    <a:ext uri="{9D8B030D-6E8A-4147-A177-3AD203B41FA5}">
                      <a16:colId xmlns:a16="http://schemas.microsoft.com/office/drawing/2014/main" val="1575024600"/>
                    </a:ext>
                  </a:extLst>
                </a:gridCol>
                <a:gridCol w="989427">
                  <a:extLst>
                    <a:ext uri="{9D8B030D-6E8A-4147-A177-3AD203B41FA5}">
                      <a16:colId xmlns:a16="http://schemas.microsoft.com/office/drawing/2014/main" val="766137460"/>
                    </a:ext>
                  </a:extLst>
                </a:gridCol>
                <a:gridCol w="989427">
                  <a:extLst>
                    <a:ext uri="{9D8B030D-6E8A-4147-A177-3AD203B41FA5}">
                      <a16:colId xmlns:a16="http://schemas.microsoft.com/office/drawing/2014/main" val="1343268993"/>
                    </a:ext>
                  </a:extLst>
                </a:gridCol>
                <a:gridCol w="989427">
                  <a:extLst>
                    <a:ext uri="{9D8B030D-6E8A-4147-A177-3AD203B41FA5}">
                      <a16:colId xmlns:a16="http://schemas.microsoft.com/office/drawing/2014/main" val="3197903017"/>
                    </a:ext>
                  </a:extLst>
                </a:gridCol>
                <a:gridCol w="989427">
                  <a:extLst>
                    <a:ext uri="{9D8B030D-6E8A-4147-A177-3AD203B41FA5}">
                      <a16:colId xmlns:a16="http://schemas.microsoft.com/office/drawing/2014/main" val="403762222"/>
                    </a:ext>
                  </a:extLst>
                </a:gridCol>
              </a:tblGrid>
              <a:tr h="56817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structure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Appui 1</a:t>
                      </a:r>
                      <a:r>
                        <a:rPr lang="fr-FR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recours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PEC Personnes vulnérables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Prévention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Permanence des soins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14717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HOSPITALIER CHATEAU DU LOIR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729721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HOSPITALIER ST CALAIS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6046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MÉDICAL G. COULON  - LE MANS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1290"/>
                  </a:ext>
                </a:extLst>
              </a:tr>
              <a:tr h="4456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MEDICAL G. COULON-LE GRAND LUCÉ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070990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HOPITAL FRANÇOIS DE DAILLON AU LUDE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171818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  BONNETABLE - CENTRE SOINS DE SUITE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32215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 SILLE LE GUILLAUME-CENTRE SOINS SUITE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65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93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B09EAA-F4CA-48C6-8984-563E719349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7924940"/>
              </p:ext>
            </p:extLst>
          </p:nvPr>
        </p:nvGraphicFramePr>
        <p:xfrm>
          <a:off x="1392" y="774157"/>
          <a:ext cx="1393" cy="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B09EAA-F4CA-48C6-8984-563E71934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2" y="774157"/>
                        <a:ext cx="1393" cy="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301B010-A807-46CF-B5AA-C6BCED40553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772765"/>
            <a:ext cx="139216" cy="1392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929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C0D04-7950-400E-B233-E53C2A52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Collaborations entre établissements et CPTS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70C01E2-133D-42C0-8462-AFC0F36BC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933"/>
              </p:ext>
            </p:extLst>
          </p:nvPr>
        </p:nvGraphicFramePr>
        <p:xfrm>
          <a:off x="520813" y="2041761"/>
          <a:ext cx="3940351" cy="36219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5276">
                  <a:extLst>
                    <a:ext uri="{9D8B030D-6E8A-4147-A177-3AD203B41FA5}">
                      <a16:colId xmlns:a16="http://schemas.microsoft.com/office/drawing/2014/main" val="2040050504"/>
                    </a:ext>
                  </a:extLst>
                </a:gridCol>
                <a:gridCol w="2815075">
                  <a:extLst>
                    <a:ext uri="{9D8B030D-6E8A-4147-A177-3AD203B41FA5}">
                      <a16:colId xmlns:a16="http://schemas.microsoft.com/office/drawing/2014/main" val="2624426336"/>
                    </a:ext>
                  </a:extLst>
                </a:gridCol>
              </a:tblGrid>
              <a:tr h="714889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tx1"/>
                          </a:solidFill>
                        </a:rPr>
                        <a:t>CPTS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88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188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378697"/>
                  </a:ext>
                </a:extLst>
              </a:tr>
              <a:tr h="881372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CPTS Le Mans Agglo</a:t>
                      </a:r>
                    </a:p>
                  </a:txBody>
                  <a:tcPr anchor="ctr">
                    <a:solidFill>
                      <a:srgbClr val="E2F2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Centre médical G. Coulon (site du Mans)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74779"/>
                  </a:ext>
                </a:extLst>
              </a:tr>
              <a:tr h="94285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CPTS du Maine</a:t>
                      </a:r>
                    </a:p>
                  </a:txBody>
                  <a:tcPr anchor="ctr">
                    <a:solidFill>
                      <a:srgbClr val="E2F2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HL de Sillé le Guillaume</a:t>
                      </a:r>
                    </a:p>
                    <a:p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1400" dirty="0" err="1">
                          <a:solidFill>
                            <a:schemeClr val="bg1"/>
                          </a:solidFill>
                        </a:rPr>
                        <a:t>Hopital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 local Villaines La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</a:rPr>
                        <a:t>Juhel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 (53)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02475"/>
                  </a:ext>
                </a:extLst>
              </a:tr>
              <a:tr h="1082806">
                <a:tc>
                  <a:txBody>
                    <a:bodyPr/>
                    <a:lstStyle/>
                    <a:p>
                      <a:r>
                        <a:rPr lang="fr-FR" sz="1400" i="0" dirty="0">
                          <a:solidFill>
                            <a:schemeClr val="bg1"/>
                          </a:solidFill>
                        </a:rPr>
                        <a:t>CPTS Val d’Huisne (projet)</a:t>
                      </a:r>
                    </a:p>
                  </a:txBody>
                  <a:tcPr anchor="ctr">
                    <a:solidFill>
                      <a:srgbClr val="E2F2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0" dirty="0">
                          <a:solidFill>
                            <a:schemeClr val="bg1"/>
                          </a:solidFill>
                        </a:rPr>
                        <a:t>Pas d’ES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00447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E76944-3408-4A06-B248-ED11E6C2F9DD}"/>
              </a:ext>
            </a:extLst>
          </p:cNvPr>
          <p:cNvSpPr txBox="1"/>
          <p:nvPr/>
        </p:nvSpPr>
        <p:spPr>
          <a:xfrm>
            <a:off x="520813" y="1409328"/>
            <a:ext cx="3922473" cy="4555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600" dirty="0">
                <a:solidFill>
                  <a:schemeClr val="bg1"/>
                </a:solidFill>
              </a:rPr>
              <a:t>Détail des correspondances CPTS – ES </a:t>
            </a:r>
            <a:r>
              <a:rPr lang="fr-FR" sz="1600">
                <a:solidFill>
                  <a:schemeClr val="bg1"/>
                </a:solidFill>
              </a:rPr>
              <a:t>de l’étude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46039-CE4E-470E-BC25-01641F346F64}"/>
              </a:ext>
            </a:extLst>
          </p:cNvPr>
          <p:cNvSpPr txBox="1"/>
          <p:nvPr/>
        </p:nvSpPr>
        <p:spPr>
          <a:xfrm>
            <a:off x="4965882" y="1409328"/>
            <a:ext cx="4448689" cy="28315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Etat des collaborations entre CPTS et ES étudiés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9AA4FD-55D3-4F6A-844C-CDC2ED8011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7" t="16508" r="35339" b="17124"/>
          <a:stretch/>
        </p:blipFill>
        <p:spPr>
          <a:xfrm>
            <a:off x="4989700" y="1790840"/>
            <a:ext cx="3337250" cy="333042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92F294F-3ECC-4283-B0C2-AB586D64E817}"/>
              </a:ext>
            </a:extLst>
          </p:cNvPr>
          <p:cNvSpPr/>
          <p:nvPr/>
        </p:nvSpPr>
        <p:spPr>
          <a:xfrm>
            <a:off x="6516403" y="3324589"/>
            <a:ext cx="167780" cy="1845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94CBD93-F1AA-4C94-826F-C89AD69C2451}"/>
              </a:ext>
            </a:extLst>
          </p:cNvPr>
          <p:cNvSpPr/>
          <p:nvPr/>
        </p:nvSpPr>
        <p:spPr>
          <a:xfrm>
            <a:off x="7067602" y="2693369"/>
            <a:ext cx="167780" cy="1845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F39DA1-9714-46CE-9E3A-C553597D263F}"/>
              </a:ext>
            </a:extLst>
          </p:cNvPr>
          <p:cNvSpPr/>
          <p:nvPr/>
        </p:nvSpPr>
        <p:spPr>
          <a:xfrm>
            <a:off x="7812355" y="3639193"/>
            <a:ext cx="167780" cy="18455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BC9335-72B8-4CC7-8940-EC28FB7E429A}"/>
              </a:ext>
            </a:extLst>
          </p:cNvPr>
          <p:cNvGrpSpPr/>
          <p:nvPr/>
        </p:nvGrpSpPr>
        <p:grpSpPr>
          <a:xfrm>
            <a:off x="7122568" y="3808299"/>
            <a:ext cx="209725" cy="261610"/>
            <a:chOff x="620785" y="808762"/>
            <a:chExt cx="209725" cy="26161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375AB33-45BD-4C93-A836-F90A3A0B8B47}"/>
                </a:ext>
              </a:extLst>
            </p:cNvPr>
            <p:cNvSpPr/>
            <p:nvPr/>
          </p:nvSpPr>
          <p:spPr>
            <a:xfrm>
              <a:off x="662730" y="847288"/>
              <a:ext cx="167780" cy="184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5B59A4-49E9-4CDF-9514-BB1C279924F2}"/>
                </a:ext>
              </a:extLst>
            </p:cNvPr>
            <p:cNvSpPr txBox="1"/>
            <p:nvPr/>
          </p:nvSpPr>
          <p:spPr>
            <a:xfrm>
              <a:off x="620785" y="808762"/>
              <a:ext cx="2097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4      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EACA7F-A45A-45E8-AAE3-A6C77CE3E1C3}"/>
              </a:ext>
            </a:extLst>
          </p:cNvPr>
          <p:cNvGrpSpPr/>
          <p:nvPr/>
        </p:nvGrpSpPr>
        <p:grpSpPr>
          <a:xfrm>
            <a:off x="6369595" y="4594759"/>
            <a:ext cx="209725" cy="261610"/>
            <a:chOff x="620785" y="808762"/>
            <a:chExt cx="209725" cy="26161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F428A58-F5DE-4525-AA14-12256D5AF103}"/>
                </a:ext>
              </a:extLst>
            </p:cNvPr>
            <p:cNvSpPr/>
            <p:nvPr/>
          </p:nvSpPr>
          <p:spPr>
            <a:xfrm>
              <a:off x="662730" y="847288"/>
              <a:ext cx="167780" cy="184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6F11CB-1E88-47E1-A85D-38A4380A6673}"/>
                </a:ext>
              </a:extLst>
            </p:cNvPr>
            <p:cNvSpPr txBox="1"/>
            <p:nvPr/>
          </p:nvSpPr>
          <p:spPr>
            <a:xfrm>
              <a:off x="620785" y="808762"/>
              <a:ext cx="2097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5      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9F4398-F55A-4862-8AC0-3C9CA9D5796E}"/>
              </a:ext>
            </a:extLst>
          </p:cNvPr>
          <p:cNvGrpSpPr/>
          <p:nvPr/>
        </p:nvGrpSpPr>
        <p:grpSpPr>
          <a:xfrm>
            <a:off x="7017705" y="4451421"/>
            <a:ext cx="209725" cy="261610"/>
            <a:chOff x="620785" y="808762"/>
            <a:chExt cx="209725" cy="26161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5F00CB-8285-4331-B547-333CE1178AEE}"/>
                </a:ext>
              </a:extLst>
            </p:cNvPr>
            <p:cNvSpPr/>
            <p:nvPr/>
          </p:nvSpPr>
          <p:spPr>
            <a:xfrm>
              <a:off x="662730" y="847288"/>
              <a:ext cx="167780" cy="184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9644BC-CDAE-49F9-B611-24BBB0F9A2B3}"/>
                </a:ext>
              </a:extLst>
            </p:cNvPr>
            <p:cNvSpPr txBox="1"/>
            <p:nvPr/>
          </p:nvSpPr>
          <p:spPr>
            <a:xfrm>
              <a:off x="620785" y="808762"/>
              <a:ext cx="2097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6       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A00394A2-7847-4B40-BA4D-7B9A1D819241}"/>
              </a:ext>
            </a:extLst>
          </p:cNvPr>
          <p:cNvSpPr/>
          <p:nvPr/>
        </p:nvSpPr>
        <p:spPr>
          <a:xfrm>
            <a:off x="5836356" y="2811957"/>
            <a:ext cx="77469" cy="77786"/>
          </a:xfrm>
          <a:prstGeom prst="ellipse">
            <a:avLst/>
          </a:prstGeom>
          <a:solidFill>
            <a:srgbClr val="63B8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9EED6CC-17BF-4A5F-BC07-54730696977D}"/>
              </a:ext>
            </a:extLst>
          </p:cNvPr>
          <p:cNvSpPr/>
          <p:nvPr/>
        </p:nvSpPr>
        <p:spPr>
          <a:xfrm>
            <a:off x="7163438" y="3849957"/>
            <a:ext cx="167780" cy="18455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8D681E-E824-483C-95F3-8B4E7E178648}"/>
              </a:ext>
            </a:extLst>
          </p:cNvPr>
          <p:cNvSpPr/>
          <p:nvPr/>
        </p:nvSpPr>
        <p:spPr>
          <a:xfrm>
            <a:off x="6421448" y="4651308"/>
            <a:ext cx="167780" cy="18455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13A92E7-27EF-42FC-94E8-57EF82496AF9}"/>
              </a:ext>
            </a:extLst>
          </p:cNvPr>
          <p:cNvSpPr/>
          <p:nvPr/>
        </p:nvSpPr>
        <p:spPr>
          <a:xfrm>
            <a:off x="7073031" y="4496048"/>
            <a:ext cx="167780" cy="18455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2"/>
                </a:solidFill>
              </a:rPr>
              <a:t>7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E1D6621-D7D3-4D16-A6F7-C1913965B2E0}"/>
              </a:ext>
            </a:extLst>
          </p:cNvPr>
          <p:cNvGrpSpPr/>
          <p:nvPr/>
        </p:nvGrpSpPr>
        <p:grpSpPr>
          <a:xfrm>
            <a:off x="5060334" y="5114128"/>
            <a:ext cx="3818842" cy="944655"/>
            <a:chOff x="5760700" y="5915236"/>
            <a:chExt cx="3818842" cy="94465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BFBB413-443D-4AE9-B765-D2E8CE2A8986}"/>
                </a:ext>
              </a:extLst>
            </p:cNvPr>
            <p:cNvGrpSpPr/>
            <p:nvPr/>
          </p:nvGrpSpPr>
          <p:grpSpPr>
            <a:xfrm>
              <a:off x="5861405" y="6146068"/>
              <a:ext cx="3718137" cy="713823"/>
              <a:chOff x="5861405" y="6093519"/>
              <a:chExt cx="3718137" cy="713823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530434C5-1488-490B-AFBD-72B41C508A61}"/>
                  </a:ext>
                </a:extLst>
              </p:cNvPr>
              <p:cNvGrpSpPr/>
              <p:nvPr/>
            </p:nvGrpSpPr>
            <p:grpSpPr>
              <a:xfrm>
                <a:off x="5863432" y="6665514"/>
                <a:ext cx="2282212" cy="141828"/>
                <a:chOff x="8998825" y="4392542"/>
                <a:chExt cx="2282212" cy="141828"/>
              </a:xfrm>
            </p:grpSpPr>
            <p:sp>
              <p:nvSpPr>
                <p:cNvPr id="63" name="ZoneTexte 24">
                  <a:extLst>
                    <a:ext uri="{FF2B5EF4-FFF2-40B4-BE49-F238E27FC236}">
                      <a16:creationId xmlns:a16="http://schemas.microsoft.com/office/drawing/2014/main" id="{C6D42391-6A51-4589-9C1B-74A06F91A5AD}"/>
                    </a:ext>
                  </a:extLst>
                </p:cNvPr>
                <p:cNvSpPr txBox="1"/>
                <p:nvPr/>
              </p:nvSpPr>
              <p:spPr>
                <a:xfrm>
                  <a:off x="9348967" y="4395871"/>
                  <a:ext cx="1932070" cy="138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ts val="300"/>
                    </a:spcAft>
                    <a:buClr>
                      <a:srgbClr val="FFD200"/>
                    </a:buClr>
                    <a:buSzPct val="75000"/>
                    <a:defRPr/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Commune dans une CTPS</a:t>
                  </a:r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1ED8F0C6-BF70-482A-A025-C21A143EDD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8825" y="4392542"/>
                  <a:ext cx="285765" cy="1159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A8AF607-2128-41A6-B891-E791A996ACC0}"/>
                  </a:ext>
                </a:extLst>
              </p:cNvPr>
              <p:cNvGrpSpPr/>
              <p:nvPr/>
            </p:nvGrpSpPr>
            <p:grpSpPr>
              <a:xfrm>
                <a:off x="5861405" y="6093519"/>
                <a:ext cx="3718137" cy="584775"/>
                <a:chOff x="6832132" y="4329684"/>
                <a:chExt cx="3718137" cy="584775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B748B04-70E9-4945-8DA8-4D5C05EB9A2C}"/>
                    </a:ext>
                  </a:extLst>
                </p:cNvPr>
                <p:cNvSpPr txBox="1"/>
                <p:nvPr/>
              </p:nvSpPr>
              <p:spPr>
                <a:xfrm>
                  <a:off x="6906730" y="4329684"/>
                  <a:ext cx="364353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300"/>
                    </a:spcAft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ES non impliqués dans des CPTS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ES en relation avec une CPTS mais sans action conjointe</a:t>
                  </a:r>
                </a:p>
                <a:p>
                  <a:pPr>
                    <a:spcAft>
                      <a:spcPts val="300"/>
                    </a:spcAft>
                  </a:pPr>
                  <a:r>
                    <a:rPr lang="fr-FR" sz="900" dirty="0">
                      <a:solidFill>
                        <a:schemeClr val="bg1"/>
                      </a:solidFill>
                    </a:rPr>
                    <a:t>Collaboration effective ES-CPTS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FB3A644-CD9C-44E0-BEFD-1AC22A674CC1}"/>
                    </a:ext>
                  </a:extLst>
                </p:cNvPr>
                <p:cNvSpPr/>
                <p:nvPr/>
              </p:nvSpPr>
              <p:spPr>
                <a:xfrm>
                  <a:off x="6832132" y="4387670"/>
                  <a:ext cx="100705" cy="115973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997414DC-310A-4AC9-B323-740CAB7403B3}"/>
                    </a:ext>
                  </a:extLst>
                </p:cNvPr>
                <p:cNvSpPr/>
                <p:nvPr/>
              </p:nvSpPr>
              <p:spPr>
                <a:xfrm>
                  <a:off x="6832132" y="4554545"/>
                  <a:ext cx="100705" cy="115973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bg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7CB2CC0-5BEB-4CE5-AB54-14CFE5DA78B3}"/>
                    </a:ext>
                  </a:extLst>
                </p:cNvPr>
                <p:cNvSpPr/>
                <p:nvPr/>
              </p:nvSpPr>
              <p:spPr>
                <a:xfrm>
                  <a:off x="6834159" y="4724982"/>
                  <a:ext cx="100705" cy="11597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2AAB5C-EB96-479A-A7B8-622A634607A2}"/>
                </a:ext>
              </a:extLst>
            </p:cNvPr>
            <p:cNvSpPr txBox="1"/>
            <p:nvPr/>
          </p:nvSpPr>
          <p:spPr>
            <a:xfrm>
              <a:off x="5760700" y="5915236"/>
              <a:ext cx="36435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fr-FR" sz="900" u="sng" dirty="0">
                  <a:solidFill>
                    <a:schemeClr val="bg1"/>
                  </a:solidFill>
                </a:rPr>
                <a:t>Légende :</a:t>
              </a: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2265721A-6D43-48AA-9902-0E880909431B}"/>
              </a:ext>
            </a:extLst>
          </p:cNvPr>
          <p:cNvSpPr/>
          <p:nvPr/>
        </p:nvSpPr>
        <p:spPr>
          <a:xfrm>
            <a:off x="5776981" y="2798301"/>
            <a:ext cx="167780" cy="1845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8E6957-168A-4A93-8269-62C9239C0D6A}"/>
              </a:ext>
            </a:extLst>
          </p:cNvPr>
          <p:cNvSpPr/>
          <p:nvPr/>
        </p:nvSpPr>
        <p:spPr>
          <a:xfrm>
            <a:off x="8396198" y="2305772"/>
            <a:ext cx="2258118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1- CENTRE MÉDICAL G. COULON SITE DU MANS</a:t>
            </a:r>
          </a:p>
          <a:p>
            <a:r>
              <a:rPr lang="fr-FR" sz="1050" dirty="0">
                <a:solidFill>
                  <a:schemeClr val="bg1"/>
                </a:solidFill>
              </a:rPr>
              <a:t>2- HL SILLE LE GUILLAUME-CENTRE SOINS SUITE - PGNS </a:t>
            </a:r>
          </a:p>
          <a:p>
            <a:r>
              <a:rPr lang="fr-FR" sz="1050" dirty="0">
                <a:solidFill>
                  <a:schemeClr val="bg1"/>
                </a:solidFill>
              </a:rPr>
              <a:t>3- HL  BONNETABLE - CENTRE SOINS DE SUITE	PGNS</a:t>
            </a:r>
          </a:p>
          <a:p>
            <a:r>
              <a:rPr lang="fr-FR" sz="1050" dirty="0">
                <a:solidFill>
                  <a:schemeClr val="bg1"/>
                </a:solidFill>
              </a:rPr>
              <a:t>4- CENTRE HOSPITALIER ST CALAIS	</a:t>
            </a:r>
          </a:p>
          <a:p>
            <a:r>
              <a:rPr lang="fr-FR" sz="1050" dirty="0">
                <a:solidFill>
                  <a:schemeClr val="bg1"/>
                </a:solidFill>
              </a:rPr>
              <a:t>5- CENTRE MEDICAL G. COULON-LE GRAND LUCÉ	</a:t>
            </a:r>
          </a:p>
          <a:p>
            <a:r>
              <a:rPr lang="fr-FR" sz="1050" dirty="0">
                <a:solidFill>
                  <a:schemeClr val="bg1"/>
                </a:solidFill>
              </a:rPr>
              <a:t>6- HOPITAL FRANÇOIS DE DAILLON AU LUDE</a:t>
            </a:r>
          </a:p>
          <a:p>
            <a:r>
              <a:rPr lang="fr-FR" sz="1050" dirty="0">
                <a:solidFill>
                  <a:schemeClr val="bg1"/>
                </a:solidFill>
              </a:rPr>
              <a:t>7- CENTRE HOSPITALIER CHATEAU DU LOIR	</a:t>
            </a:r>
          </a:p>
        </p:txBody>
      </p:sp>
    </p:spTree>
    <p:extLst>
      <p:ext uri="{BB962C8B-B14F-4D97-AF65-F5344CB8AC3E}">
        <p14:creationId xmlns:p14="http://schemas.microsoft.com/office/powerpoint/2010/main" val="112887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B09EAA-F4CA-48C6-8984-563E719349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4805632"/>
              </p:ext>
            </p:extLst>
          </p:nvPr>
        </p:nvGraphicFramePr>
        <p:xfrm>
          <a:off x="1392" y="774157"/>
          <a:ext cx="1393" cy="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B09EAA-F4CA-48C6-8984-563E71934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2" y="774157"/>
                        <a:ext cx="1393" cy="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301B010-A807-46CF-B5AA-C6BCED40553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772765"/>
            <a:ext cx="139216" cy="1392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929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C0D04-7950-400E-B233-E53C2A52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Retour des focus groups départementaux 1/2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387AA-ABAD-40DA-9F69-EC1346B00A90}"/>
              </a:ext>
            </a:extLst>
          </p:cNvPr>
          <p:cNvSpPr txBox="1"/>
          <p:nvPr/>
        </p:nvSpPr>
        <p:spPr>
          <a:xfrm>
            <a:off x="5477884" y="1701241"/>
            <a:ext cx="4853895" cy="539224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1. </a:t>
            </a:r>
            <a:r>
              <a:rPr lang="fr-FR" sz="1200" b="1" dirty="0">
                <a:solidFill>
                  <a:schemeClr val="bg1"/>
                </a:solidFill>
              </a:rPr>
              <a:t>Communiquer / informer / animer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Problématique de démographie médicale aussi très forte pour les établissements et ouverture à des solutions innovantes mixtes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Plusieurs établissements de proximité non couverts par une CPTS sur le département.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ES disposés à jouer un rôle de facilitateur auprès des professionnels dans les territoires non couverts par une CPTS, en lien avec les équipes de soins primaires (ESP).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Informer les élus et aligner les initiatives relatives à la démographie médicale. </a:t>
            </a:r>
          </a:p>
          <a:p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2. Coordination des parcours 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Forte implication des ES sur le parcours des personnes âgées: attentes fortes à l’égard des CPTS / 1er recours pour optimiser le parcours et limiter le recours aux urgences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Possibilité de mettre à disposition des plateaux techniques pour la médecine de ville.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Disposés à être facilitateur pour la mise en œuvre d’une offre de spécialités notamment via la télémédecine mais ressources médicales faible dans les 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Intérêt à développer des ressources IPA / IDEC en temps partagé avec ville</a:t>
            </a:r>
          </a:p>
          <a:p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3. Gouvernance 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La CPTS doit rester à l’initiative des libéraux: CH facilitateur ou copilote.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Portage conjoint de projets de territoire avec la CPTS locale / les professionnels de santé: facteur d’attractivité médicale.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4A5D5-0D48-409F-90D7-3E721FD81F26}"/>
              </a:ext>
            </a:extLst>
          </p:cNvPr>
          <p:cNvSpPr/>
          <p:nvPr/>
        </p:nvSpPr>
        <p:spPr>
          <a:xfrm>
            <a:off x="334407" y="1825652"/>
            <a:ext cx="4747466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1. </a:t>
            </a:r>
            <a:r>
              <a:rPr lang="fr-FR" sz="1200" b="1" dirty="0">
                <a:solidFill>
                  <a:schemeClr val="bg1"/>
                </a:solidFill>
              </a:rPr>
              <a:t>Communiquer / informer / animer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Démographie médicale sous très forte tension.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Problème de recrutement: difficulté à fixer les internes.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Besoin de communiquer sur des modèles innovants qui permettent de libérer du temps médical et ont fait leurs preuves: protocoles IDE / généralistes en MSP</a:t>
            </a:r>
          </a:p>
          <a:p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2. Coordination des parcours 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Priorité donnée au parcours des personnes âgée: repérage à domicile et prévention des ruptures en sortie d’hospitalisation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Extension à d’autres infra territoires du suivi à domicile des PA en appui sur protocole IDE salariées – MG libéraux déjà en place au sein de la MSP Simone Veil (Pôle de santé de la Ferté Bernard)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Besoin de formaliser la coordination entre professionnels du 1</a:t>
            </a:r>
            <a:r>
              <a:rPr lang="fr-FR" sz="1200" baseline="30000" dirty="0">
                <a:solidFill>
                  <a:schemeClr val="bg1"/>
                </a:solidFill>
              </a:rPr>
              <a:t>er</a:t>
            </a:r>
            <a:r>
              <a:rPr lang="fr-FR" sz="1200" dirty="0">
                <a:solidFill>
                  <a:schemeClr val="bg1"/>
                </a:solidFill>
              </a:rPr>
              <a:t> recours (médecin, paramédicaux, pharmacien) en parallèle à la coordination ville hôpital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Attentes fortes en termes d’accès rapide des consultations spécialisées via télémédecine en appui sur les établissements de proximité</a:t>
            </a:r>
          </a:p>
          <a:p>
            <a:r>
              <a:rPr lang="fr-FR" sz="1200" dirty="0">
                <a:solidFill>
                  <a:schemeClr val="bg1"/>
                </a:solidFill>
              </a:rPr>
              <a:t> </a:t>
            </a:r>
          </a:p>
          <a:p>
            <a:r>
              <a:rPr lang="fr-FR" sz="1200" b="1" dirty="0">
                <a:solidFill>
                  <a:schemeClr val="bg1"/>
                </a:solidFill>
              </a:rPr>
              <a:t>3. Gouvernance </a:t>
            </a:r>
            <a:endParaRPr lang="fr-FR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Des CPTS intègrent déjà des hôpitaux (de proximité ou non) dans l’un de leurs collèges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Des instances de discussion CPTS-hôpitaux existent déjà avec les CH mais pas toujours avec l’établissement de proximité.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bg1"/>
                </a:solidFill>
              </a:rPr>
              <a:t>Département fragilisé et besoin de capitaliser sur d’autres expériences en région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C36F75-4AD1-46A9-8A2C-65795B7DAEB5}"/>
              </a:ext>
            </a:extLst>
          </p:cNvPr>
          <p:cNvSpPr/>
          <p:nvPr/>
        </p:nvSpPr>
        <p:spPr>
          <a:xfrm>
            <a:off x="334407" y="1121526"/>
            <a:ext cx="4708110" cy="58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Enjeux des CPTS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29925-B8C1-49DB-9B40-4333FB43CBDD}"/>
              </a:ext>
            </a:extLst>
          </p:cNvPr>
          <p:cNvSpPr/>
          <p:nvPr/>
        </p:nvSpPr>
        <p:spPr>
          <a:xfrm>
            <a:off x="5477884" y="1121526"/>
            <a:ext cx="4853896" cy="58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Enjeux des établissements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3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4544212-4E66-42E6-8699-3DFAB8639F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697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4544212-4E66-42E6-8699-3DFAB8639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F5182B-4AA6-49DB-BBF0-8BC4A3C1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dirty="0"/>
              <a:t>retour des focus groups départementaux 2/2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D7009-F66D-4E17-9BEF-E772999A7927}"/>
              </a:ext>
            </a:extLst>
          </p:cNvPr>
          <p:cNvSpPr/>
          <p:nvPr/>
        </p:nvSpPr>
        <p:spPr>
          <a:xfrm>
            <a:off x="640999" y="2038343"/>
            <a:ext cx="9162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Problématique majeure de la démographie médicale (donc accès aux soins) touche la ville et les établissements: traiter le problème conjointement en lien avec les élus</a:t>
            </a: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Du fait des difficultés partagées, souhait conjoint d’innovation organisationnelle a) en soins de 1</a:t>
            </a:r>
            <a:r>
              <a:rPr lang="fr-FR" sz="1400" baseline="30000" dirty="0">
                <a:solidFill>
                  <a:schemeClr val="bg1"/>
                </a:solidFill>
              </a:rPr>
              <a:t>er</a:t>
            </a:r>
            <a:r>
              <a:rPr lang="fr-FR" sz="1400" dirty="0">
                <a:solidFill>
                  <a:schemeClr val="bg1"/>
                </a:solidFill>
              </a:rPr>
              <a:t> recours b) au sein des ES et c) via des postes et protocoles et outils partagés =&gt; rôles des IDE +++</a:t>
            </a: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Accès aux soins spécialisés et au plateau technique via la télémédecine… et si besoin en recourant à des ressources externes au département</a:t>
            </a: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Priorisation du parcours des PA: 1) réponse au besoin populationnel prioritaire 2) levier le plus fort pour libérer du temps médical et suivre plus de patients</a:t>
            </a: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r>
              <a:rPr lang="fr-FR" sz="1400" dirty="0">
                <a:solidFill>
                  <a:schemeClr val="bg1"/>
                </a:solidFill>
              </a:rPr>
              <a:t>Besoin d’améliorer la couverture en CPTS sur le territoire et à défaut s’appuyer sur ESP ou MSP avec le support des ES (pas uniquement les </a:t>
            </a:r>
            <a:r>
              <a:rPr lang="fr-FR" sz="1400">
                <a:solidFill>
                  <a:schemeClr val="bg1"/>
                </a:solidFill>
              </a:rPr>
              <a:t>HP).</a:t>
            </a: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C4672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DAC33C-B046-4A2B-8942-AE71372D0F74}"/>
              </a:ext>
            </a:extLst>
          </p:cNvPr>
          <p:cNvSpPr/>
          <p:nvPr/>
        </p:nvSpPr>
        <p:spPr>
          <a:xfrm>
            <a:off x="768040" y="1412169"/>
            <a:ext cx="4191418" cy="58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Consensus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CE7E534-573F-4FD1-B260-FD6D0E7B0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64589"/>
              </p:ext>
            </p:extLst>
          </p:nvPr>
        </p:nvGraphicFramePr>
        <p:xfrm>
          <a:off x="768039" y="5644840"/>
          <a:ext cx="8918401" cy="70827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206917">
                  <a:extLst>
                    <a:ext uri="{9D8B030D-6E8A-4147-A177-3AD203B41FA5}">
                      <a16:colId xmlns:a16="http://schemas.microsoft.com/office/drawing/2014/main" val="1467164891"/>
                    </a:ext>
                  </a:extLst>
                </a:gridCol>
                <a:gridCol w="4711484">
                  <a:extLst>
                    <a:ext uri="{9D8B030D-6E8A-4147-A177-3AD203B41FA5}">
                      <a16:colId xmlns:a16="http://schemas.microsoft.com/office/drawing/2014/main" val="1989552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spécialités remontées par les professionnels de santé comme étant les plus en tension dans le département (issu des questionnaires)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Neurologie, ophtalmologie, gérontopsychiatrie, diabétologie, cardiologie, dermatologie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70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207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79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bS2VP8hF8qYXLiOKSf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bS2VP8hF8qYXLiOKSfw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0lxD5wicbz77JxeCnlZA"/>
</p:tagLst>
</file>

<file path=ppt/theme/theme1.xml><?xml version="1.0" encoding="utf-8"?>
<a:theme xmlns:a="http://schemas.openxmlformats.org/drawingml/2006/main" name="EY light background">
  <a:themeElements>
    <a:clrScheme name="Custom 9">
      <a:dk1>
        <a:srgbClr val="FFFFFF"/>
      </a:dk1>
      <a:lt1>
        <a:srgbClr val="2E2E38"/>
      </a:lt1>
      <a:dk2>
        <a:srgbClr val="FFD2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Y_Handout 1">
    <a:dk1>
      <a:srgbClr val="646464"/>
    </a:dk1>
    <a:lt1>
      <a:srgbClr val="FFFFFF"/>
    </a:lt1>
    <a:dk2>
      <a:srgbClr val="646464"/>
    </a:dk2>
    <a:lt2>
      <a:srgbClr val="808080"/>
    </a:lt2>
    <a:accent1>
      <a:srgbClr val="808080"/>
    </a:accent1>
    <a:accent2>
      <a:srgbClr val="FFD200"/>
    </a:accent2>
    <a:accent3>
      <a:srgbClr val="FFFFFF"/>
    </a:accent3>
    <a:accent4>
      <a:srgbClr val="545454"/>
    </a:accent4>
    <a:accent5>
      <a:srgbClr val="C0C0C0"/>
    </a:accent5>
    <a:accent6>
      <a:srgbClr val="E7BE00"/>
    </a:accent6>
    <a:hlink>
      <a:srgbClr val="C0C0C0"/>
    </a:hlink>
    <a:folHlink>
      <a:srgbClr val="80D1DD"/>
    </a:folHlink>
  </a:clrScheme>
  <a:fontScheme name="EY_Hando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574EAB34DC442A477D532E90F4A39" ma:contentTypeVersion="6" ma:contentTypeDescription="Crée un document." ma:contentTypeScope="" ma:versionID="df62ba265b34214c8b1930f450d94574">
  <xsd:schema xmlns:xsd="http://www.w3.org/2001/XMLSchema" xmlns:xs="http://www.w3.org/2001/XMLSchema" xmlns:p="http://schemas.microsoft.com/office/2006/metadata/properties" xmlns:ns2="132020fc-2e11-4887-9112-7c8429f13f6b" targetNamespace="http://schemas.microsoft.com/office/2006/metadata/properties" ma:root="true" ma:fieldsID="842a7ff873ff145044cf52f35dc906a7" ns2:_="">
    <xsd:import namespace="132020fc-2e11-4887-9112-7c8429f13f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020fc-2e11-4887-9112-7c8429f13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6A9EB-6E6D-41B6-9AF2-40F0438F3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053A0D-205D-4A95-A5D6-EEFF9F2C3F4F}">
  <ds:schemaRefs>
    <ds:schemaRef ds:uri="http://schemas.microsoft.com/office/2006/documentManagement/types"/>
    <ds:schemaRef ds:uri="http://schemas.microsoft.com/office/infopath/2007/PartnerControls"/>
    <ds:schemaRef ds:uri="132020fc-2e11-4887-9112-7c8429f13f6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C028D1-805C-441D-A3C4-5153CCAC0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020fc-2e11-4887-9112-7c8429f13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EY regular presentation 2015 v1</Template>
  <TotalTime>0</TotalTime>
  <Words>1028</Words>
  <Application>Microsoft Office PowerPoint</Application>
  <PresentationFormat>Custom</PresentationFormat>
  <Paragraphs>132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EYInterstate</vt:lpstr>
      <vt:lpstr>EYInterstate Light</vt:lpstr>
      <vt:lpstr>EY light background</vt:lpstr>
      <vt:lpstr>think-cell Slide</vt:lpstr>
      <vt:lpstr>Restitution départementale Sarthe  </vt:lpstr>
      <vt:lpstr>Répartition des établissements sur le département</vt:lpstr>
      <vt:lpstr>PowerPoint Presentation</vt:lpstr>
      <vt:lpstr>Analyse départementale de la maturité des établissements sur les missions de proximité </vt:lpstr>
      <vt:lpstr>Détail du niveau de réalisation des missions par établissement ou site</vt:lpstr>
      <vt:lpstr>Collaborations entre établissements et CPTS</vt:lpstr>
      <vt:lpstr>Retour des focus groups départementaux 1/2</vt:lpstr>
      <vt:lpstr>retour des focus groups départementaux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Restitution départementale Sarthe  </dc:title>
  <dc:creator/>
  <cp:keywords/>
  <cp:lastModifiedBy/>
  <cp:revision>5</cp:revision>
  <dcterms:created xsi:type="dcterms:W3CDTF">2016-12-19T11:32:50Z</dcterms:created>
  <dcterms:modified xsi:type="dcterms:W3CDTF">2021-05-27T10:45:16Z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0x010100DA4574EAB34DC442A477D532E90F4A39</vt:lpwstr>
  </property>
</Properties>
</file>