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3.xml" ContentType="application/vnd.ms-office.chartcolorstyle+xml"/>
  <Override PartName="/ppt/charts/style3.xml" ContentType="application/vnd.ms-office.chart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50" r:id="rId4"/>
  </p:sldMasterIdLst>
  <p:notesMasterIdLst>
    <p:notesMasterId r:id="rId13"/>
  </p:notesMasterIdLst>
  <p:handoutMasterIdLst>
    <p:handoutMasterId r:id="rId14"/>
  </p:handoutMasterIdLst>
  <p:sldIdLst>
    <p:sldId id="332" r:id="rId5"/>
    <p:sldId id="11775" r:id="rId6"/>
    <p:sldId id="11782" r:id="rId7"/>
    <p:sldId id="11767" r:id="rId8"/>
    <p:sldId id="11781" r:id="rId9"/>
    <p:sldId id="11749" r:id="rId10"/>
    <p:sldId id="11778" r:id="rId11"/>
    <p:sldId id="342" r:id="rId12"/>
  </p:sldIdLst>
  <p:sldSz cx="10691813" cy="7559675"/>
  <p:notesSz cx="7315200" cy="9601200"/>
  <p:custDataLst>
    <p:tags r:id="rId15"/>
  </p:custDataLst>
  <p:defaultTex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xmlns="">
        <p15:guide id="3" orient="horz" pos="998" userDrawn="1">
          <p15:clr>
            <a:srgbClr val="A4A3A4"/>
          </p15:clr>
        </p15:guide>
        <p15:guide id="4" orient="horz" pos="4195" userDrawn="1">
          <p15:clr>
            <a:srgbClr val="A4A3A4"/>
          </p15:clr>
        </p15:guide>
        <p15:guide id="5" orient="horz" pos="113" userDrawn="1">
          <p15:clr>
            <a:srgbClr val="A4A3A4"/>
          </p15:clr>
        </p15:guide>
        <p15:guide id="7" orient="horz" pos="4649" userDrawn="1">
          <p15:clr>
            <a:srgbClr val="A4A3A4"/>
          </p15:clr>
        </p15:guide>
        <p15:guide id="8" pos="3368" userDrawn="1">
          <p15:clr>
            <a:srgbClr val="A4A3A4"/>
          </p15:clr>
        </p15:guide>
        <p15:guide id="9" pos="238" userDrawn="1">
          <p15:clr>
            <a:srgbClr val="A4A3A4"/>
          </p15:clr>
        </p15:guide>
        <p15:guide id="10" pos="6565" userDrawn="1">
          <p15:clr>
            <a:srgbClr val="A4A3A4"/>
          </p15:clr>
        </p15:guide>
        <p15:guide id="11" pos="3458" userDrawn="1">
          <p15:clr>
            <a:srgbClr val="A4A3A4"/>
          </p15:clr>
        </p15:guide>
        <p15:guide id="12" pos="1070" userDrawn="1">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eu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DF5E6"/>
    <a:srgbClr val="E2F2F9"/>
    <a:srgbClr val="0B5686"/>
    <a:srgbClr val="188CE5"/>
    <a:srgbClr val="FE7562"/>
    <a:srgbClr val="F1B9B1"/>
    <a:srgbClr val="F5796F"/>
    <a:srgbClr val="95C13D"/>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E4C45-8878-4380-8C02-B5F760F5448A}" v="42" dt="2021-06-03T08:35:16.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45" autoAdjust="0"/>
    <p:restoredTop sz="96940" autoAdjust="0"/>
  </p:normalViewPr>
  <p:slideViewPr>
    <p:cSldViewPr snapToGrid="0" snapToObjects="1" showGuides="1">
      <p:cViewPr varScale="1">
        <p:scale>
          <a:sx n="91" d="100"/>
          <a:sy n="91" d="100"/>
        </p:scale>
        <p:origin x="-126" y="-264"/>
      </p:cViewPr>
      <p:guideLst>
        <p:guide orient="horz" pos="998"/>
        <p:guide orient="horz" pos="4195"/>
        <p:guide orient="horz" pos="113"/>
        <p:guide orient="horz" pos="4649"/>
        <p:guide pos="3368"/>
        <p:guide pos="238"/>
        <p:guide pos="6565"/>
        <p:guide pos="3458"/>
        <p:guide pos="107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p:scale>
          <a:sx n="200" d="100"/>
          <a:sy n="200" d="100"/>
        </p:scale>
        <p:origin x="-413" y="-417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3.xml"/></Relationships>
</file>

<file path=ppt/charts/_rels/chart3.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3.xlsx"/><Relationship Id="rId1" Type="http://schemas.openxmlformats.org/officeDocument/2006/relationships/themeOverride" Target="../theme/themeOverride3.xml"/><Relationship Id="rId4" Type="http://schemas.microsoft.com/office/2011/relationships/chartStyle" Target="style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0345618322"/>
          <c:y val="5.6096249733403838E-2"/>
          <c:w val="0.5014669853451158"/>
          <c:h val="0.88780813153002847"/>
        </c:manualLayout>
      </c:layout>
      <c:doughnutChart>
        <c:varyColors val="1"/>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0345618322"/>
          <c:y val="5.6096249733403838E-2"/>
          <c:w val="0.5014669853451158"/>
          <c:h val="0.88780813153002847"/>
        </c:manualLayout>
      </c:layout>
      <c:doughnutChart>
        <c:varyColors val="1"/>
        <c:ser>
          <c:idx val="0"/>
          <c:order val="0"/>
          <c:tx>
            <c:strRef>
              <c:f>Sheet1!$B$1</c:f>
              <c:strCache>
                <c:ptCount val="1"/>
                <c:pt idx="0">
                  <c:v>Sales</c:v>
                </c:pt>
              </c:strCache>
            </c:strRef>
          </c:tx>
          <c:dPt>
            <c:idx val="0"/>
            <c:bubble3D val="0"/>
            <c:spPr>
              <a:solidFill>
                <a:srgbClr val="FF4136"/>
              </a:solidFill>
              <a:ln w="19050">
                <a:solidFill>
                  <a:schemeClr val="lt1"/>
                </a:solidFill>
              </a:ln>
              <a:effectLst/>
            </c:spPr>
            <c:extLst xmlns:c16r2="http://schemas.microsoft.com/office/drawing/2015/06/chart">
              <c:ext xmlns:c16="http://schemas.microsoft.com/office/drawing/2014/chart" uri="{C3380CC4-5D6E-409C-BE32-E72D297353CC}">
                <c16:uniqueId val="{00000001-9A69-4F25-8A00-A3EA9D5EE3BE}"/>
              </c:ext>
            </c:extLst>
          </c:dPt>
          <c:dPt>
            <c:idx val="1"/>
            <c:bubble3D val="0"/>
            <c:spPr>
              <a:solidFill>
                <a:srgbClr val="FFD200"/>
              </a:solidFill>
              <a:ln w="19050">
                <a:solidFill>
                  <a:schemeClr val="lt1"/>
                </a:solidFill>
              </a:ln>
              <a:effectLst/>
            </c:spPr>
            <c:extLst xmlns:c16r2="http://schemas.microsoft.com/office/drawing/2015/06/chart">
              <c:ext xmlns:c16="http://schemas.microsoft.com/office/drawing/2014/chart" uri="{C3380CC4-5D6E-409C-BE32-E72D297353CC}">
                <c16:uniqueId val="{00000003-9A69-4F25-8A00-A3EA9D5EE3BE}"/>
              </c:ext>
            </c:extLst>
          </c:dPt>
          <c:dPt>
            <c:idx val="2"/>
            <c:bubble3D val="0"/>
            <c:spPr>
              <a:solidFill>
                <a:srgbClr val="95C13D"/>
              </a:solidFill>
              <a:ln w="19050">
                <a:solidFill>
                  <a:schemeClr val="lt1"/>
                </a:solidFill>
              </a:ln>
              <a:effectLst/>
            </c:spPr>
            <c:extLst xmlns:c16r2="http://schemas.microsoft.com/office/drawing/2015/06/chart">
              <c:ext xmlns:c16="http://schemas.microsoft.com/office/drawing/2014/chart" uri="{C3380CC4-5D6E-409C-BE32-E72D297353CC}">
                <c16:uniqueId val="{00000005-9A69-4F25-8A00-A3EA9D5EE3BE}"/>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A69-4F25-8A00-A3EA9D5EE3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Faible niveau de maturité</c:v>
                </c:pt>
                <c:pt idx="1">
                  <c:v>Maturité intermédiaire</c:v>
                </c:pt>
                <c:pt idx="2">
                  <c:v>Haut niveau de maturité</c:v>
                </c:pt>
              </c:strCache>
            </c:strRef>
          </c:cat>
          <c:val>
            <c:numRef>
              <c:f>Sheet1!$B$2:$B$4</c:f>
              <c:numCache>
                <c:formatCode>General</c:formatCode>
                <c:ptCount val="3"/>
                <c:pt idx="0">
                  <c:v>0</c:v>
                </c:pt>
                <c:pt idx="1">
                  <c:v>1</c:v>
                </c:pt>
                <c:pt idx="2">
                  <c:v>4</c:v>
                </c:pt>
              </c:numCache>
            </c:numRef>
          </c:val>
          <c:extLst xmlns:c16r2="http://schemas.microsoft.com/office/drawing/2015/06/chart">
            <c:ext xmlns:c16="http://schemas.microsoft.com/office/drawing/2014/chart" uri="{C3380CC4-5D6E-409C-BE32-E72D297353CC}">
              <c16:uniqueId val="{00000006-9A69-4F25-8A00-A3EA9D5EE3B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0345618322"/>
          <c:y val="5.6096249733403838E-2"/>
          <c:w val="0.5014669853451158"/>
          <c:h val="0.88780813153002847"/>
        </c:manualLayout>
      </c:layout>
      <c:doughnutChart>
        <c:varyColors val="1"/>
        <c:ser>
          <c:idx val="0"/>
          <c:order val="0"/>
          <c:tx>
            <c:strRef>
              <c:f>Sheet1!$B$1</c:f>
              <c:strCache>
                <c:ptCount val="1"/>
                <c:pt idx="0">
                  <c:v>Sales</c:v>
                </c:pt>
              </c:strCache>
            </c:strRef>
          </c:tx>
          <c:dPt>
            <c:idx val="0"/>
            <c:bubble3D val="0"/>
            <c:spPr>
              <a:solidFill>
                <a:srgbClr val="FF4136"/>
              </a:solidFill>
              <a:ln w="19050">
                <a:solidFill>
                  <a:schemeClr val="lt1"/>
                </a:solidFill>
              </a:ln>
              <a:effectLst/>
            </c:spPr>
            <c:extLst xmlns:c16r2="http://schemas.microsoft.com/office/drawing/2015/06/chart">
              <c:ext xmlns:c16="http://schemas.microsoft.com/office/drawing/2014/chart" uri="{C3380CC4-5D6E-409C-BE32-E72D297353CC}">
                <c16:uniqueId val="{00000001-5DDE-4322-8442-5F3BCCE56A8C}"/>
              </c:ext>
            </c:extLst>
          </c:dPt>
          <c:dPt>
            <c:idx val="1"/>
            <c:bubble3D val="0"/>
            <c:spPr>
              <a:solidFill>
                <a:srgbClr val="FFD200"/>
              </a:solidFill>
              <a:ln w="19050">
                <a:solidFill>
                  <a:schemeClr val="lt1"/>
                </a:solidFill>
              </a:ln>
              <a:effectLst/>
            </c:spPr>
            <c:extLst xmlns:c16r2="http://schemas.microsoft.com/office/drawing/2015/06/chart">
              <c:ext xmlns:c16="http://schemas.microsoft.com/office/drawing/2014/chart" uri="{C3380CC4-5D6E-409C-BE32-E72D297353CC}">
                <c16:uniqueId val="{00000003-5DDE-4322-8442-5F3BCCE56A8C}"/>
              </c:ext>
            </c:extLst>
          </c:dPt>
          <c:dPt>
            <c:idx val="2"/>
            <c:bubble3D val="0"/>
            <c:spPr>
              <a:solidFill>
                <a:srgbClr val="95C13D"/>
              </a:solidFill>
              <a:ln w="19050">
                <a:solidFill>
                  <a:schemeClr val="lt1"/>
                </a:solidFill>
              </a:ln>
              <a:effectLst/>
            </c:spPr>
            <c:extLst xmlns:c16r2="http://schemas.microsoft.com/office/drawing/2015/06/chart">
              <c:ext xmlns:c16="http://schemas.microsoft.com/office/drawing/2014/chart" uri="{C3380CC4-5D6E-409C-BE32-E72D297353CC}">
                <c16:uniqueId val="{00000005-5DDE-4322-8442-5F3BCCE56A8C}"/>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DDE-4322-8442-5F3BCCE56A8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Faible niveau de maturité</c:v>
                </c:pt>
                <c:pt idx="1">
                  <c:v>Maturité intermédiaire</c:v>
                </c:pt>
                <c:pt idx="2">
                  <c:v>Haut niveau de maturité</c:v>
                </c:pt>
              </c:strCache>
            </c:strRef>
          </c:cat>
          <c:val>
            <c:numRef>
              <c:f>Sheet1!$B$2:$B$4</c:f>
              <c:numCache>
                <c:formatCode>General</c:formatCode>
                <c:ptCount val="3"/>
                <c:pt idx="2">
                  <c:v>5</c:v>
                </c:pt>
              </c:numCache>
            </c:numRef>
          </c:val>
          <c:extLst xmlns:c16r2="http://schemas.microsoft.com/office/drawing/2015/06/chart">
            <c:ext xmlns:c16="http://schemas.microsoft.com/office/drawing/2014/chart" uri="{C3380CC4-5D6E-409C-BE32-E72D297353CC}">
              <c16:uniqueId val="{00000006-5DDE-4322-8442-5F3BCCE56A8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0345618322"/>
          <c:y val="5.6096249733403838E-2"/>
          <c:w val="0.5014669853451158"/>
          <c:h val="0.88780813153002847"/>
        </c:manualLayout>
      </c:layout>
      <c:doughnutChart>
        <c:varyColors val="1"/>
        <c:ser>
          <c:idx val="0"/>
          <c:order val="0"/>
          <c:tx>
            <c:strRef>
              <c:f>Sheet1!$B$1</c:f>
              <c:strCache>
                <c:ptCount val="1"/>
                <c:pt idx="0">
                  <c:v>Sales</c:v>
                </c:pt>
              </c:strCache>
            </c:strRef>
          </c:tx>
          <c:dPt>
            <c:idx val="0"/>
            <c:bubble3D val="0"/>
            <c:spPr>
              <a:solidFill>
                <a:srgbClr val="FF4136"/>
              </a:solidFill>
              <a:ln w="19050">
                <a:solidFill>
                  <a:schemeClr val="lt1"/>
                </a:solidFill>
              </a:ln>
              <a:effectLst/>
            </c:spPr>
            <c:extLst xmlns:c16r2="http://schemas.microsoft.com/office/drawing/2015/06/chart">
              <c:ext xmlns:c16="http://schemas.microsoft.com/office/drawing/2014/chart" uri="{C3380CC4-5D6E-409C-BE32-E72D297353CC}">
                <c16:uniqueId val="{00000001-9598-43DF-99D1-049EEB1C5B68}"/>
              </c:ext>
            </c:extLst>
          </c:dPt>
          <c:dPt>
            <c:idx val="1"/>
            <c:bubble3D val="0"/>
            <c:spPr>
              <a:solidFill>
                <a:srgbClr val="FFD200"/>
              </a:solidFill>
              <a:ln w="19050">
                <a:solidFill>
                  <a:schemeClr val="lt1"/>
                </a:solidFill>
              </a:ln>
              <a:effectLst/>
            </c:spPr>
            <c:extLst xmlns:c16r2="http://schemas.microsoft.com/office/drawing/2015/06/chart">
              <c:ext xmlns:c16="http://schemas.microsoft.com/office/drawing/2014/chart" uri="{C3380CC4-5D6E-409C-BE32-E72D297353CC}">
                <c16:uniqueId val="{00000003-9598-43DF-99D1-049EEB1C5B68}"/>
              </c:ext>
            </c:extLst>
          </c:dPt>
          <c:dPt>
            <c:idx val="2"/>
            <c:bubble3D val="0"/>
            <c:spPr>
              <a:solidFill>
                <a:srgbClr val="95C13D"/>
              </a:solidFill>
              <a:ln w="19050">
                <a:solidFill>
                  <a:schemeClr val="lt1"/>
                </a:solidFill>
              </a:ln>
              <a:effectLst/>
            </c:spPr>
            <c:extLst xmlns:c16r2="http://schemas.microsoft.com/office/drawing/2015/06/chart">
              <c:ext xmlns:c16="http://schemas.microsoft.com/office/drawing/2014/chart" uri="{C3380CC4-5D6E-409C-BE32-E72D297353CC}">
                <c16:uniqueId val="{00000005-9598-43DF-99D1-049EEB1C5B68}"/>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598-43DF-99D1-049EEB1C5B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Faible niveau de maturité</c:v>
                </c:pt>
                <c:pt idx="1">
                  <c:v>Maturité intermédiaire</c:v>
                </c:pt>
                <c:pt idx="2">
                  <c:v>Haut niveau de maturité</c:v>
                </c:pt>
              </c:strCache>
            </c:strRef>
          </c:cat>
          <c:val>
            <c:numRef>
              <c:f>Sheet1!$B$2:$B$4</c:f>
              <c:numCache>
                <c:formatCode>General</c:formatCode>
                <c:ptCount val="3"/>
                <c:pt idx="1">
                  <c:v>2</c:v>
                </c:pt>
                <c:pt idx="2">
                  <c:v>3</c:v>
                </c:pt>
              </c:numCache>
            </c:numRef>
          </c:val>
          <c:extLst xmlns:c16r2="http://schemas.microsoft.com/office/drawing/2015/06/chart">
            <c:ext xmlns:c16="http://schemas.microsoft.com/office/drawing/2014/chart" uri="{C3380CC4-5D6E-409C-BE32-E72D297353CC}">
              <c16:uniqueId val="{00000006-9598-43DF-99D1-049EEB1C5B6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7331102843"/>
          <c:y val="3.2922468984306806E-2"/>
          <c:w val="0.5014669853451158"/>
          <c:h val="0.88780813153002847"/>
        </c:manualLayout>
      </c:layout>
      <c:doughnutChart>
        <c:varyColors val="1"/>
        <c:ser>
          <c:idx val="0"/>
          <c:order val="0"/>
          <c:tx>
            <c:strRef>
              <c:f>Sheet1!$B$1</c:f>
              <c:strCache>
                <c:ptCount val="1"/>
                <c:pt idx="0">
                  <c:v>Sales</c:v>
                </c:pt>
              </c:strCache>
            </c:strRef>
          </c:tx>
          <c:dPt>
            <c:idx val="0"/>
            <c:bubble3D val="0"/>
            <c:spPr>
              <a:solidFill>
                <a:srgbClr val="FF4136"/>
              </a:solidFill>
              <a:ln w="19050">
                <a:solidFill>
                  <a:schemeClr val="lt1"/>
                </a:solidFill>
              </a:ln>
              <a:effectLst/>
            </c:spPr>
            <c:extLst xmlns:c16r2="http://schemas.microsoft.com/office/drawing/2015/06/chart">
              <c:ext xmlns:c16="http://schemas.microsoft.com/office/drawing/2014/chart" uri="{C3380CC4-5D6E-409C-BE32-E72D297353CC}">
                <c16:uniqueId val="{00000001-7ED7-4F3D-B998-0C0E86624F61}"/>
              </c:ext>
            </c:extLst>
          </c:dPt>
          <c:dPt>
            <c:idx val="1"/>
            <c:bubble3D val="0"/>
            <c:spPr>
              <a:solidFill>
                <a:srgbClr val="FFD200"/>
              </a:solidFill>
              <a:ln w="19050">
                <a:solidFill>
                  <a:schemeClr val="lt1"/>
                </a:solidFill>
              </a:ln>
              <a:effectLst/>
            </c:spPr>
            <c:extLst xmlns:c16r2="http://schemas.microsoft.com/office/drawing/2015/06/chart">
              <c:ext xmlns:c16="http://schemas.microsoft.com/office/drawing/2014/chart" uri="{C3380CC4-5D6E-409C-BE32-E72D297353CC}">
                <c16:uniqueId val="{00000003-7ED7-4F3D-B998-0C0E86624F61}"/>
              </c:ext>
            </c:extLst>
          </c:dPt>
          <c:dPt>
            <c:idx val="2"/>
            <c:bubble3D val="0"/>
            <c:spPr>
              <a:solidFill>
                <a:srgbClr val="95C13D"/>
              </a:solidFill>
              <a:ln w="19050">
                <a:solidFill>
                  <a:schemeClr val="lt1"/>
                </a:solidFill>
              </a:ln>
              <a:effectLst/>
            </c:spPr>
            <c:extLst xmlns:c16r2="http://schemas.microsoft.com/office/drawing/2015/06/chart">
              <c:ext xmlns:c16="http://schemas.microsoft.com/office/drawing/2014/chart" uri="{C3380CC4-5D6E-409C-BE32-E72D297353CC}">
                <c16:uniqueId val="{00000005-7ED7-4F3D-B998-0C0E86624F61}"/>
              </c:ext>
            </c:extLst>
          </c:dPt>
          <c:dLbls>
            <c:dLbl>
              <c:idx val="0"/>
              <c:layout/>
              <c:tx>
                <c:rich>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r>
                      <a:rPr lang="en-US" dirty="0" smtClean="0">
                        <a:solidFill>
                          <a:srgbClr val="FFFFFF"/>
                        </a:solidFill>
                      </a:rPr>
                      <a:t>1</a:t>
                    </a:r>
                    <a:endParaRPr lang="fr-FR" dirty="0"/>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7ED7-4F3D-B998-0C0E86624F61}"/>
                </c:ext>
              </c:extLst>
            </c:dLbl>
            <c:dLbl>
              <c:idx val="1"/>
              <c:layout/>
              <c:tx>
                <c:rich>
                  <a:bodyPr/>
                  <a:lstStyle/>
                  <a:p>
                    <a:r>
                      <a:rPr lang="en-US" smtClean="0"/>
                      <a:t>1</a:t>
                    </a:r>
                    <a:endParaRPr lang="en-US" dirty="0"/>
                  </a:p>
                </c:rich>
              </c:tx>
              <c:showLegendKey val="0"/>
              <c:showVal val="1"/>
              <c:showCatName val="0"/>
              <c:showSerName val="0"/>
              <c:showPercent val="0"/>
              <c:showBubbleSize val="0"/>
            </c:dLbl>
            <c:dLbl>
              <c:idx val="2"/>
              <c:layout/>
              <c:tx>
                <c:rich>
                  <a:bodyPr/>
                  <a:lstStyle/>
                  <a:p>
                    <a:r>
                      <a:rPr lang="en-US" smtClean="0"/>
                      <a:t>3</a:t>
                    </a:r>
                    <a:endParaRPr lang="en-US" dirty="0"/>
                  </a:p>
                </c:rich>
              </c:tx>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Faible niveau de maturité</c:v>
                </c:pt>
                <c:pt idx="1">
                  <c:v>Maturité intermédiaire</c:v>
                </c:pt>
                <c:pt idx="2">
                  <c:v>Haut niveau de maturité</c:v>
                </c:pt>
              </c:strCache>
            </c:strRef>
          </c:cat>
          <c:val>
            <c:numRef>
              <c:f>Sheet1!$B$2:$B$4</c:f>
              <c:numCache>
                <c:formatCode>General</c:formatCode>
                <c:ptCount val="3"/>
                <c:pt idx="0">
                  <c:v>1</c:v>
                </c:pt>
                <c:pt idx="1">
                  <c:v>1</c:v>
                </c:pt>
                <c:pt idx="2">
                  <c:v>3</c:v>
                </c:pt>
              </c:numCache>
            </c:numRef>
          </c:val>
          <c:extLst xmlns:c16r2="http://schemas.microsoft.com/office/drawing/2015/06/chart">
            <c:ext xmlns:c16="http://schemas.microsoft.com/office/drawing/2014/chart" uri="{C3380CC4-5D6E-409C-BE32-E72D297353CC}">
              <c16:uniqueId val="{00000006-7ED7-4F3D-B998-0C0E86624F61}"/>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bg2"/>
          </a:solidFill>
        </a:defRPr>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0345618322"/>
          <c:y val="5.6096249733403838E-2"/>
          <c:w val="0.5014669853451158"/>
          <c:h val="0.88780813153002847"/>
        </c:manualLayout>
      </c:layout>
      <c:doughnutChart>
        <c:varyColors val="1"/>
        <c:ser>
          <c:idx val="0"/>
          <c:order val="0"/>
          <c:tx>
            <c:strRef>
              <c:f>Sheet1!$B$1</c:f>
              <c:strCache>
                <c:ptCount val="1"/>
                <c:pt idx="0">
                  <c:v>Sales</c:v>
                </c:pt>
              </c:strCache>
            </c:strRef>
          </c:tx>
          <c:dPt>
            <c:idx val="0"/>
            <c:bubble3D val="0"/>
            <c:spPr>
              <a:solidFill>
                <a:srgbClr val="FF4136"/>
              </a:solidFill>
              <a:ln w="19050">
                <a:solidFill>
                  <a:schemeClr val="lt1"/>
                </a:solidFill>
              </a:ln>
              <a:effectLst/>
            </c:spPr>
            <c:extLst xmlns:c16r2="http://schemas.microsoft.com/office/drawing/2015/06/chart">
              <c:ext xmlns:c16="http://schemas.microsoft.com/office/drawing/2014/chart" uri="{C3380CC4-5D6E-409C-BE32-E72D297353CC}">
                <c16:uniqueId val="{00000001-938E-4A7E-BB02-6B4DF61BA69B}"/>
              </c:ext>
            </c:extLst>
          </c:dPt>
          <c:dPt>
            <c:idx val="1"/>
            <c:bubble3D val="0"/>
            <c:extLst xmlns:c16r2="http://schemas.microsoft.com/office/drawing/2015/06/chart">
              <c:ext xmlns:c16="http://schemas.microsoft.com/office/drawing/2014/chart" uri="{C3380CC4-5D6E-409C-BE32-E72D297353CC}">
                <c16:uniqueId val="{00000003-938E-4A7E-BB02-6B4DF61BA69B}"/>
              </c:ext>
            </c:extLst>
          </c:dPt>
          <c:dPt>
            <c:idx val="2"/>
            <c:bubble3D val="0"/>
            <c:spPr>
              <a:solidFill>
                <a:srgbClr val="95C13D"/>
              </a:solidFill>
              <a:ln w="19050">
                <a:solidFill>
                  <a:schemeClr val="lt1"/>
                </a:solidFill>
              </a:ln>
              <a:effectLst/>
            </c:spPr>
            <c:extLst xmlns:c16r2="http://schemas.microsoft.com/office/drawing/2015/06/chart">
              <c:ext xmlns:c16="http://schemas.microsoft.com/office/drawing/2014/chart" uri="{C3380CC4-5D6E-409C-BE32-E72D297353CC}">
                <c16:uniqueId val="{00000005-938E-4A7E-BB02-6B4DF61BA69B}"/>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38E-4A7E-BB02-6B4DF61BA6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Faible niveau de maturité</c:v>
                </c:pt>
                <c:pt idx="1">
                  <c:v>Maturité intermédiaire</c:v>
                </c:pt>
                <c:pt idx="2">
                  <c:v>Haut niveau de maturité</c:v>
                </c:pt>
              </c:strCache>
            </c:strRef>
          </c:cat>
          <c:val>
            <c:numRef>
              <c:f>Sheet1!$B$2:$B$4</c:f>
              <c:numCache>
                <c:formatCode>General</c:formatCode>
                <c:ptCount val="3"/>
                <c:pt idx="0">
                  <c:v>0</c:v>
                </c:pt>
                <c:pt idx="1">
                  <c:v>1</c:v>
                </c:pt>
                <c:pt idx="2">
                  <c:v>4</c:v>
                </c:pt>
              </c:numCache>
            </c:numRef>
          </c:val>
          <c:extLst xmlns:c16r2="http://schemas.microsoft.com/office/drawing/2015/06/chart">
            <c:ext xmlns:c16="http://schemas.microsoft.com/office/drawing/2014/chart" uri="{C3380CC4-5D6E-409C-BE32-E72D297353CC}">
              <c16:uniqueId val="{00000006-938E-4A7E-BB02-6B4DF61BA69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16/08/2021</a:t>
            </a:fld>
            <a:endParaRPr lang="en-GB"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‹N°›</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16/08/2021</a:t>
            </a:fld>
            <a:endParaRPr lang="en-GB" dirty="0"/>
          </a:p>
        </p:txBody>
      </p:sp>
      <p:sp>
        <p:nvSpPr>
          <p:cNvPr id="4" name="Slide Image Placeholder 3"/>
          <p:cNvSpPr>
            <a:spLocks noGrp="1" noRot="1" noChangeAspect="1"/>
          </p:cNvSpPr>
          <p:nvPr>
            <p:ph type="sldImg" idx="2"/>
          </p:nvPr>
        </p:nvSpPr>
        <p:spPr>
          <a:xfrm>
            <a:off x="1112838" y="720725"/>
            <a:ext cx="5089525"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‹N°›</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Arial" pitchFamily="34" charset="0"/>
        <a:ea typeface="+mn-ea"/>
        <a:cs typeface="+mn-cs"/>
      </a:defRPr>
    </a:lvl1pPr>
    <a:lvl2pPr marL="521437" algn="l" defTabSz="1042873" rtl="0" eaLnBrk="1" latinLnBrk="0" hangingPunct="1">
      <a:defRPr sz="1369" kern="1200">
        <a:solidFill>
          <a:schemeClr val="tx1"/>
        </a:solidFill>
        <a:latin typeface="Arial" pitchFamily="34" charset="0"/>
        <a:ea typeface="+mn-ea"/>
        <a:cs typeface="+mn-cs"/>
      </a:defRPr>
    </a:lvl2pPr>
    <a:lvl3pPr marL="1042873" algn="l" defTabSz="1042873" rtl="0" eaLnBrk="1" latinLnBrk="0" hangingPunct="1">
      <a:defRPr sz="1369" kern="1200">
        <a:solidFill>
          <a:schemeClr val="tx1"/>
        </a:solidFill>
        <a:latin typeface="Arial" pitchFamily="34" charset="0"/>
        <a:ea typeface="+mn-ea"/>
        <a:cs typeface="+mn-cs"/>
      </a:defRPr>
    </a:lvl3pPr>
    <a:lvl4pPr marL="1564310" algn="l" defTabSz="1042873" rtl="0" eaLnBrk="1" latinLnBrk="0" hangingPunct="1">
      <a:defRPr sz="1369" kern="1200">
        <a:solidFill>
          <a:schemeClr val="tx1"/>
        </a:solidFill>
        <a:latin typeface="Arial" pitchFamily="34" charset="0"/>
        <a:ea typeface="+mn-ea"/>
        <a:cs typeface="+mn-cs"/>
      </a:defRPr>
    </a:lvl4pPr>
    <a:lvl5pPr marL="2085746" algn="l" defTabSz="1042873" rtl="0" eaLnBrk="1" latinLnBrk="0" hangingPunct="1">
      <a:defRPr sz="1369" kern="1200">
        <a:solidFill>
          <a:schemeClr val="tx1"/>
        </a:solidFill>
        <a:latin typeface="Arial" pitchFamily="34" charset="0"/>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2.emf"/><Relationship Id="rId10" Type="http://schemas.openxmlformats.org/officeDocument/2006/relationships/image" Target="../media/image10.png"/><Relationship Id="rId4" Type="http://schemas.openxmlformats.org/officeDocument/2006/relationships/oleObject" Target="../embeddings/oleObject3.bin"/><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over">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xmlns="" id="{05C72F60-180F-4399-B2F2-34D6FE90A101}"/>
              </a:ext>
            </a:extLst>
          </p:cNvPr>
          <p:cNvGraphicFramePr>
            <a:graphicFrameLocks noChangeAspect="1"/>
          </p:cNvGraphicFramePr>
          <p:nvPr userDrawn="1">
            <p:custDataLst>
              <p:tags r:id="rId2"/>
            </p:custDataLst>
            <p:extLst>
              <p:ext uri="{D42A27DB-BD31-4B8C-83A1-F6EECF244321}">
                <p14:modId xmlns:p14="http://schemas.microsoft.com/office/powerpoint/2010/main" val="2168405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 name="think-cell Slide" r:id="rId4" imgW="234" imgH="234" progId="TCLayout.ActiveDocument.1">
                  <p:embed/>
                </p:oleObj>
              </mc:Choice>
              <mc:Fallback>
                <p:oleObj name="think-cell Slide" r:id="rId4" imgW="234" imgH="234" progId="TCLayout.ActiveDocument.1">
                  <p:embed/>
                  <p:pic>
                    <p:nvPicPr>
                      <p:cNvPr id="19" name="Object 18" hidden="1">
                        <a:extLst>
                          <a:ext uri="{FF2B5EF4-FFF2-40B4-BE49-F238E27FC236}">
                            <a16:creationId xmlns:a16="http://schemas.microsoft.com/office/drawing/2014/main" xmlns="" id="{05C72F60-180F-4399-B2F2-34D6FE90A1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xmlns="" id="{180373F2-2490-4A5F-9484-56576449464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9797" r="1123"/>
          <a:stretch/>
        </p:blipFill>
        <p:spPr>
          <a:xfrm>
            <a:off x="1" y="0"/>
            <a:ext cx="10691812" cy="7559675"/>
          </a:xfrm>
          <a:prstGeom prst="rect">
            <a:avLst/>
          </a:prstGeom>
        </p:spPr>
      </p:pic>
      <p:sp>
        <p:nvSpPr>
          <p:cNvPr id="14" name="Freeform 7">
            <a:extLst>
              <a:ext uri="{FF2B5EF4-FFF2-40B4-BE49-F238E27FC236}">
                <a16:creationId xmlns:a16="http://schemas.microsoft.com/office/drawing/2014/main" xmlns="" id="{E295843B-8BFF-485D-8C82-4C454B15C18A}"/>
              </a:ext>
            </a:extLst>
          </p:cNvPr>
          <p:cNvSpPr>
            <a:spLocks/>
          </p:cNvSpPr>
          <p:nvPr userDrawn="1"/>
        </p:nvSpPr>
        <p:spPr bwMode="auto">
          <a:xfrm>
            <a:off x="549620" y="833435"/>
            <a:ext cx="3721100" cy="3136900"/>
          </a:xfrm>
          <a:custGeom>
            <a:avLst/>
            <a:gdLst>
              <a:gd name="T0" fmla="*/ 0 w 2344"/>
              <a:gd name="T1" fmla="*/ 414 h 1976"/>
              <a:gd name="T2" fmla="*/ 0 w 2344"/>
              <a:gd name="T3" fmla="*/ 1976 h 1976"/>
              <a:gd name="T4" fmla="*/ 2344 w 2344"/>
              <a:gd name="T5" fmla="*/ 1976 h 1976"/>
              <a:gd name="T6" fmla="*/ 2344 w 2344"/>
              <a:gd name="T7" fmla="*/ 0 h 1976"/>
              <a:gd name="T8" fmla="*/ 0 w 2344"/>
              <a:gd name="T9" fmla="*/ 414 h 1976"/>
            </a:gdLst>
            <a:ahLst/>
            <a:cxnLst>
              <a:cxn ang="0">
                <a:pos x="T0" y="T1"/>
              </a:cxn>
              <a:cxn ang="0">
                <a:pos x="T2" y="T3"/>
              </a:cxn>
              <a:cxn ang="0">
                <a:pos x="T4" y="T5"/>
              </a:cxn>
              <a:cxn ang="0">
                <a:pos x="T6" y="T7"/>
              </a:cxn>
              <a:cxn ang="0">
                <a:pos x="T8" y="T9"/>
              </a:cxn>
            </a:cxnLst>
            <a:rect l="0" t="0" r="r" b="b"/>
            <a:pathLst>
              <a:path w="2344" h="1976">
                <a:moveTo>
                  <a:pt x="0" y="414"/>
                </a:moveTo>
                <a:lnTo>
                  <a:pt x="0" y="1976"/>
                </a:lnTo>
                <a:lnTo>
                  <a:pt x="2344" y="1976"/>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53"/>
          </a:p>
        </p:txBody>
      </p:sp>
      <p:sp>
        <p:nvSpPr>
          <p:cNvPr id="17" name="Title 1">
            <a:extLst>
              <a:ext uri="{FF2B5EF4-FFF2-40B4-BE49-F238E27FC236}">
                <a16:creationId xmlns:a16="http://schemas.microsoft.com/office/drawing/2014/main" xmlns="" id="{C105A121-2DA3-4610-BC32-EBB7F8ABAFDE}"/>
              </a:ext>
            </a:extLst>
          </p:cNvPr>
          <p:cNvSpPr>
            <a:spLocks noGrp="1"/>
          </p:cNvSpPr>
          <p:nvPr userDrawn="1">
            <p:ph type="ctrTitle" hasCustomPrompt="1"/>
          </p:nvPr>
        </p:nvSpPr>
        <p:spPr>
          <a:xfrm>
            <a:off x="759081" y="2457932"/>
            <a:ext cx="3340874" cy="711811"/>
          </a:xfrm>
        </p:spPr>
        <p:txBody>
          <a:bodyPr vert="horz"/>
          <a:lstStyle>
            <a:lvl1pPr>
              <a:defRPr sz="2000" b="0">
                <a:solidFill>
                  <a:srgbClr val="404040"/>
                </a:solidFill>
                <a:latin typeface="EYInterstate Light" panose="02000506000000020004" pitchFamily="2" charset="0"/>
                <a:cs typeface="Arial" pitchFamily="34" charset="0"/>
              </a:defRPr>
            </a:lvl1pPr>
          </a:lstStyle>
          <a:p>
            <a:r>
              <a:rPr lang="en-GB" dirty="0"/>
              <a:t>Title (EY Interstate Light 20 point)</a:t>
            </a:r>
          </a:p>
        </p:txBody>
      </p:sp>
      <p:grpSp>
        <p:nvGrpSpPr>
          <p:cNvPr id="3" name="Group 4">
            <a:extLst>
              <a:ext uri="{FF2B5EF4-FFF2-40B4-BE49-F238E27FC236}">
                <a16:creationId xmlns:a16="http://schemas.microsoft.com/office/drawing/2014/main" xmlns="" id="{403A0AAB-2D99-480E-8BCB-0300B2E4CA72}"/>
              </a:ext>
            </a:extLst>
          </p:cNvPr>
          <p:cNvGrpSpPr>
            <a:grpSpLocks noChangeAspect="1"/>
          </p:cNvGrpSpPr>
          <p:nvPr userDrawn="1"/>
        </p:nvGrpSpPr>
        <p:grpSpPr bwMode="auto">
          <a:xfrm>
            <a:off x="9015652" y="5918277"/>
            <a:ext cx="1154567" cy="1275696"/>
            <a:chOff x="4857" y="3364"/>
            <a:chExt cx="622" cy="729"/>
          </a:xfrm>
        </p:grpSpPr>
        <p:sp>
          <p:nvSpPr>
            <p:cNvPr id="6" name="AutoShape 3">
              <a:extLst>
                <a:ext uri="{FF2B5EF4-FFF2-40B4-BE49-F238E27FC236}">
                  <a16:creationId xmlns:a16="http://schemas.microsoft.com/office/drawing/2014/main" xmlns=""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8" name="Freeform 5">
              <a:extLst>
                <a:ext uri="{FF2B5EF4-FFF2-40B4-BE49-F238E27FC236}">
                  <a16:creationId xmlns:a16="http://schemas.microsoft.com/office/drawing/2014/main" xmlns=""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20" name="Freeform 6">
              <a:extLst>
                <a:ext uri="{FF2B5EF4-FFF2-40B4-BE49-F238E27FC236}">
                  <a16:creationId xmlns:a16="http://schemas.microsoft.com/office/drawing/2014/main" xmlns=""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grpSp>
      <p:pic>
        <p:nvPicPr>
          <p:cNvPr id="4" name="Picture 3">
            <a:extLst>
              <a:ext uri="{FF2B5EF4-FFF2-40B4-BE49-F238E27FC236}">
                <a16:creationId xmlns:a16="http://schemas.microsoft.com/office/drawing/2014/main" xmlns="" id="{804A1E7B-716F-4269-A6B0-3C836BF327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2501" y="6616775"/>
            <a:ext cx="991130" cy="573015"/>
          </a:xfrm>
          <a:prstGeom prst="rect">
            <a:avLst/>
          </a:prstGeom>
        </p:spPr>
      </p:pic>
      <p:pic>
        <p:nvPicPr>
          <p:cNvPr id="1026" name="Picture 2" descr="Acsantis | Les nouvelles organisations en santé">
            <a:extLst>
              <a:ext uri="{FF2B5EF4-FFF2-40B4-BE49-F238E27FC236}">
                <a16:creationId xmlns:a16="http://schemas.microsoft.com/office/drawing/2014/main" xmlns="" id="{68F66334-3A2E-4540-8F4A-132208F6255F}"/>
              </a:ext>
            </a:extLst>
          </p:cNvPr>
          <p:cNvPicPr>
            <a:picLocks noChangeAspect="1" noChangeArrowheads="1"/>
          </p:cNvPicPr>
          <p:nvPr userDrawn="1"/>
        </p:nvPicPr>
        <p:blipFill rotWithShape="1">
          <a:blip r:embed="rId8" cstate="print">
            <a:alphaModFix/>
            <a:extLst>
              <a:ext uri="{28A0092B-C50C-407E-A947-70E740481C1C}">
                <a14:useLocalDpi xmlns:a14="http://schemas.microsoft.com/office/drawing/2010/main" val="0"/>
              </a:ext>
            </a:extLst>
          </a:blip>
          <a:srcRect l="8252" t="19302" r="9876" b="19069"/>
          <a:stretch/>
        </p:blipFill>
        <p:spPr bwMode="auto">
          <a:xfrm>
            <a:off x="7547138" y="6304377"/>
            <a:ext cx="1315509" cy="986632"/>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a:extLst>
              <a:ext uri="{FF2B5EF4-FFF2-40B4-BE49-F238E27FC236}">
                <a16:creationId xmlns:a16="http://schemas.microsoft.com/office/drawing/2014/main" xmlns="" id="{D263C075-EAFE-4180-9054-3DB662CF7551}"/>
              </a:ext>
            </a:extLst>
          </p:cNvPr>
          <p:cNvSpPr txBox="1">
            <a:spLocks/>
          </p:cNvSpPr>
          <p:nvPr userDrawn="1"/>
        </p:nvSpPr>
        <p:spPr>
          <a:xfrm>
            <a:off x="759081" y="1490618"/>
            <a:ext cx="3468218" cy="711811"/>
          </a:xfrm>
          <a:prstGeom prst="rect">
            <a:avLst/>
          </a:prstGeom>
        </p:spPr>
        <p:txBody>
          <a:bodyPr vert="horz" lIns="0" tIns="0" rIns="0" bIns="0" rtlCol="0" anchor="t" anchorCtr="0">
            <a:noAutofit/>
          </a:bodyPr>
          <a:lstStyle>
            <a:lvl1pPr marL="0" marR="0" indent="0" algn="l" defTabSz="914415"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kern="1200">
                <a:solidFill>
                  <a:srgbClr val="404040"/>
                </a:solidFill>
                <a:latin typeface="EYInterstate" panose="02000503020000020004" pitchFamily="2" charset="0"/>
                <a:ea typeface="+mn-ea"/>
                <a:cs typeface="Arial" pitchFamily="34" charset="0"/>
              </a:defRPr>
            </a:lvl1pPr>
            <a:lvl2pPr marL="0" indent="0" algn="l" defTabSz="685445" rtl="0" eaLnBrk="1" latinLnBrk="0" hangingPunct="1">
              <a:spcBef>
                <a:spcPct val="20000"/>
              </a:spcBef>
              <a:buClr>
                <a:schemeClr val="tx2"/>
              </a:buClr>
              <a:buSzPct val="110000"/>
              <a:buFont typeface="EYInterstate Light" panose="02000506000000020004" pitchFamily="2" charset="0"/>
              <a:buNone/>
              <a:defRPr sz="1600" kern="1200">
                <a:solidFill>
                  <a:srgbClr val="404040"/>
                </a:solidFill>
                <a:latin typeface="EYInterstate Light" panose="02000506000000020004" pitchFamily="2" charset="0"/>
                <a:ea typeface="+mn-ea"/>
                <a:cs typeface="+mn-cs"/>
              </a:defRPr>
            </a:lvl2pPr>
            <a:lvl3pPr marL="914415" indent="0" algn="ctr" defTabSz="685445" rtl="0" eaLnBrk="1" latinLnBrk="0" hangingPunct="1">
              <a:spcBef>
                <a:spcPct val="20000"/>
              </a:spcBef>
              <a:buClr>
                <a:schemeClr val="tx2"/>
              </a:buClr>
              <a:buSzPct val="110000"/>
              <a:buFont typeface="EYInterstate Light" panose="02000506000000020004" pitchFamily="2" charset="0"/>
              <a:buNone/>
              <a:defRPr sz="1600" kern="1200">
                <a:solidFill>
                  <a:schemeClr val="tx1">
                    <a:tint val="75000"/>
                  </a:schemeClr>
                </a:solidFill>
                <a:latin typeface="EYInterstate Light" panose="02000506000000020004" pitchFamily="2" charset="0"/>
                <a:ea typeface="+mn-ea"/>
                <a:cs typeface="+mn-cs"/>
              </a:defRPr>
            </a:lvl3pPr>
            <a:lvl4pPr marL="1371622" indent="0" algn="ctr" defTabSz="685445" rtl="0" eaLnBrk="1" latinLnBrk="0" hangingPunct="1">
              <a:spcBef>
                <a:spcPct val="20000"/>
              </a:spcBef>
              <a:buClr>
                <a:schemeClr val="tx2"/>
              </a:buClr>
              <a:buSzPct val="110000"/>
              <a:buFont typeface="EYInterstate Light" panose="02000506000000020004" pitchFamily="2" charset="0"/>
              <a:buNone/>
              <a:defRPr sz="1400" kern="1200">
                <a:solidFill>
                  <a:schemeClr val="tx1">
                    <a:tint val="75000"/>
                  </a:schemeClr>
                </a:solidFill>
                <a:latin typeface="EYInterstate Light" panose="02000506000000020004" pitchFamily="2" charset="0"/>
                <a:ea typeface="+mn-ea"/>
                <a:cs typeface="+mn-cs"/>
              </a:defRPr>
            </a:lvl4pPr>
            <a:lvl5pPr marL="1828830" indent="0" algn="ctr" defTabSz="685445" rtl="0" eaLnBrk="1" latinLnBrk="0" hangingPunct="1">
              <a:spcBef>
                <a:spcPct val="20000"/>
              </a:spcBef>
              <a:buClr>
                <a:schemeClr val="tx2"/>
              </a:buClr>
              <a:buSzPct val="110000"/>
              <a:buFont typeface="EYInterstate Light" panose="02000506000000020004" pitchFamily="2" charset="0"/>
              <a:buNone/>
              <a:defRPr sz="1200" kern="1200">
                <a:solidFill>
                  <a:schemeClr val="tx1">
                    <a:tint val="75000"/>
                  </a:schemeClr>
                </a:solidFill>
                <a:latin typeface="EYInterstate Light" panose="02000506000000020004" pitchFamily="2" charset="0"/>
                <a:ea typeface="+mn-ea"/>
                <a:cs typeface="+mn-cs"/>
              </a:defRPr>
            </a:lvl5pPr>
            <a:lvl6pPr marL="2286037" indent="0" algn="ctr" defTabSz="685445"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6pPr>
            <a:lvl7pPr marL="2743245" indent="0" algn="ctr" defTabSz="685445"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7pPr>
            <a:lvl8pPr marL="3200452" indent="0" algn="ctr" defTabSz="685445"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8pPr>
            <a:lvl9pPr marL="3657660" indent="0" algn="ctr" defTabSz="685445"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9pPr>
          </a:lstStyle>
          <a:p>
            <a:r>
              <a:rPr lang="fr-FR" sz="1600" dirty="0"/>
              <a:t>Etude relative à la déclinaison régionale de la réforme des hôpitaux de proximité en Pays de la Loire</a:t>
            </a:r>
            <a:endParaRPr lang="en-GB" sz="1600" dirty="0"/>
          </a:p>
        </p:txBody>
      </p:sp>
      <p:sp>
        <p:nvSpPr>
          <p:cNvPr id="28" name="TextBox 27">
            <a:extLst>
              <a:ext uri="{FF2B5EF4-FFF2-40B4-BE49-F238E27FC236}">
                <a16:creationId xmlns:a16="http://schemas.microsoft.com/office/drawing/2014/main" xmlns="" id="{132CCE12-F261-4B9E-82C2-8707CC6EF0A3}"/>
              </a:ext>
            </a:extLst>
          </p:cNvPr>
          <p:cNvSpPr txBox="1"/>
          <p:nvPr userDrawn="1"/>
        </p:nvSpPr>
        <p:spPr>
          <a:xfrm>
            <a:off x="759081" y="3624607"/>
            <a:ext cx="3468218" cy="246221"/>
          </a:xfrm>
          <a:prstGeom prst="rect">
            <a:avLst/>
          </a:prstGeom>
          <a:noFill/>
        </p:spPr>
        <p:txBody>
          <a:bodyPr wrap="square" lIns="0" tIns="36576" rIns="0" bIns="0" rtlCol="0">
            <a:spAutoFit/>
          </a:bodyPr>
          <a:lstStyle/>
          <a:p>
            <a:pPr marL="0" indent="0">
              <a:lnSpc>
                <a:spcPct val="85000"/>
              </a:lnSpc>
              <a:spcAft>
                <a:spcPts val="600"/>
              </a:spcAft>
              <a:buClr>
                <a:schemeClr val="accent2"/>
              </a:buClr>
              <a:buSzPct val="70000"/>
              <a:buFont typeface="Arial" pitchFamily="34" charset="0"/>
              <a:buNone/>
            </a:pPr>
            <a:r>
              <a:rPr lang="fr-FR" sz="1600" b="1" dirty="0">
                <a:solidFill>
                  <a:schemeClr val="bg1"/>
                </a:solidFill>
              </a:rPr>
              <a:t>Mai 2021</a:t>
            </a:r>
          </a:p>
        </p:txBody>
      </p:sp>
    </p:spTree>
    <p:extLst>
      <p:ext uri="{BB962C8B-B14F-4D97-AF65-F5344CB8AC3E}">
        <p14:creationId xmlns:p14="http://schemas.microsoft.com/office/powerpoint/2010/main" val="3164957588"/>
      </p:ext>
    </p:extLst>
  </p:cSld>
  <p:clrMapOvr>
    <a:masterClrMapping/>
  </p:clrMapOvr>
  <p:extLst>
    <p:ext uri="{DCECCB84-F9BA-43D5-87BE-67443E8EF086}">
      <p15:sldGuideLst xmlns:p15="http://schemas.microsoft.com/office/powerpoint/2012/main" xmlns="">
        <p15:guide id="1" orient="horz" pos="2381" userDrawn="1">
          <p15:clr>
            <a:srgbClr val="FBAE40"/>
          </p15:clr>
        </p15:guide>
        <p15:guide id="2" pos="4492" userDrawn="1">
          <p15:clr>
            <a:srgbClr val="FBAE40"/>
          </p15:clr>
        </p15:guide>
        <p15:guide id="3" orient="horz" pos="45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B712170C-CE44-4511-BCD5-0479529AB0B6}"/>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39740" b="36434"/>
          <a:stretch/>
        </p:blipFill>
        <p:spPr>
          <a:xfrm>
            <a:off x="-11722" y="0"/>
            <a:ext cx="10691813" cy="1055956"/>
          </a:xfrm>
          <a:prstGeom prst="rect">
            <a:avLst/>
          </a:prstGeom>
          <a:gradFill>
            <a:gsLst>
              <a:gs pos="64000">
                <a:schemeClr val="tx1"/>
              </a:gs>
              <a:gs pos="32000">
                <a:schemeClr val="tx1"/>
              </a:gs>
            </a:gsLst>
            <a:lin ang="5400000" scaled="1"/>
          </a:gradFill>
        </p:spPr>
      </p:pic>
      <p:sp>
        <p:nvSpPr>
          <p:cNvPr id="2" name="Title 1"/>
          <p:cNvSpPr>
            <a:spLocks noGrp="1"/>
          </p:cNvSpPr>
          <p:nvPr>
            <p:ph type="title" hasCustomPrompt="1"/>
          </p:nvPr>
        </p:nvSpPr>
        <p:spPr>
          <a:xfrm>
            <a:off x="1828800" y="375139"/>
            <a:ext cx="8452339" cy="528750"/>
          </a:xfrm>
        </p:spPr>
        <p:txBody>
          <a:bodyPr/>
          <a:lstStyle>
            <a:lvl1pPr>
              <a:defRPr sz="2400">
                <a:solidFill>
                  <a:schemeClr val="bg1"/>
                </a:solidFill>
                <a:latin typeface="EYInterstate" panose="02000503020000020004" pitchFamily="2" charset="0"/>
              </a:defRPr>
            </a:lvl1pPr>
          </a:lstStyle>
          <a:p>
            <a:r>
              <a:rPr lang="en-US" dirty="0"/>
              <a:t>Standard slide</a:t>
            </a:r>
            <a:endParaRPr lang="en-GB" dirty="0"/>
          </a:p>
        </p:txBody>
      </p:sp>
      <p:pic>
        <p:nvPicPr>
          <p:cNvPr id="10" name="Picture 2" descr="Acsantis | Les nouvelles organisations en santé">
            <a:extLst>
              <a:ext uri="{FF2B5EF4-FFF2-40B4-BE49-F238E27FC236}">
                <a16:creationId xmlns:a16="http://schemas.microsoft.com/office/drawing/2014/main" xmlns="" id="{883F9C6E-956E-4133-8C45-F45E5C8A09EC}"/>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252" t="19302" r="9876" b="19069"/>
          <a:stretch/>
        </p:blipFill>
        <p:spPr bwMode="auto">
          <a:xfrm>
            <a:off x="8765628" y="7068282"/>
            <a:ext cx="532344" cy="3992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44A7F1DB-477B-44FE-9DD7-408D1D9B1B44}"/>
              </a:ext>
            </a:extLst>
          </p:cNvPr>
          <p:cNvSpPr txBox="1"/>
          <p:nvPr userDrawn="1"/>
        </p:nvSpPr>
        <p:spPr>
          <a:xfrm>
            <a:off x="228602" y="7217621"/>
            <a:ext cx="447675" cy="193899"/>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fld id="{27C85BA7-A2E8-475C-AD42-ED6C6D6B1A8C}" type="slidenum">
              <a:rPr lang="fr-FR" sz="1200" smtClean="0">
                <a:solidFill>
                  <a:schemeClr val="bg2"/>
                </a:solidFill>
              </a:rPr>
              <a:pPr marL="0" indent="0" algn="ctr">
                <a:lnSpc>
                  <a:spcPct val="85000"/>
                </a:lnSpc>
                <a:spcAft>
                  <a:spcPts val="600"/>
                </a:spcAft>
                <a:buClr>
                  <a:schemeClr val="accent2"/>
                </a:buClr>
                <a:buSzPct val="70000"/>
                <a:buFont typeface="Arial" pitchFamily="34" charset="0"/>
                <a:buNone/>
              </a:pPr>
              <a:t>‹N°›</a:t>
            </a:fld>
            <a:endParaRPr lang="fr-FR" sz="1200" dirty="0" err="1">
              <a:solidFill>
                <a:schemeClr val="bg2"/>
              </a:solidFill>
            </a:endParaRPr>
          </a:p>
        </p:txBody>
      </p:sp>
      <p:cxnSp>
        <p:nvCxnSpPr>
          <p:cNvPr id="13" name="Straight Connector 12">
            <a:extLst>
              <a:ext uri="{FF2B5EF4-FFF2-40B4-BE49-F238E27FC236}">
                <a16:creationId xmlns:a16="http://schemas.microsoft.com/office/drawing/2014/main" xmlns="" id="{257C6B34-5963-4399-8392-58801947FCD0}"/>
              </a:ext>
            </a:extLst>
          </p:cNvPr>
          <p:cNvCxnSpPr/>
          <p:nvPr userDrawn="1"/>
        </p:nvCxnSpPr>
        <p:spPr>
          <a:xfrm>
            <a:off x="714375" y="7186711"/>
            <a:ext cx="0" cy="249921"/>
          </a:xfrm>
          <a:prstGeom prst="line">
            <a:avLst/>
          </a:prstGeom>
          <a:ln w="38100">
            <a:solidFill>
              <a:srgbClr val="FFD200"/>
            </a:solidFill>
            <a:tailEnd type="none"/>
          </a:ln>
        </p:spPr>
        <p:style>
          <a:lnRef idx="1">
            <a:schemeClr val="accent1"/>
          </a:lnRef>
          <a:fillRef idx="0">
            <a:schemeClr val="accent1"/>
          </a:fillRef>
          <a:effectRef idx="0">
            <a:schemeClr val="accent1"/>
          </a:effectRef>
          <a:fontRef idx="minor">
            <a:schemeClr val="tx1"/>
          </a:fontRef>
        </p:style>
      </p:cxnSp>
      <p:pic>
        <p:nvPicPr>
          <p:cNvPr id="20" name="図 7">
            <a:extLst>
              <a:ext uri="{FF2B5EF4-FFF2-40B4-BE49-F238E27FC236}">
                <a16:creationId xmlns:a16="http://schemas.microsoft.com/office/drawing/2014/main" xmlns="" id="{B2F6816F-83C2-4855-A2EE-CE03F3D5FE90}"/>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416901" y="805372"/>
            <a:ext cx="11849100" cy="309201"/>
          </a:xfrm>
          <a:prstGeom prst="rect">
            <a:avLst/>
          </a:prstGeom>
        </p:spPr>
      </p:pic>
      <p:pic>
        <p:nvPicPr>
          <p:cNvPr id="15" name="Picture 14">
            <a:extLst>
              <a:ext uri="{FF2B5EF4-FFF2-40B4-BE49-F238E27FC236}">
                <a16:creationId xmlns:a16="http://schemas.microsoft.com/office/drawing/2014/main" xmlns="" id="{582225A3-4918-4E7B-BBEB-933318AE5B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1723"/>
            <a:ext cx="1828800" cy="1048022"/>
          </a:xfrm>
          <a:prstGeom prst="rect">
            <a:avLst/>
          </a:prstGeom>
        </p:spPr>
      </p:pic>
      <p:grpSp>
        <p:nvGrpSpPr>
          <p:cNvPr id="21" name="Group 4">
            <a:extLst>
              <a:ext uri="{FF2B5EF4-FFF2-40B4-BE49-F238E27FC236}">
                <a16:creationId xmlns:a16="http://schemas.microsoft.com/office/drawing/2014/main" xmlns="" id="{39A2190E-D341-4851-9E88-8E15B3A7FA69}"/>
              </a:ext>
            </a:extLst>
          </p:cNvPr>
          <p:cNvGrpSpPr>
            <a:grpSpLocks noChangeAspect="1"/>
          </p:cNvGrpSpPr>
          <p:nvPr userDrawn="1"/>
        </p:nvGrpSpPr>
        <p:grpSpPr bwMode="auto">
          <a:xfrm>
            <a:off x="9686782" y="6975067"/>
            <a:ext cx="470440" cy="455109"/>
            <a:chOff x="7110" y="4004"/>
            <a:chExt cx="191" cy="196"/>
          </a:xfrm>
        </p:grpSpPr>
        <p:sp>
          <p:nvSpPr>
            <p:cNvPr id="22" name="Freeform 5">
              <a:extLst>
                <a:ext uri="{FF2B5EF4-FFF2-40B4-BE49-F238E27FC236}">
                  <a16:creationId xmlns:a16="http://schemas.microsoft.com/office/drawing/2014/main" xmlns="" id="{F6F30B13-BCBB-4E22-AA58-CDA85EB312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23" name="Freeform 6">
              <a:extLst>
                <a:ext uri="{FF2B5EF4-FFF2-40B4-BE49-F238E27FC236}">
                  <a16:creationId xmlns:a16="http://schemas.microsoft.com/office/drawing/2014/main" xmlns="" id="{4F389483-DDCD-44CD-8F7A-1754C409B41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24" name="Freeform 7">
              <a:extLst>
                <a:ext uri="{FF2B5EF4-FFF2-40B4-BE49-F238E27FC236}">
                  <a16:creationId xmlns:a16="http://schemas.microsoft.com/office/drawing/2014/main" xmlns="" id="{E6651404-9EAE-46C7-AED5-63B239BF035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grpSp>
    </p:spTree>
    <p:extLst>
      <p:ext uri="{BB962C8B-B14F-4D97-AF65-F5344CB8AC3E}">
        <p14:creationId xmlns:p14="http://schemas.microsoft.com/office/powerpoint/2010/main" val="48219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37B16B7B-9FF0-45A0-9C81-7BC9C9304B13}"/>
              </a:ext>
            </a:extLst>
          </p:cNvPr>
          <p:cNvGraphicFramePr>
            <a:graphicFrameLocks noChangeAspect="1"/>
          </p:cNvGraphicFramePr>
          <p:nvPr userDrawn="1">
            <p:custDataLst>
              <p:tags r:id="rId2"/>
            </p:custDataLst>
            <p:extLst>
              <p:ext uri="{D42A27DB-BD31-4B8C-83A1-F6EECF244321}">
                <p14:modId xmlns:p14="http://schemas.microsoft.com/office/powerpoint/2010/main" val="1202346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8" name="think-cell Slide" r:id="rId4" imgW="351" imgH="351" progId="TCLayout.ActiveDocument.1">
                  <p:embed/>
                </p:oleObj>
              </mc:Choice>
              <mc:Fallback>
                <p:oleObj name="think-cell Slide" r:id="rId4" imgW="351" imgH="351" progId="TCLayout.ActiveDocument.1">
                  <p:embed/>
                  <p:pic>
                    <p:nvPicPr>
                      <p:cNvPr id="3" name="Object 2" hidden="1">
                        <a:extLst>
                          <a:ext uri="{FF2B5EF4-FFF2-40B4-BE49-F238E27FC236}">
                            <a16:creationId xmlns:a16="http://schemas.microsoft.com/office/drawing/2014/main" xmlns="" id="{37B16B7B-9FF0-45A0-9C81-7BC9C9304B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xmlns="" id="{B712170C-CE44-4511-BCD5-0479529AB0B6}"/>
              </a:ext>
            </a:extLst>
          </p:cNvPr>
          <p:cNvPicPr>
            <a:picLocks noChangeAspect="1"/>
          </p:cNvPicPr>
          <p:nvPr userDrawn="1"/>
        </p:nvPicPr>
        <p:blipFill rotWithShape="1">
          <a:blip r:embed="rId6" cstate="print">
            <a:alphaModFix amt="50000"/>
            <a:extLst>
              <a:ext uri="{28A0092B-C50C-407E-A947-70E740481C1C}">
                <a14:useLocalDpi xmlns:a14="http://schemas.microsoft.com/office/drawing/2010/main" val="0"/>
              </a:ext>
            </a:extLst>
          </a:blip>
          <a:srcRect t="39740" b="36434"/>
          <a:stretch/>
        </p:blipFill>
        <p:spPr>
          <a:xfrm>
            <a:off x="-11722" y="0"/>
            <a:ext cx="10691813" cy="1055956"/>
          </a:xfrm>
          <a:prstGeom prst="rect">
            <a:avLst/>
          </a:prstGeom>
          <a:gradFill>
            <a:gsLst>
              <a:gs pos="64000">
                <a:schemeClr val="tx1"/>
              </a:gs>
              <a:gs pos="32000">
                <a:schemeClr val="tx1"/>
              </a:gs>
            </a:gsLst>
            <a:lin ang="5400000" scaled="1"/>
          </a:gradFill>
        </p:spPr>
      </p:pic>
      <p:pic>
        <p:nvPicPr>
          <p:cNvPr id="10" name="Picture 2" descr="Acsantis | Les nouvelles organisations en santé">
            <a:extLst>
              <a:ext uri="{FF2B5EF4-FFF2-40B4-BE49-F238E27FC236}">
                <a16:creationId xmlns:a16="http://schemas.microsoft.com/office/drawing/2014/main" xmlns="" id="{883F9C6E-956E-4133-8C45-F45E5C8A09E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8252" t="19302" r="9876" b="19069"/>
          <a:stretch/>
        </p:blipFill>
        <p:spPr bwMode="auto">
          <a:xfrm>
            <a:off x="8765628" y="7068282"/>
            <a:ext cx="532344" cy="3992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44A7F1DB-477B-44FE-9DD7-408D1D9B1B44}"/>
              </a:ext>
            </a:extLst>
          </p:cNvPr>
          <p:cNvSpPr txBox="1"/>
          <p:nvPr userDrawn="1"/>
        </p:nvSpPr>
        <p:spPr>
          <a:xfrm>
            <a:off x="228602" y="7217621"/>
            <a:ext cx="447675" cy="193899"/>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fld id="{27C85BA7-A2E8-475C-AD42-ED6C6D6B1A8C}" type="slidenum">
              <a:rPr lang="fr-FR" sz="1200" smtClean="0">
                <a:solidFill>
                  <a:schemeClr val="bg2"/>
                </a:solidFill>
              </a:rPr>
              <a:pPr marL="0" indent="0" algn="ctr">
                <a:lnSpc>
                  <a:spcPct val="85000"/>
                </a:lnSpc>
                <a:spcAft>
                  <a:spcPts val="600"/>
                </a:spcAft>
                <a:buClr>
                  <a:schemeClr val="accent2"/>
                </a:buClr>
                <a:buSzPct val="70000"/>
                <a:buFont typeface="Arial" pitchFamily="34" charset="0"/>
                <a:buNone/>
              </a:pPr>
              <a:t>‹N°›</a:t>
            </a:fld>
            <a:endParaRPr lang="fr-FR" sz="1200" dirty="0" err="1">
              <a:solidFill>
                <a:schemeClr val="bg2"/>
              </a:solidFill>
            </a:endParaRPr>
          </a:p>
        </p:txBody>
      </p:sp>
      <p:cxnSp>
        <p:nvCxnSpPr>
          <p:cNvPr id="13" name="Straight Connector 12">
            <a:extLst>
              <a:ext uri="{FF2B5EF4-FFF2-40B4-BE49-F238E27FC236}">
                <a16:creationId xmlns:a16="http://schemas.microsoft.com/office/drawing/2014/main" xmlns="" id="{257C6B34-5963-4399-8392-58801947FCD0}"/>
              </a:ext>
            </a:extLst>
          </p:cNvPr>
          <p:cNvCxnSpPr/>
          <p:nvPr userDrawn="1"/>
        </p:nvCxnSpPr>
        <p:spPr>
          <a:xfrm>
            <a:off x="714375" y="7186711"/>
            <a:ext cx="0" cy="249921"/>
          </a:xfrm>
          <a:prstGeom prst="line">
            <a:avLst/>
          </a:prstGeom>
          <a:ln w="38100">
            <a:solidFill>
              <a:srgbClr val="FFD200"/>
            </a:solidFill>
            <a:tailEnd type="none"/>
          </a:ln>
        </p:spPr>
        <p:style>
          <a:lnRef idx="1">
            <a:schemeClr val="accent1"/>
          </a:lnRef>
          <a:fillRef idx="0">
            <a:schemeClr val="accent1"/>
          </a:fillRef>
          <a:effectRef idx="0">
            <a:schemeClr val="accent1"/>
          </a:effectRef>
          <a:fontRef idx="minor">
            <a:schemeClr val="tx1"/>
          </a:fontRef>
        </p:style>
      </p:cxnSp>
      <p:pic>
        <p:nvPicPr>
          <p:cNvPr id="20" name="図 7">
            <a:extLst>
              <a:ext uri="{FF2B5EF4-FFF2-40B4-BE49-F238E27FC236}">
                <a16:creationId xmlns:a16="http://schemas.microsoft.com/office/drawing/2014/main" xmlns="" id="{B2F6816F-83C2-4855-A2EE-CE03F3D5FE90}"/>
              </a:ext>
            </a:extLst>
          </p:cNvPr>
          <p:cNvPicPr>
            <a:picLocks noChangeAspect="1"/>
          </p:cNvPicPr>
          <p:nvPr userDrawn="1"/>
        </p:nvPicPr>
        <p:blipFill>
          <a:blip r:embed="rId8">
            <a:alphaModFix amt="50000"/>
            <a:extLst>
              <a:ext uri="{28A0092B-C50C-407E-A947-70E740481C1C}">
                <a14:useLocalDpi xmlns:a14="http://schemas.microsoft.com/office/drawing/2010/main" val="0"/>
              </a:ext>
            </a:extLst>
          </a:blip>
          <a:stretch>
            <a:fillRect/>
          </a:stretch>
        </p:blipFill>
        <p:spPr>
          <a:xfrm>
            <a:off x="-416901" y="805372"/>
            <a:ext cx="11849100" cy="309201"/>
          </a:xfrm>
          <a:prstGeom prst="rect">
            <a:avLst/>
          </a:prstGeom>
        </p:spPr>
      </p:pic>
      <p:pic>
        <p:nvPicPr>
          <p:cNvPr id="15" name="Picture 14">
            <a:extLst>
              <a:ext uri="{FF2B5EF4-FFF2-40B4-BE49-F238E27FC236}">
                <a16:creationId xmlns:a16="http://schemas.microsoft.com/office/drawing/2014/main" xmlns="" id="{582225A3-4918-4E7B-BBEB-933318AE5B1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11723"/>
            <a:ext cx="1828800" cy="1048022"/>
          </a:xfrm>
          <a:prstGeom prst="rect">
            <a:avLst/>
          </a:prstGeom>
        </p:spPr>
      </p:pic>
      <p:grpSp>
        <p:nvGrpSpPr>
          <p:cNvPr id="21" name="Group 4">
            <a:extLst>
              <a:ext uri="{FF2B5EF4-FFF2-40B4-BE49-F238E27FC236}">
                <a16:creationId xmlns:a16="http://schemas.microsoft.com/office/drawing/2014/main" xmlns="" id="{39A2190E-D341-4851-9E88-8E15B3A7FA69}"/>
              </a:ext>
            </a:extLst>
          </p:cNvPr>
          <p:cNvGrpSpPr>
            <a:grpSpLocks noChangeAspect="1"/>
          </p:cNvGrpSpPr>
          <p:nvPr userDrawn="1"/>
        </p:nvGrpSpPr>
        <p:grpSpPr bwMode="auto">
          <a:xfrm>
            <a:off x="9686782" y="6975067"/>
            <a:ext cx="470440" cy="455109"/>
            <a:chOff x="7110" y="4004"/>
            <a:chExt cx="191" cy="196"/>
          </a:xfrm>
        </p:grpSpPr>
        <p:sp>
          <p:nvSpPr>
            <p:cNvPr id="22" name="Freeform 5">
              <a:extLst>
                <a:ext uri="{FF2B5EF4-FFF2-40B4-BE49-F238E27FC236}">
                  <a16:creationId xmlns:a16="http://schemas.microsoft.com/office/drawing/2014/main" xmlns="" id="{F6F30B13-BCBB-4E22-AA58-CDA85EB312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23" name="Freeform 6">
              <a:extLst>
                <a:ext uri="{FF2B5EF4-FFF2-40B4-BE49-F238E27FC236}">
                  <a16:creationId xmlns:a16="http://schemas.microsoft.com/office/drawing/2014/main" xmlns="" id="{4F389483-DDCD-44CD-8F7A-1754C409B41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24" name="Freeform 7">
              <a:extLst>
                <a:ext uri="{FF2B5EF4-FFF2-40B4-BE49-F238E27FC236}">
                  <a16:creationId xmlns:a16="http://schemas.microsoft.com/office/drawing/2014/main" xmlns="" id="{E6651404-9EAE-46C7-AED5-63B239BF035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grpSp>
      <p:sp>
        <p:nvSpPr>
          <p:cNvPr id="16" name="Title 6">
            <a:extLst>
              <a:ext uri="{FF2B5EF4-FFF2-40B4-BE49-F238E27FC236}">
                <a16:creationId xmlns:a16="http://schemas.microsoft.com/office/drawing/2014/main" xmlns="" id="{E6D08A8F-FC6E-434C-B240-AC0E2FC45D34}"/>
              </a:ext>
            </a:extLst>
          </p:cNvPr>
          <p:cNvSpPr txBox="1">
            <a:spLocks/>
          </p:cNvSpPr>
          <p:nvPr userDrawn="1"/>
        </p:nvSpPr>
        <p:spPr>
          <a:xfrm>
            <a:off x="1840522" y="422069"/>
            <a:ext cx="8452339" cy="528750"/>
          </a:xfrm>
          <a:prstGeom prst="rect">
            <a:avLst/>
          </a:prstGeom>
        </p:spPr>
        <p:txBody>
          <a:bodyPr vert="horz" lIns="0" tIns="0" rIns="0" bIns="0" rtlCol="0" anchor="t" anchorCtr="0">
            <a:noAutofit/>
          </a:bodyPr>
          <a:lstStyle>
            <a:lvl1pPr algn="l" defTabSz="685445"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r>
              <a:rPr lang="fr-FR" dirty="0"/>
              <a:t>Indicateurs géo-populationnels du territoire départemental</a:t>
            </a:r>
          </a:p>
        </p:txBody>
      </p:sp>
      <p:sp>
        <p:nvSpPr>
          <p:cNvPr id="17" name="TextBox 16">
            <a:extLst>
              <a:ext uri="{FF2B5EF4-FFF2-40B4-BE49-F238E27FC236}">
                <a16:creationId xmlns:a16="http://schemas.microsoft.com/office/drawing/2014/main" xmlns="" id="{8E7C2CD3-6CA3-476F-949C-9F59644ACEC9}"/>
              </a:ext>
            </a:extLst>
          </p:cNvPr>
          <p:cNvSpPr txBox="1"/>
          <p:nvPr userDrawn="1"/>
        </p:nvSpPr>
        <p:spPr>
          <a:xfrm>
            <a:off x="1456662" y="3067093"/>
            <a:ext cx="1796902"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Densité de population</a:t>
            </a:r>
          </a:p>
          <a:p>
            <a:pPr algn="ctr">
              <a:lnSpc>
                <a:spcPct val="85000"/>
              </a:lnSpc>
              <a:spcAft>
                <a:spcPts val="600"/>
              </a:spcAft>
              <a:buClr>
                <a:schemeClr val="accent2"/>
              </a:buClr>
              <a:buSzPct val="70000"/>
            </a:pPr>
            <a:r>
              <a:rPr lang="fr-FR" sz="1200" dirty="0" err="1">
                <a:solidFill>
                  <a:schemeClr val="bg1"/>
                </a:solidFill>
              </a:rPr>
              <a:t>Hab</a:t>
            </a:r>
            <a:r>
              <a:rPr lang="fr-FR" sz="1200" dirty="0">
                <a:solidFill>
                  <a:schemeClr val="bg1"/>
                </a:solidFill>
              </a:rPr>
              <a:t>/km2</a:t>
            </a:r>
          </a:p>
        </p:txBody>
      </p:sp>
      <p:sp>
        <p:nvSpPr>
          <p:cNvPr id="18" name="TextBox 17">
            <a:extLst>
              <a:ext uri="{FF2B5EF4-FFF2-40B4-BE49-F238E27FC236}">
                <a16:creationId xmlns:a16="http://schemas.microsoft.com/office/drawing/2014/main" xmlns="" id="{77686DC6-773F-48E3-809B-EB9C1D98C944}"/>
              </a:ext>
            </a:extLst>
          </p:cNvPr>
          <p:cNvSpPr txBox="1"/>
          <p:nvPr userDrawn="1"/>
        </p:nvSpPr>
        <p:spPr>
          <a:xfrm>
            <a:off x="3537848" y="3062770"/>
            <a:ext cx="1796902"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Densité médecins </a:t>
            </a:r>
          </a:p>
          <a:p>
            <a:pPr algn="ctr">
              <a:lnSpc>
                <a:spcPct val="85000"/>
              </a:lnSpc>
              <a:spcAft>
                <a:spcPts val="600"/>
              </a:spcAft>
              <a:buClr>
                <a:schemeClr val="accent2"/>
              </a:buClr>
              <a:buSzPct val="70000"/>
            </a:pPr>
            <a:r>
              <a:rPr lang="fr-FR" sz="1200" dirty="0">
                <a:solidFill>
                  <a:schemeClr val="bg1"/>
                </a:solidFill>
              </a:rPr>
              <a:t>pour 100 000 </a:t>
            </a:r>
            <a:r>
              <a:rPr lang="fr-FR" sz="1200" dirty="0" err="1">
                <a:solidFill>
                  <a:schemeClr val="bg1"/>
                </a:solidFill>
              </a:rPr>
              <a:t>hab</a:t>
            </a:r>
            <a:endParaRPr lang="fr-FR" sz="1200" dirty="0">
              <a:solidFill>
                <a:schemeClr val="bg1"/>
              </a:solidFill>
            </a:endParaRPr>
          </a:p>
        </p:txBody>
      </p:sp>
      <p:sp>
        <p:nvSpPr>
          <p:cNvPr id="26" name="TextBox 25">
            <a:extLst>
              <a:ext uri="{FF2B5EF4-FFF2-40B4-BE49-F238E27FC236}">
                <a16:creationId xmlns:a16="http://schemas.microsoft.com/office/drawing/2014/main" xmlns="" id="{6F980BC0-7A86-4148-A4EA-7790C8789F50}"/>
              </a:ext>
            </a:extLst>
          </p:cNvPr>
          <p:cNvSpPr txBox="1"/>
          <p:nvPr userDrawn="1"/>
        </p:nvSpPr>
        <p:spPr>
          <a:xfrm>
            <a:off x="7844250" y="3067093"/>
            <a:ext cx="1796902"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Densité d’IDE</a:t>
            </a:r>
          </a:p>
          <a:p>
            <a:pPr algn="ctr">
              <a:lnSpc>
                <a:spcPct val="85000"/>
              </a:lnSpc>
              <a:spcAft>
                <a:spcPts val="600"/>
              </a:spcAft>
              <a:buClr>
                <a:schemeClr val="accent2"/>
              </a:buClr>
              <a:buSzPct val="70000"/>
            </a:pPr>
            <a:r>
              <a:rPr lang="fr-FR" sz="1200" dirty="0">
                <a:solidFill>
                  <a:schemeClr val="bg1"/>
                </a:solidFill>
              </a:rPr>
              <a:t>pour 100 000 </a:t>
            </a:r>
            <a:r>
              <a:rPr lang="fr-FR" sz="1200" dirty="0" err="1">
                <a:solidFill>
                  <a:schemeClr val="bg1"/>
                </a:solidFill>
              </a:rPr>
              <a:t>hab</a:t>
            </a:r>
            <a:endParaRPr lang="fr-FR" sz="1200" dirty="0">
              <a:solidFill>
                <a:schemeClr val="bg1"/>
              </a:solidFill>
            </a:endParaRPr>
          </a:p>
        </p:txBody>
      </p:sp>
      <p:sp>
        <p:nvSpPr>
          <p:cNvPr id="27" name="TextBox 26">
            <a:extLst>
              <a:ext uri="{FF2B5EF4-FFF2-40B4-BE49-F238E27FC236}">
                <a16:creationId xmlns:a16="http://schemas.microsoft.com/office/drawing/2014/main" xmlns="" id="{96E61BD7-B5A3-4318-9EB2-373671798143}"/>
              </a:ext>
            </a:extLst>
          </p:cNvPr>
          <p:cNvSpPr txBox="1"/>
          <p:nvPr userDrawn="1"/>
        </p:nvSpPr>
        <p:spPr>
          <a:xfrm>
            <a:off x="1707194" y="5272681"/>
            <a:ext cx="1546370" cy="97565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Taux de </a:t>
            </a:r>
            <a:r>
              <a:rPr lang="fr-FR" sz="1200" dirty="0" err="1">
                <a:solidFill>
                  <a:schemeClr val="bg1"/>
                </a:solidFill>
              </a:rPr>
              <a:t>réhospitalisations</a:t>
            </a:r>
            <a:r>
              <a:rPr lang="fr-FR" sz="1200" dirty="0">
                <a:solidFill>
                  <a:schemeClr val="bg1"/>
                </a:solidFill>
              </a:rPr>
              <a:t> </a:t>
            </a:r>
          </a:p>
          <a:p>
            <a:pPr algn="ctr">
              <a:lnSpc>
                <a:spcPct val="85000"/>
              </a:lnSpc>
              <a:spcAft>
                <a:spcPts val="600"/>
              </a:spcAft>
              <a:buClr>
                <a:schemeClr val="accent2"/>
              </a:buClr>
              <a:buSzPct val="70000"/>
            </a:pPr>
            <a:r>
              <a:rPr lang="fr-FR" sz="1200" dirty="0">
                <a:solidFill>
                  <a:schemeClr val="bg1"/>
                </a:solidFill>
              </a:rPr>
              <a:t>de 1 à 30 jours*</a:t>
            </a:r>
          </a:p>
          <a:p>
            <a:pPr algn="ctr">
              <a:lnSpc>
                <a:spcPct val="85000"/>
              </a:lnSpc>
              <a:spcAft>
                <a:spcPts val="600"/>
              </a:spcAft>
              <a:buClr>
                <a:schemeClr val="accent2"/>
              </a:buClr>
              <a:buSzPct val="70000"/>
            </a:pPr>
            <a:r>
              <a:rPr lang="fr-FR" sz="1200" dirty="0">
                <a:solidFill>
                  <a:schemeClr val="bg1"/>
                </a:solidFill>
              </a:rPr>
              <a:t>pour 100 hospitalisations</a:t>
            </a:r>
          </a:p>
        </p:txBody>
      </p:sp>
      <p:sp>
        <p:nvSpPr>
          <p:cNvPr id="28" name="TextBox 27">
            <a:extLst>
              <a:ext uri="{FF2B5EF4-FFF2-40B4-BE49-F238E27FC236}">
                <a16:creationId xmlns:a16="http://schemas.microsoft.com/office/drawing/2014/main" xmlns="" id="{AC8922F6-BDE2-4C2A-97A7-7264F4D7D873}"/>
              </a:ext>
            </a:extLst>
          </p:cNvPr>
          <p:cNvSpPr txBox="1"/>
          <p:nvPr userDrawn="1"/>
        </p:nvSpPr>
        <p:spPr>
          <a:xfrm>
            <a:off x="3563681" y="5275149"/>
            <a:ext cx="1796902" cy="74174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Taux d’hospitalisations potentiellement évitables*</a:t>
            </a:r>
          </a:p>
          <a:p>
            <a:pPr algn="ctr">
              <a:lnSpc>
                <a:spcPct val="85000"/>
              </a:lnSpc>
              <a:spcAft>
                <a:spcPts val="600"/>
              </a:spcAft>
              <a:buClr>
                <a:schemeClr val="accent2"/>
              </a:buClr>
              <a:buSzPct val="70000"/>
            </a:pPr>
            <a:r>
              <a:rPr lang="fr-FR" sz="1200" dirty="0">
                <a:solidFill>
                  <a:schemeClr val="bg1"/>
                </a:solidFill>
              </a:rPr>
              <a:t>pour 1 000 </a:t>
            </a:r>
            <a:r>
              <a:rPr lang="fr-FR" sz="1200" dirty="0" err="1">
                <a:solidFill>
                  <a:schemeClr val="bg1"/>
                </a:solidFill>
              </a:rPr>
              <a:t>hab</a:t>
            </a:r>
            <a:endParaRPr lang="fr-FR" sz="1200" dirty="0">
              <a:solidFill>
                <a:schemeClr val="bg1"/>
              </a:solidFill>
            </a:endParaRPr>
          </a:p>
        </p:txBody>
      </p:sp>
      <p:sp>
        <p:nvSpPr>
          <p:cNvPr id="29" name="TextBox 28">
            <a:extLst>
              <a:ext uri="{FF2B5EF4-FFF2-40B4-BE49-F238E27FC236}">
                <a16:creationId xmlns:a16="http://schemas.microsoft.com/office/drawing/2014/main" xmlns="" id="{2F7B41FD-AD45-44A6-B3C5-8C8F16C4CE3E}"/>
              </a:ext>
            </a:extLst>
          </p:cNvPr>
          <p:cNvSpPr txBox="1"/>
          <p:nvPr userDrawn="1"/>
        </p:nvSpPr>
        <p:spPr>
          <a:xfrm>
            <a:off x="208234" y="2423265"/>
            <a:ext cx="1435395" cy="35086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France métropolitaine</a:t>
            </a:r>
          </a:p>
        </p:txBody>
      </p:sp>
      <p:pic>
        <p:nvPicPr>
          <p:cNvPr id="31" name="Graphic 30" descr="Research">
            <a:extLst>
              <a:ext uri="{FF2B5EF4-FFF2-40B4-BE49-F238E27FC236}">
                <a16:creationId xmlns:a16="http://schemas.microsoft.com/office/drawing/2014/main" xmlns="" id="{D7212000-CFEE-424E-A583-E878D971604A}"/>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357288" y="4793905"/>
            <a:ext cx="533039" cy="533039"/>
          </a:xfrm>
          <a:prstGeom prst="rect">
            <a:avLst/>
          </a:prstGeom>
        </p:spPr>
      </p:pic>
      <p:sp>
        <p:nvSpPr>
          <p:cNvPr id="32" name="Rectangle 31">
            <a:extLst>
              <a:ext uri="{FF2B5EF4-FFF2-40B4-BE49-F238E27FC236}">
                <a16:creationId xmlns:a16="http://schemas.microsoft.com/office/drawing/2014/main" xmlns="" id="{5AB5DB8E-6259-4199-A836-19123E549037}"/>
              </a:ext>
            </a:extLst>
          </p:cNvPr>
          <p:cNvSpPr/>
          <p:nvPr userDrawn="1"/>
        </p:nvSpPr>
        <p:spPr>
          <a:xfrm>
            <a:off x="6965424" y="4924333"/>
            <a:ext cx="2943855" cy="1061829"/>
          </a:xfrm>
          <a:prstGeom prst="rect">
            <a:avLst/>
          </a:prstGeom>
        </p:spPr>
        <p:txBody>
          <a:bodyPr wrap="square">
            <a:spAutoFit/>
          </a:bodyPr>
          <a:lstStyle/>
          <a:p>
            <a:r>
              <a:rPr lang="fr-FR" sz="1050" dirty="0">
                <a:solidFill>
                  <a:schemeClr val="bg1"/>
                </a:solidFill>
              </a:rPr>
              <a:t>*Ces deux indicateurs servent à apprécier l’organisation et le fonctionnement des prises en charge sur les territoires. Ils s’apprécient au niveau d’un territoire ou d’un groupement d’acteurs en tant que reflet de la coordination Ville-hôpital.</a:t>
            </a:r>
          </a:p>
        </p:txBody>
      </p:sp>
      <p:sp>
        <p:nvSpPr>
          <p:cNvPr id="33" name="Rectangle 32">
            <a:extLst>
              <a:ext uri="{FF2B5EF4-FFF2-40B4-BE49-F238E27FC236}">
                <a16:creationId xmlns:a16="http://schemas.microsoft.com/office/drawing/2014/main" xmlns="" id="{B018CAB3-93A0-4BF3-9443-F487ADF1056D}"/>
              </a:ext>
            </a:extLst>
          </p:cNvPr>
          <p:cNvSpPr/>
          <p:nvPr userDrawn="1"/>
        </p:nvSpPr>
        <p:spPr>
          <a:xfrm>
            <a:off x="6280727" y="4793905"/>
            <a:ext cx="3722255" cy="1283663"/>
          </a:xfrm>
          <a:prstGeom prst="rect">
            <a:avLst/>
          </a:prstGeom>
          <a:noFill/>
          <a:ln w="9525">
            <a:solidFill>
              <a:srgbClr val="0B568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4" name="TextBox 33">
            <a:extLst>
              <a:ext uri="{FF2B5EF4-FFF2-40B4-BE49-F238E27FC236}">
                <a16:creationId xmlns:a16="http://schemas.microsoft.com/office/drawing/2014/main" xmlns="" id="{C23DE7C8-49EE-48A3-BAC0-2C63E58D4B9D}"/>
              </a:ext>
            </a:extLst>
          </p:cNvPr>
          <p:cNvSpPr txBox="1"/>
          <p:nvPr userDrawn="1"/>
        </p:nvSpPr>
        <p:spPr>
          <a:xfrm>
            <a:off x="230468" y="1959125"/>
            <a:ext cx="1435395"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Pays de la Loire</a:t>
            </a:r>
          </a:p>
        </p:txBody>
      </p:sp>
      <p:sp>
        <p:nvSpPr>
          <p:cNvPr id="5" name="Text Placeholder 4">
            <a:extLst>
              <a:ext uri="{FF2B5EF4-FFF2-40B4-BE49-F238E27FC236}">
                <a16:creationId xmlns:a16="http://schemas.microsoft.com/office/drawing/2014/main" xmlns="" id="{03DB20AC-5860-43E8-850E-B47766833013}"/>
              </a:ext>
            </a:extLst>
          </p:cNvPr>
          <p:cNvSpPr>
            <a:spLocks noGrp="1"/>
          </p:cNvSpPr>
          <p:nvPr>
            <p:ph type="body" sz="quarter" idx="10"/>
          </p:nvPr>
        </p:nvSpPr>
        <p:spPr>
          <a:xfrm>
            <a:off x="353758" y="1510245"/>
            <a:ext cx="1435100" cy="193675"/>
          </a:xfrm>
        </p:spPr>
        <p:txBody>
          <a:bodyPr/>
          <a:lstStyle>
            <a:lvl1pPr marL="0" indent="0">
              <a:buNone/>
              <a:defRPr lang="fr-FR" sz="1200" kern="1200" dirty="0">
                <a:solidFill>
                  <a:schemeClr val="bg1"/>
                </a:solidFill>
                <a:latin typeface="+mn-lt"/>
                <a:ea typeface="+mn-ea"/>
                <a:cs typeface="+mn-cs"/>
              </a:defRPr>
            </a:lvl1pPr>
          </a:lstStyle>
          <a:p>
            <a:pPr lvl="0"/>
            <a:endParaRPr lang="fr-FR" dirty="0"/>
          </a:p>
        </p:txBody>
      </p:sp>
      <p:sp>
        <p:nvSpPr>
          <p:cNvPr id="44" name="Freeform: Shape 43">
            <a:extLst>
              <a:ext uri="{FF2B5EF4-FFF2-40B4-BE49-F238E27FC236}">
                <a16:creationId xmlns:a16="http://schemas.microsoft.com/office/drawing/2014/main" xmlns="" id="{00BF9632-225E-4535-9096-E388F659FC48}"/>
              </a:ext>
            </a:extLst>
          </p:cNvPr>
          <p:cNvSpPr/>
          <p:nvPr userDrawn="1"/>
        </p:nvSpPr>
        <p:spPr>
          <a:xfrm>
            <a:off x="1788701" y="1894959"/>
            <a:ext cx="1289872" cy="424103"/>
          </a:xfrm>
          <a:custGeom>
            <a:avLst/>
            <a:gdLst>
              <a:gd name="connsiteX0" fmla="*/ 120240 w 1289872"/>
              <a:gd name="connsiteY0" fmla="*/ 0 h 424103"/>
              <a:gd name="connsiteX1" fmla="*/ 1169632 w 1289872"/>
              <a:gd name="connsiteY1" fmla="*/ 0 h 424103"/>
              <a:gd name="connsiteX2" fmla="*/ 1289872 w 1289872"/>
              <a:gd name="connsiteY2" fmla="*/ 240481 h 424103"/>
              <a:gd name="connsiteX3" fmla="*/ 1198061 w 1289872"/>
              <a:gd name="connsiteY3" fmla="*/ 424103 h 424103"/>
              <a:gd name="connsiteX4" fmla="*/ 91811 w 1289872"/>
              <a:gd name="connsiteY4" fmla="*/ 424103 h 424103"/>
              <a:gd name="connsiteX5" fmla="*/ 0 w 1289872"/>
              <a:gd name="connsiteY5" fmla="*/ 240481 h 424103"/>
              <a:gd name="connsiteX6" fmla="*/ 120240 w 1289872"/>
              <a:gd name="connsiteY6" fmla="*/ 0 h 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872" h="424103">
                <a:moveTo>
                  <a:pt x="120240" y="0"/>
                </a:moveTo>
                <a:lnTo>
                  <a:pt x="1169632" y="0"/>
                </a:lnTo>
                <a:lnTo>
                  <a:pt x="1289872" y="240481"/>
                </a:lnTo>
                <a:lnTo>
                  <a:pt x="1198061" y="424103"/>
                </a:lnTo>
                <a:lnTo>
                  <a:pt x="91811" y="424103"/>
                </a:lnTo>
                <a:lnTo>
                  <a:pt x="0" y="240481"/>
                </a:lnTo>
                <a:lnTo>
                  <a:pt x="120240" y="0"/>
                </a:lnTo>
                <a:close/>
              </a:path>
            </a:pathLst>
          </a:custGeom>
          <a:solidFill>
            <a:srgbClr val="8AB2CE"/>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600" b="1" dirty="0">
                <a:solidFill>
                  <a:schemeClr val="tx1"/>
                </a:solidFill>
              </a:rPr>
              <a:t>118</a:t>
            </a:r>
            <a:endParaRPr lang="fr-FR" sz="1200" b="1" dirty="0">
              <a:solidFill>
                <a:schemeClr val="tx1"/>
              </a:solidFill>
            </a:endParaRPr>
          </a:p>
        </p:txBody>
      </p:sp>
      <p:sp>
        <p:nvSpPr>
          <p:cNvPr id="43" name="Freeform: Shape 42">
            <a:extLst>
              <a:ext uri="{FF2B5EF4-FFF2-40B4-BE49-F238E27FC236}">
                <a16:creationId xmlns:a16="http://schemas.microsoft.com/office/drawing/2014/main" xmlns="" id="{AA8BCDD2-3C70-47D8-AC44-A3F6139BEE80}"/>
              </a:ext>
            </a:extLst>
          </p:cNvPr>
          <p:cNvSpPr/>
          <p:nvPr userDrawn="1"/>
        </p:nvSpPr>
        <p:spPr>
          <a:xfrm>
            <a:off x="1888854" y="2355273"/>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120</a:t>
            </a:r>
            <a:endParaRPr lang="fr-FR" sz="1200" b="1" dirty="0">
              <a:solidFill>
                <a:schemeClr val="bg1"/>
              </a:solidFill>
            </a:endParaRPr>
          </a:p>
        </p:txBody>
      </p:sp>
      <p:sp>
        <p:nvSpPr>
          <p:cNvPr id="42" name="Freeform: Shape 41">
            <a:extLst>
              <a:ext uri="{FF2B5EF4-FFF2-40B4-BE49-F238E27FC236}">
                <a16:creationId xmlns:a16="http://schemas.microsoft.com/office/drawing/2014/main" xmlns="" id="{9A26B5FA-0951-4E61-85DC-F6A172A6C59D}"/>
              </a:ext>
            </a:extLst>
          </p:cNvPr>
          <p:cNvSpPr/>
          <p:nvPr userDrawn="1"/>
        </p:nvSpPr>
        <p:spPr>
          <a:xfrm>
            <a:off x="1908941" y="1463382"/>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45" name="Freeform: Shape 44">
            <a:extLst>
              <a:ext uri="{FF2B5EF4-FFF2-40B4-BE49-F238E27FC236}">
                <a16:creationId xmlns:a16="http://schemas.microsoft.com/office/drawing/2014/main" xmlns="" id="{B6A263F8-CAC5-451D-A3AA-F9CFB3FF72ED}"/>
              </a:ext>
            </a:extLst>
          </p:cNvPr>
          <p:cNvSpPr/>
          <p:nvPr userDrawn="1"/>
        </p:nvSpPr>
        <p:spPr>
          <a:xfrm>
            <a:off x="3769901" y="1894959"/>
            <a:ext cx="1289872" cy="424103"/>
          </a:xfrm>
          <a:custGeom>
            <a:avLst/>
            <a:gdLst>
              <a:gd name="connsiteX0" fmla="*/ 120240 w 1289872"/>
              <a:gd name="connsiteY0" fmla="*/ 0 h 424103"/>
              <a:gd name="connsiteX1" fmla="*/ 1169632 w 1289872"/>
              <a:gd name="connsiteY1" fmla="*/ 0 h 424103"/>
              <a:gd name="connsiteX2" fmla="*/ 1289872 w 1289872"/>
              <a:gd name="connsiteY2" fmla="*/ 240481 h 424103"/>
              <a:gd name="connsiteX3" fmla="*/ 1198061 w 1289872"/>
              <a:gd name="connsiteY3" fmla="*/ 424103 h 424103"/>
              <a:gd name="connsiteX4" fmla="*/ 91811 w 1289872"/>
              <a:gd name="connsiteY4" fmla="*/ 424103 h 424103"/>
              <a:gd name="connsiteX5" fmla="*/ 0 w 1289872"/>
              <a:gd name="connsiteY5" fmla="*/ 240481 h 424103"/>
              <a:gd name="connsiteX6" fmla="*/ 120240 w 1289872"/>
              <a:gd name="connsiteY6" fmla="*/ 0 h 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872" h="424103">
                <a:moveTo>
                  <a:pt x="120240" y="0"/>
                </a:moveTo>
                <a:lnTo>
                  <a:pt x="1169632" y="0"/>
                </a:lnTo>
                <a:lnTo>
                  <a:pt x="1289872" y="240481"/>
                </a:lnTo>
                <a:lnTo>
                  <a:pt x="1198061" y="424103"/>
                </a:lnTo>
                <a:lnTo>
                  <a:pt x="91811" y="424103"/>
                </a:lnTo>
                <a:lnTo>
                  <a:pt x="0" y="240481"/>
                </a:lnTo>
                <a:lnTo>
                  <a:pt x="120240" y="0"/>
                </a:lnTo>
                <a:close/>
              </a:path>
            </a:pathLst>
          </a:custGeom>
          <a:solidFill>
            <a:srgbClr val="8AB2CE"/>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600" b="1" dirty="0">
                <a:solidFill>
                  <a:schemeClr val="tx1"/>
                </a:solidFill>
              </a:rPr>
              <a:t>289</a:t>
            </a:r>
            <a:endParaRPr lang="fr-FR" sz="1200" b="1" dirty="0">
              <a:solidFill>
                <a:schemeClr val="tx1"/>
              </a:solidFill>
            </a:endParaRPr>
          </a:p>
        </p:txBody>
      </p:sp>
      <p:sp>
        <p:nvSpPr>
          <p:cNvPr id="46" name="Freeform: Shape 45">
            <a:extLst>
              <a:ext uri="{FF2B5EF4-FFF2-40B4-BE49-F238E27FC236}">
                <a16:creationId xmlns:a16="http://schemas.microsoft.com/office/drawing/2014/main" xmlns="" id="{9CE41AEA-5EE7-4F9C-90D8-FE4AB7A0C69F}"/>
              </a:ext>
            </a:extLst>
          </p:cNvPr>
          <p:cNvSpPr/>
          <p:nvPr userDrawn="1"/>
        </p:nvSpPr>
        <p:spPr>
          <a:xfrm>
            <a:off x="3870054" y="2355273"/>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340</a:t>
            </a:r>
          </a:p>
        </p:txBody>
      </p:sp>
      <p:sp>
        <p:nvSpPr>
          <p:cNvPr id="47" name="Freeform: Shape 46">
            <a:extLst>
              <a:ext uri="{FF2B5EF4-FFF2-40B4-BE49-F238E27FC236}">
                <a16:creationId xmlns:a16="http://schemas.microsoft.com/office/drawing/2014/main" xmlns="" id="{35185BA9-C7B3-40FD-ACE2-F5D1F4FCBD80}"/>
              </a:ext>
            </a:extLst>
          </p:cNvPr>
          <p:cNvSpPr/>
          <p:nvPr userDrawn="1"/>
        </p:nvSpPr>
        <p:spPr>
          <a:xfrm>
            <a:off x="3890141" y="1463382"/>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48" name="Freeform: Shape 47">
            <a:extLst>
              <a:ext uri="{FF2B5EF4-FFF2-40B4-BE49-F238E27FC236}">
                <a16:creationId xmlns:a16="http://schemas.microsoft.com/office/drawing/2014/main" xmlns="" id="{0CDDDF01-17C7-4D24-87C0-E3F60D522189}"/>
              </a:ext>
            </a:extLst>
          </p:cNvPr>
          <p:cNvSpPr/>
          <p:nvPr userDrawn="1"/>
        </p:nvSpPr>
        <p:spPr>
          <a:xfrm>
            <a:off x="5851254" y="1924356"/>
            <a:ext cx="1289872" cy="424103"/>
          </a:xfrm>
          <a:custGeom>
            <a:avLst/>
            <a:gdLst>
              <a:gd name="connsiteX0" fmla="*/ 120240 w 1289872"/>
              <a:gd name="connsiteY0" fmla="*/ 0 h 424103"/>
              <a:gd name="connsiteX1" fmla="*/ 1169632 w 1289872"/>
              <a:gd name="connsiteY1" fmla="*/ 0 h 424103"/>
              <a:gd name="connsiteX2" fmla="*/ 1289872 w 1289872"/>
              <a:gd name="connsiteY2" fmla="*/ 240481 h 424103"/>
              <a:gd name="connsiteX3" fmla="*/ 1198061 w 1289872"/>
              <a:gd name="connsiteY3" fmla="*/ 424103 h 424103"/>
              <a:gd name="connsiteX4" fmla="*/ 91811 w 1289872"/>
              <a:gd name="connsiteY4" fmla="*/ 424103 h 424103"/>
              <a:gd name="connsiteX5" fmla="*/ 0 w 1289872"/>
              <a:gd name="connsiteY5" fmla="*/ 240481 h 424103"/>
              <a:gd name="connsiteX6" fmla="*/ 120240 w 1289872"/>
              <a:gd name="connsiteY6" fmla="*/ 0 h 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872" h="424103">
                <a:moveTo>
                  <a:pt x="120240" y="0"/>
                </a:moveTo>
                <a:lnTo>
                  <a:pt x="1169632" y="0"/>
                </a:lnTo>
                <a:lnTo>
                  <a:pt x="1289872" y="240481"/>
                </a:lnTo>
                <a:lnTo>
                  <a:pt x="1198061" y="424103"/>
                </a:lnTo>
                <a:lnTo>
                  <a:pt x="91811" y="424103"/>
                </a:lnTo>
                <a:lnTo>
                  <a:pt x="0" y="240481"/>
                </a:lnTo>
                <a:lnTo>
                  <a:pt x="120240" y="0"/>
                </a:lnTo>
                <a:close/>
              </a:path>
            </a:pathLst>
          </a:custGeom>
          <a:solidFill>
            <a:srgbClr val="8AB2CE"/>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600" b="1" dirty="0">
                <a:solidFill>
                  <a:schemeClr val="tx1"/>
                </a:solidFill>
              </a:rPr>
              <a:t>145</a:t>
            </a:r>
          </a:p>
        </p:txBody>
      </p:sp>
      <p:sp>
        <p:nvSpPr>
          <p:cNvPr id="49" name="Freeform: Shape 48">
            <a:extLst>
              <a:ext uri="{FF2B5EF4-FFF2-40B4-BE49-F238E27FC236}">
                <a16:creationId xmlns:a16="http://schemas.microsoft.com/office/drawing/2014/main" xmlns="" id="{01355B1B-9EFE-497D-A53F-92C880021F46}"/>
              </a:ext>
            </a:extLst>
          </p:cNvPr>
          <p:cNvSpPr/>
          <p:nvPr userDrawn="1"/>
        </p:nvSpPr>
        <p:spPr>
          <a:xfrm>
            <a:off x="5951407" y="2384670"/>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153</a:t>
            </a:r>
          </a:p>
        </p:txBody>
      </p:sp>
      <p:sp>
        <p:nvSpPr>
          <p:cNvPr id="50" name="Freeform: Shape 49">
            <a:extLst>
              <a:ext uri="{FF2B5EF4-FFF2-40B4-BE49-F238E27FC236}">
                <a16:creationId xmlns:a16="http://schemas.microsoft.com/office/drawing/2014/main" xmlns="" id="{D4E5E702-1A6F-4594-9479-35CA4CDEB61D}"/>
              </a:ext>
            </a:extLst>
          </p:cNvPr>
          <p:cNvSpPr/>
          <p:nvPr userDrawn="1"/>
        </p:nvSpPr>
        <p:spPr>
          <a:xfrm>
            <a:off x="5971494" y="1492779"/>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52" name="Freeform: Shape 51">
            <a:extLst>
              <a:ext uri="{FF2B5EF4-FFF2-40B4-BE49-F238E27FC236}">
                <a16:creationId xmlns:a16="http://schemas.microsoft.com/office/drawing/2014/main" xmlns="" id="{3F9958FF-B1C0-4D6A-BA19-A7ED01696E2C}"/>
              </a:ext>
            </a:extLst>
          </p:cNvPr>
          <p:cNvSpPr/>
          <p:nvPr userDrawn="1"/>
        </p:nvSpPr>
        <p:spPr>
          <a:xfrm>
            <a:off x="1888854" y="4772148"/>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11,8</a:t>
            </a:r>
            <a:endParaRPr lang="fr-FR" sz="1200" b="1" dirty="0">
              <a:solidFill>
                <a:schemeClr val="bg1"/>
              </a:solidFill>
            </a:endParaRPr>
          </a:p>
        </p:txBody>
      </p:sp>
      <p:sp>
        <p:nvSpPr>
          <p:cNvPr id="53" name="Freeform: Shape 52">
            <a:extLst>
              <a:ext uri="{FF2B5EF4-FFF2-40B4-BE49-F238E27FC236}">
                <a16:creationId xmlns:a16="http://schemas.microsoft.com/office/drawing/2014/main" xmlns="" id="{A0421DB7-6ABD-4DB7-BC77-B6CC5DAE6B35}"/>
              </a:ext>
            </a:extLst>
          </p:cNvPr>
          <p:cNvSpPr/>
          <p:nvPr userDrawn="1"/>
        </p:nvSpPr>
        <p:spPr>
          <a:xfrm>
            <a:off x="1888854" y="4102327"/>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55" name="Freeform: Shape 54">
            <a:extLst>
              <a:ext uri="{FF2B5EF4-FFF2-40B4-BE49-F238E27FC236}">
                <a16:creationId xmlns:a16="http://schemas.microsoft.com/office/drawing/2014/main" xmlns="" id="{72262461-9BD5-4860-8D91-3F6E954FDA64}"/>
              </a:ext>
            </a:extLst>
          </p:cNvPr>
          <p:cNvSpPr/>
          <p:nvPr userDrawn="1"/>
        </p:nvSpPr>
        <p:spPr>
          <a:xfrm>
            <a:off x="3870054" y="4803787"/>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5,93</a:t>
            </a:r>
          </a:p>
        </p:txBody>
      </p:sp>
      <p:sp>
        <p:nvSpPr>
          <p:cNvPr id="56" name="Freeform: Shape 55">
            <a:extLst>
              <a:ext uri="{FF2B5EF4-FFF2-40B4-BE49-F238E27FC236}">
                <a16:creationId xmlns:a16="http://schemas.microsoft.com/office/drawing/2014/main" xmlns="" id="{C01C34E5-A23B-4DB0-B2F6-8ECB6FD4A14A}"/>
              </a:ext>
            </a:extLst>
          </p:cNvPr>
          <p:cNvSpPr/>
          <p:nvPr userDrawn="1"/>
        </p:nvSpPr>
        <p:spPr>
          <a:xfrm>
            <a:off x="3870054" y="4133966"/>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57" name="Freeform: Shape 56">
            <a:extLst>
              <a:ext uri="{FF2B5EF4-FFF2-40B4-BE49-F238E27FC236}">
                <a16:creationId xmlns:a16="http://schemas.microsoft.com/office/drawing/2014/main" xmlns="" id="{548D89ED-3E56-49E7-AAE9-C8005884E50C}"/>
              </a:ext>
            </a:extLst>
          </p:cNvPr>
          <p:cNvSpPr/>
          <p:nvPr userDrawn="1"/>
        </p:nvSpPr>
        <p:spPr>
          <a:xfrm>
            <a:off x="8097765" y="1942108"/>
            <a:ext cx="1289872" cy="424103"/>
          </a:xfrm>
          <a:custGeom>
            <a:avLst/>
            <a:gdLst>
              <a:gd name="connsiteX0" fmla="*/ 120240 w 1289872"/>
              <a:gd name="connsiteY0" fmla="*/ 0 h 424103"/>
              <a:gd name="connsiteX1" fmla="*/ 1169632 w 1289872"/>
              <a:gd name="connsiteY1" fmla="*/ 0 h 424103"/>
              <a:gd name="connsiteX2" fmla="*/ 1289872 w 1289872"/>
              <a:gd name="connsiteY2" fmla="*/ 240481 h 424103"/>
              <a:gd name="connsiteX3" fmla="*/ 1198061 w 1289872"/>
              <a:gd name="connsiteY3" fmla="*/ 424103 h 424103"/>
              <a:gd name="connsiteX4" fmla="*/ 91811 w 1289872"/>
              <a:gd name="connsiteY4" fmla="*/ 424103 h 424103"/>
              <a:gd name="connsiteX5" fmla="*/ 0 w 1289872"/>
              <a:gd name="connsiteY5" fmla="*/ 240481 h 424103"/>
              <a:gd name="connsiteX6" fmla="*/ 120240 w 1289872"/>
              <a:gd name="connsiteY6" fmla="*/ 0 h 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872" h="424103">
                <a:moveTo>
                  <a:pt x="120240" y="0"/>
                </a:moveTo>
                <a:lnTo>
                  <a:pt x="1169632" y="0"/>
                </a:lnTo>
                <a:lnTo>
                  <a:pt x="1289872" y="240481"/>
                </a:lnTo>
                <a:lnTo>
                  <a:pt x="1198061" y="424103"/>
                </a:lnTo>
                <a:lnTo>
                  <a:pt x="91811" y="424103"/>
                </a:lnTo>
                <a:lnTo>
                  <a:pt x="0" y="240481"/>
                </a:lnTo>
                <a:lnTo>
                  <a:pt x="120240" y="0"/>
                </a:lnTo>
                <a:close/>
              </a:path>
            </a:pathLst>
          </a:custGeom>
          <a:solidFill>
            <a:srgbClr val="8AB2CE"/>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600" b="1" dirty="0">
                <a:solidFill>
                  <a:schemeClr val="tx1"/>
                </a:solidFill>
              </a:rPr>
              <a:t>873</a:t>
            </a:r>
            <a:endParaRPr lang="fr-FR" sz="1400" b="1" dirty="0">
              <a:solidFill>
                <a:schemeClr val="tx1"/>
              </a:solidFill>
            </a:endParaRPr>
          </a:p>
        </p:txBody>
      </p:sp>
      <p:sp>
        <p:nvSpPr>
          <p:cNvPr id="58" name="Freeform: Shape 57">
            <a:extLst>
              <a:ext uri="{FF2B5EF4-FFF2-40B4-BE49-F238E27FC236}">
                <a16:creationId xmlns:a16="http://schemas.microsoft.com/office/drawing/2014/main" xmlns="" id="{34E44AD2-8D05-4B98-8E4E-57A6E62CB4DF}"/>
              </a:ext>
            </a:extLst>
          </p:cNvPr>
          <p:cNvSpPr/>
          <p:nvPr userDrawn="1"/>
        </p:nvSpPr>
        <p:spPr>
          <a:xfrm>
            <a:off x="8197918" y="2402422"/>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1053</a:t>
            </a:r>
          </a:p>
        </p:txBody>
      </p:sp>
      <p:sp>
        <p:nvSpPr>
          <p:cNvPr id="59" name="Freeform: Shape 58">
            <a:extLst>
              <a:ext uri="{FF2B5EF4-FFF2-40B4-BE49-F238E27FC236}">
                <a16:creationId xmlns:a16="http://schemas.microsoft.com/office/drawing/2014/main" xmlns="" id="{5E8DB0FE-C35C-4891-84EE-621DC972B7E3}"/>
              </a:ext>
            </a:extLst>
          </p:cNvPr>
          <p:cNvSpPr/>
          <p:nvPr userDrawn="1"/>
        </p:nvSpPr>
        <p:spPr>
          <a:xfrm>
            <a:off x="8218005" y="1510531"/>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61" name="Rectangle 60">
            <a:extLst>
              <a:ext uri="{FF2B5EF4-FFF2-40B4-BE49-F238E27FC236}">
                <a16:creationId xmlns:a16="http://schemas.microsoft.com/office/drawing/2014/main" xmlns="" id="{E1EED0F8-9F69-42CB-9778-4764DA810EFA}"/>
              </a:ext>
            </a:extLst>
          </p:cNvPr>
          <p:cNvSpPr/>
          <p:nvPr userDrawn="1"/>
        </p:nvSpPr>
        <p:spPr>
          <a:xfrm>
            <a:off x="2650354" y="6877546"/>
            <a:ext cx="5786997" cy="577081"/>
          </a:xfrm>
          <a:prstGeom prst="rect">
            <a:avLst/>
          </a:prstGeom>
        </p:spPr>
        <p:txBody>
          <a:bodyPr wrap="square">
            <a:spAutoFit/>
          </a:bodyPr>
          <a:lstStyle/>
          <a:p>
            <a:r>
              <a:rPr lang="fr-FR" sz="1050" dirty="0">
                <a:solidFill>
                  <a:schemeClr val="bg1"/>
                </a:solidFill>
              </a:rPr>
              <a:t>Source : ASIP-Santé RPPS/ ADELI-DREES, traitements Drees - données au 1er janvier 2020</a:t>
            </a:r>
          </a:p>
          <a:p>
            <a:r>
              <a:rPr lang="fr-FR" sz="1050" b="1" dirty="0">
                <a:solidFill>
                  <a:schemeClr val="bg1"/>
                </a:solidFill>
                <a:sym typeface="Wingdings" panose="05000000000000000000" pitchFamily="2" charset="2"/>
              </a:rPr>
              <a:t>Les données de densité des PS concernent l’ensemble des professionnels, quel que soit leur statut et leur mode d’exercice</a:t>
            </a:r>
            <a:r>
              <a:rPr lang="fr-FR" sz="1050" dirty="0">
                <a:solidFill>
                  <a:schemeClr val="bg1"/>
                </a:solidFill>
              </a:rPr>
              <a:t> </a:t>
            </a:r>
          </a:p>
        </p:txBody>
      </p:sp>
      <p:sp>
        <p:nvSpPr>
          <p:cNvPr id="62" name="TextBox 61">
            <a:extLst>
              <a:ext uri="{FF2B5EF4-FFF2-40B4-BE49-F238E27FC236}">
                <a16:creationId xmlns:a16="http://schemas.microsoft.com/office/drawing/2014/main" xmlns="" id="{65281CAD-F528-46C0-8504-F8E4B4B92040}"/>
              </a:ext>
            </a:extLst>
          </p:cNvPr>
          <p:cNvSpPr txBox="1"/>
          <p:nvPr userDrawn="1"/>
        </p:nvSpPr>
        <p:spPr>
          <a:xfrm>
            <a:off x="196702" y="4906808"/>
            <a:ext cx="1435395"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France entière</a:t>
            </a:r>
          </a:p>
          <a:p>
            <a:pPr algn="ctr">
              <a:lnSpc>
                <a:spcPct val="85000"/>
              </a:lnSpc>
              <a:spcAft>
                <a:spcPts val="600"/>
              </a:spcAft>
              <a:buClr>
                <a:schemeClr val="accent2"/>
              </a:buClr>
              <a:buSzPct val="70000"/>
            </a:pPr>
            <a:r>
              <a:rPr lang="fr-FR" sz="1200" dirty="0">
                <a:solidFill>
                  <a:schemeClr val="bg1"/>
                </a:solidFill>
              </a:rPr>
              <a:t>(taux bruts 2019)</a:t>
            </a:r>
          </a:p>
        </p:txBody>
      </p:sp>
      <p:sp>
        <p:nvSpPr>
          <p:cNvPr id="63" name="Text Placeholder 4">
            <a:extLst>
              <a:ext uri="{FF2B5EF4-FFF2-40B4-BE49-F238E27FC236}">
                <a16:creationId xmlns:a16="http://schemas.microsoft.com/office/drawing/2014/main" xmlns="" id="{FCA23520-76AE-4DEE-83C1-019F6F9F6084}"/>
              </a:ext>
            </a:extLst>
          </p:cNvPr>
          <p:cNvSpPr>
            <a:spLocks noGrp="1"/>
          </p:cNvSpPr>
          <p:nvPr>
            <p:ph type="body" sz="quarter" idx="11"/>
          </p:nvPr>
        </p:nvSpPr>
        <p:spPr>
          <a:xfrm>
            <a:off x="347617" y="4182554"/>
            <a:ext cx="1435100" cy="193675"/>
          </a:xfrm>
        </p:spPr>
        <p:txBody>
          <a:bodyPr/>
          <a:lstStyle>
            <a:lvl1pPr marL="0" indent="0">
              <a:buNone/>
              <a:defRPr lang="fr-FR" sz="1200" kern="1200" dirty="0">
                <a:solidFill>
                  <a:schemeClr val="bg1"/>
                </a:solidFill>
                <a:latin typeface="+mn-lt"/>
                <a:ea typeface="+mn-ea"/>
                <a:cs typeface="+mn-cs"/>
              </a:defRPr>
            </a:lvl1pPr>
          </a:lstStyle>
          <a:p>
            <a:pPr lvl="0"/>
            <a:endParaRPr lang="fr-FR" dirty="0"/>
          </a:p>
        </p:txBody>
      </p:sp>
      <p:sp>
        <p:nvSpPr>
          <p:cNvPr id="64" name="Text Placeholder 4">
            <a:extLst>
              <a:ext uri="{FF2B5EF4-FFF2-40B4-BE49-F238E27FC236}">
                <a16:creationId xmlns:a16="http://schemas.microsoft.com/office/drawing/2014/main" xmlns="" id="{5C343C69-76A9-47DD-A7E6-8440CB05D321}"/>
              </a:ext>
            </a:extLst>
          </p:cNvPr>
          <p:cNvSpPr>
            <a:spLocks noGrp="1"/>
          </p:cNvSpPr>
          <p:nvPr>
            <p:ph type="body" sz="quarter" idx="12"/>
          </p:nvPr>
        </p:nvSpPr>
        <p:spPr>
          <a:xfrm>
            <a:off x="2091530" y="1455545"/>
            <a:ext cx="766650" cy="205398"/>
          </a:xfrm>
        </p:spPr>
        <p:txBody>
          <a:bodyPr/>
          <a:lstStyle>
            <a:lvl1pPr marL="0" indent="0" algn="ctr">
              <a:buNone/>
              <a:defRPr lang="fr-FR" sz="1400" kern="1200" dirty="0">
                <a:solidFill>
                  <a:schemeClr val="tx1"/>
                </a:solidFill>
                <a:latin typeface="+mn-lt"/>
                <a:ea typeface="+mn-ea"/>
                <a:cs typeface="+mn-cs"/>
              </a:defRPr>
            </a:lvl1pPr>
          </a:lstStyle>
          <a:p>
            <a:pPr lvl="0"/>
            <a:endParaRPr lang="fr-FR" dirty="0"/>
          </a:p>
        </p:txBody>
      </p:sp>
      <p:sp>
        <p:nvSpPr>
          <p:cNvPr id="65" name="Text Placeholder 4">
            <a:extLst>
              <a:ext uri="{FF2B5EF4-FFF2-40B4-BE49-F238E27FC236}">
                <a16:creationId xmlns:a16="http://schemas.microsoft.com/office/drawing/2014/main" xmlns="" id="{C8FF0502-4DD0-4A47-9136-9FF53EA2BD93}"/>
              </a:ext>
            </a:extLst>
          </p:cNvPr>
          <p:cNvSpPr>
            <a:spLocks noGrp="1"/>
          </p:cNvSpPr>
          <p:nvPr>
            <p:ph type="body" sz="quarter" idx="13"/>
          </p:nvPr>
        </p:nvSpPr>
        <p:spPr>
          <a:xfrm>
            <a:off x="4085733" y="1470567"/>
            <a:ext cx="766650" cy="205398"/>
          </a:xfrm>
        </p:spPr>
        <p:txBody>
          <a:bodyPr/>
          <a:lstStyle>
            <a:lvl1pPr marL="0" indent="0" algn="ctr">
              <a:buNone/>
              <a:defRPr lang="fr-FR" sz="1400" kern="1200" dirty="0">
                <a:solidFill>
                  <a:schemeClr val="tx1"/>
                </a:solidFill>
                <a:latin typeface="+mn-lt"/>
                <a:ea typeface="+mn-ea"/>
                <a:cs typeface="+mn-cs"/>
              </a:defRPr>
            </a:lvl1pPr>
          </a:lstStyle>
          <a:p>
            <a:pPr lvl="0"/>
            <a:endParaRPr lang="fr-FR" dirty="0"/>
          </a:p>
        </p:txBody>
      </p:sp>
      <p:sp>
        <p:nvSpPr>
          <p:cNvPr id="66" name="Text Placeholder 4">
            <a:extLst>
              <a:ext uri="{FF2B5EF4-FFF2-40B4-BE49-F238E27FC236}">
                <a16:creationId xmlns:a16="http://schemas.microsoft.com/office/drawing/2014/main" xmlns="" id="{D7BD23CF-0C6E-4C14-800A-02CB319DA17D}"/>
              </a:ext>
            </a:extLst>
          </p:cNvPr>
          <p:cNvSpPr>
            <a:spLocks noGrp="1"/>
          </p:cNvSpPr>
          <p:nvPr>
            <p:ph type="body" sz="quarter" idx="14"/>
          </p:nvPr>
        </p:nvSpPr>
        <p:spPr>
          <a:xfrm>
            <a:off x="6192169" y="1497110"/>
            <a:ext cx="766650" cy="205398"/>
          </a:xfrm>
        </p:spPr>
        <p:txBody>
          <a:bodyPr/>
          <a:lstStyle>
            <a:lvl1pPr marL="0" indent="0" algn="ctr">
              <a:buNone/>
              <a:defRPr lang="fr-FR" sz="1400" kern="1200" dirty="0">
                <a:solidFill>
                  <a:schemeClr val="tx1"/>
                </a:solidFill>
                <a:latin typeface="+mn-lt"/>
                <a:ea typeface="+mn-ea"/>
                <a:cs typeface="+mn-cs"/>
              </a:defRPr>
            </a:lvl1pPr>
          </a:lstStyle>
          <a:p>
            <a:pPr lvl="0"/>
            <a:endParaRPr lang="fr-FR" dirty="0"/>
          </a:p>
        </p:txBody>
      </p:sp>
      <p:sp>
        <p:nvSpPr>
          <p:cNvPr id="67" name="Text Placeholder 4">
            <a:extLst>
              <a:ext uri="{FF2B5EF4-FFF2-40B4-BE49-F238E27FC236}">
                <a16:creationId xmlns:a16="http://schemas.microsoft.com/office/drawing/2014/main" xmlns="" id="{99F43F86-AD52-40AA-B3EB-ED9F231F23F9}"/>
              </a:ext>
            </a:extLst>
          </p:cNvPr>
          <p:cNvSpPr>
            <a:spLocks noGrp="1"/>
          </p:cNvSpPr>
          <p:nvPr>
            <p:ph type="body" sz="quarter" idx="15"/>
          </p:nvPr>
        </p:nvSpPr>
        <p:spPr>
          <a:xfrm>
            <a:off x="8413597" y="1485897"/>
            <a:ext cx="766650" cy="205398"/>
          </a:xfrm>
        </p:spPr>
        <p:txBody>
          <a:bodyPr/>
          <a:lstStyle>
            <a:lvl1pPr marL="0" indent="0" algn="ctr">
              <a:buNone/>
              <a:defRPr lang="fr-FR" sz="1400" kern="1200" dirty="0">
                <a:solidFill>
                  <a:schemeClr val="tx1"/>
                </a:solidFill>
                <a:latin typeface="+mn-lt"/>
                <a:ea typeface="+mn-ea"/>
                <a:cs typeface="+mn-cs"/>
              </a:defRPr>
            </a:lvl1pPr>
          </a:lstStyle>
          <a:p>
            <a:pPr lvl="0"/>
            <a:endParaRPr lang="fr-FR" dirty="0"/>
          </a:p>
        </p:txBody>
      </p:sp>
      <p:sp>
        <p:nvSpPr>
          <p:cNvPr id="68" name="Text Placeholder 4">
            <a:extLst>
              <a:ext uri="{FF2B5EF4-FFF2-40B4-BE49-F238E27FC236}">
                <a16:creationId xmlns:a16="http://schemas.microsoft.com/office/drawing/2014/main" xmlns="" id="{B3FCEC9E-09FA-490A-8214-61207C286A12}"/>
              </a:ext>
            </a:extLst>
          </p:cNvPr>
          <p:cNvSpPr>
            <a:spLocks noGrp="1"/>
          </p:cNvSpPr>
          <p:nvPr>
            <p:ph type="body" sz="quarter" idx="16"/>
          </p:nvPr>
        </p:nvSpPr>
        <p:spPr>
          <a:xfrm>
            <a:off x="2089285" y="4091500"/>
            <a:ext cx="766650" cy="205398"/>
          </a:xfrm>
        </p:spPr>
        <p:txBody>
          <a:bodyPr/>
          <a:lstStyle>
            <a:lvl1pPr marL="0" indent="0">
              <a:buNone/>
              <a:defRPr lang="fr-FR" sz="1400" kern="1200" dirty="0">
                <a:solidFill>
                  <a:schemeClr val="tx1"/>
                </a:solidFill>
                <a:latin typeface="+mn-lt"/>
                <a:ea typeface="+mn-ea"/>
                <a:cs typeface="+mn-cs"/>
              </a:defRPr>
            </a:lvl1pPr>
          </a:lstStyle>
          <a:p>
            <a:pPr lvl="0"/>
            <a:endParaRPr lang="fr-FR" dirty="0"/>
          </a:p>
        </p:txBody>
      </p:sp>
      <p:sp>
        <p:nvSpPr>
          <p:cNvPr id="69" name="Text Placeholder 4">
            <a:extLst>
              <a:ext uri="{FF2B5EF4-FFF2-40B4-BE49-F238E27FC236}">
                <a16:creationId xmlns:a16="http://schemas.microsoft.com/office/drawing/2014/main" xmlns="" id="{59ADAC6B-139B-4867-BF74-04A425395FFA}"/>
              </a:ext>
            </a:extLst>
          </p:cNvPr>
          <p:cNvSpPr>
            <a:spLocks noGrp="1"/>
          </p:cNvSpPr>
          <p:nvPr>
            <p:ph type="body" sz="quarter" idx="17"/>
          </p:nvPr>
        </p:nvSpPr>
        <p:spPr>
          <a:xfrm>
            <a:off x="4054749" y="4091500"/>
            <a:ext cx="766650" cy="205398"/>
          </a:xfrm>
        </p:spPr>
        <p:txBody>
          <a:bodyPr/>
          <a:lstStyle>
            <a:lvl1pPr marL="0" indent="0">
              <a:buNone/>
              <a:defRPr lang="fr-FR" sz="1400" kern="1200" dirty="0">
                <a:solidFill>
                  <a:schemeClr val="tx1"/>
                </a:solidFill>
                <a:latin typeface="+mn-lt"/>
                <a:ea typeface="+mn-ea"/>
                <a:cs typeface="+mn-cs"/>
              </a:defRPr>
            </a:lvl1pPr>
          </a:lstStyle>
          <a:p>
            <a:pPr lvl="0"/>
            <a:endParaRPr lang="fr-FR" dirty="0"/>
          </a:p>
        </p:txBody>
      </p:sp>
      <p:sp>
        <p:nvSpPr>
          <p:cNvPr id="54" name="TextBox 53">
            <a:extLst>
              <a:ext uri="{FF2B5EF4-FFF2-40B4-BE49-F238E27FC236}">
                <a16:creationId xmlns:a16="http://schemas.microsoft.com/office/drawing/2014/main" xmlns="" id="{C6B589AA-AFDF-489B-A8E3-9F511949B2CA}"/>
              </a:ext>
            </a:extLst>
          </p:cNvPr>
          <p:cNvSpPr txBox="1"/>
          <p:nvPr userDrawn="1"/>
        </p:nvSpPr>
        <p:spPr>
          <a:xfrm>
            <a:off x="5619033" y="3062770"/>
            <a:ext cx="2014821"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Dont médecins généralistes </a:t>
            </a:r>
          </a:p>
          <a:p>
            <a:pPr algn="ctr">
              <a:lnSpc>
                <a:spcPct val="85000"/>
              </a:lnSpc>
              <a:spcAft>
                <a:spcPts val="600"/>
              </a:spcAft>
              <a:buClr>
                <a:schemeClr val="accent2"/>
              </a:buClr>
              <a:buSzPct val="70000"/>
            </a:pPr>
            <a:r>
              <a:rPr lang="fr-FR" sz="1200" dirty="0">
                <a:solidFill>
                  <a:schemeClr val="bg1"/>
                </a:solidFill>
              </a:rPr>
              <a:t>pour 100 000 </a:t>
            </a:r>
            <a:r>
              <a:rPr lang="fr-FR" sz="1200" dirty="0" err="1">
                <a:solidFill>
                  <a:schemeClr val="bg1"/>
                </a:solidFill>
              </a:rPr>
              <a:t>hab</a:t>
            </a:r>
            <a:endParaRPr lang="fr-FR" sz="1200" dirty="0">
              <a:solidFill>
                <a:schemeClr val="bg1"/>
              </a:solidFill>
            </a:endParaRPr>
          </a:p>
        </p:txBody>
      </p:sp>
    </p:spTree>
    <p:extLst>
      <p:ext uri="{BB962C8B-B14F-4D97-AF65-F5344CB8AC3E}">
        <p14:creationId xmlns:p14="http://schemas.microsoft.com/office/powerpoint/2010/main" val="227814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AA287566-4A36-4432-A883-1022A0E31D85}"/>
              </a:ext>
            </a:extLst>
          </p:cNvPr>
          <p:cNvGraphicFramePr>
            <a:graphicFrameLocks noChangeAspect="1"/>
          </p:cNvGraphicFramePr>
          <p:nvPr userDrawn="1">
            <p:custDataLst>
              <p:tags r:id="rId6"/>
            </p:custDataLst>
            <p:extLst>
              <p:ext uri="{D42A27DB-BD31-4B8C-83A1-F6EECF244321}">
                <p14:modId xmlns:p14="http://schemas.microsoft.com/office/powerpoint/2010/main" val="4205046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think-cell Slide" r:id="rId7" imgW="415" imgH="416" progId="TCLayout.ActiveDocument.1">
                  <p:embed/>
                </p:oleObj>
              </mc:Choice>
              <mc:Fallback>
                <p:oleObj name="think-cell Slide" r:id="rId7" imgW="415" imgH="416" progId="TCLayout.ActiveDocument.1">
                  <p:embed/>
                  <p:pic>
                    <p:nvPicPr>
                      <p:cNvPr id="5" name="Object 4" hidden="1">
                        <a:extLst>
                          <a:ext uri="{FF2B5EF4-FFF2-40B4-BE49-F238E27FC236}">
                            <a16:creationId xmlns:a16="http://schemas.microsoft.com/office/drawing/2014/main" xmlns="" id="{AA287566-4A36-4432-A883-1022A0E31D8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34593" y="324301"/>
            <a:ext cx="9622631" cy="651336"/>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34593" y="1254346"/>
            <a:ext cx="9622631" cy="5454166"/>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Date Placeholder 3">
            <a:extLst>
              <a:ext uri="{FF2B5EF4-FFF2-40B4-BE49-F238E27FC236}">
                <a16:creationId xmlns:a16="http://schemas.microsoft.com/office/drawing/2014/main" xmlns="" id="{1CDCB3BA-A513-4554-9E26-04ABDDC121E6}"/>
              </a:ext>
            </a:extLst>
          </p:cNvPr>
          <p:cNvSpPr>
            <a:spLocks noGrp="1"/>
          </p:cNvSpPr>
          <p:nvPr>
            <p:ph type="dt" sz="half" idx="2"/>
          </p:nvPr>
        </p:nvSpPr>
        <p:spPr>
          <a:xfrm>
            <a:off x="2212614" y="7183192"/>
            <a:ext cx="1392903" cy="198417"/>
          </a:xfrm>
          <a:prstGeom prst="rect">
            <a:avLst/>
          </a:prstGeom>
        </p:spPr>
        <p:txBody>
          <a:bodyPr vert="horz" lIns="91440" tIns="45720" rIns="91440" bIns="45720" rtlCol="0" anchor="ctr"/>
          <a:lstStyle>
            <a:lvl1pPr marL="0" algn="l" defTabSz="914415" rtl="0" eaLnBrk="1" latinLnBrk="0" hangingPunct="1">
              <a:defRPr lang="en-IN" sz="800" kern="1200" smtClean="0">
                <a:solidFill>
                  <a:schemeClr val="bg1"/>
                </a:solidFill>
                <a:latin typeface="EYInterstate" panose="02000503020000020004" pitchFamily="2" charset="0"/>
                <a:ea typeface="+mn-ea"/>
                <a:cs typeface="+mn-cs"/>
              </a:defRPr>
            </a:lvl1pPr>
          </a:lstStyle>
          <a:p>
            <a:endParaRPr lang="en-IN" dirty="0"/>
          </a:p>
        </p:txBody>
      </p:sp>
      <p:sp>
        <p:nvSpPr>
          <p:cNvPr id="17" name="Footer Placeholder 4">
            <a:extLst>
              <a:ext uri="{FF2B5EF4-FFF2-40B4-BE49-F238E27FC236}">
                <a16:creationId xmlns:a16="http://schemas.microsoft.com/office/drawing/2014/main" xmlns="" id="{658F79CF-3FBE-4C25-8F3A-14054DB240E1}"/>
              </a:ext>
            </a:extLst>
          </p:cNvPr>
          <p:cNvSpPr>
            <a:spLocks noGrp="1"/>
          </p:cNvSpPr>
          <p:nvPr>
            <p:ph type="ftr" sz="quarter" idx="3"/>
          </p:nvPr>
        </p:nvSpPr>
        <p:spPr>
          <a:xfrm>
            <a:off x="3883807" y="7183192"/>
            <a:ext cx="3608487" cy="198417"/>
          </a:xfrm>
          <a:prstGeom prst="rect">
            <a:avLst/>
          </a:prstGeom>
        </p:spPr>
        <p:txBody>
          <a:bodyPr vert="horz" lIns="91440" tIns="45720" rIns="91440" bIns="45720" rtlCol="0" anchor="ctr"/>
          <a:lstStyle>
            <a:lvl1pPr marL="0" algn="l" defTabSz="914415" rtl="0" eaLnBrk="1" latinLnBrk="0" hangingPunct="1">
              <a:defRPr lang="en-IN" sz="800" kern="1200" smtClean="0">
                <a:solidFill>
                  <a:schemeClr val="bg1"/>
                </a:solidFill>
                <a:latin typeface="EYInterstate" panose="02000503020000020004" pitchFamily="2" charset="0"/>
                <a:ea typeface="+mn-ea"/>
                <a:cs typeface="+mn-cs"/>
              </a:defRPr>
            </a:lvl1pPr>
          </a:lstStyle>
          <a:p>
            <a:r>
              <a:rPr lang="en-IN"/>
              <a:t>Presentation title</a:t>
            </a:r>
            <a:endParaRPr lang="en-IN" dirty="0"/>
          </a:p>
        </p:txBody>
      </p:sp>
      <p:sp>
        <p:nvSpPr>
          <p:cNvPr id="18" name="Slide Number Placeholder 5">
            <a:extLst>
              <a:ext uri="{FF2B5EF4-FFF2-40B4-BE49-F238E27FC236}">
                <a16:creationId xmlns:a16="http://schemas.microsoft.com/office/drawing/2014/main" xmlns="" id="{0896A04B-A040-4017-99D1-DD33A2934ACB}"/>
              </a:ext>
            </a:extLst>
          </p:cNvPr>
          <p:cNvSpPr>
            <a:spLocks noGrp="1"/>
          </p:cNvSpPr>
          <p:nvPr>
            <p:ph type="sldNum" sz="quarter" idx="4"/>
          </p:nvPr>
        </p:nvSpPr>
        <p:spPr>
          <a:xfrm>
            <a:off x="424557" y="7183192"/>
            <a:ext cx="775304" cy="198417"/>
          </a:xfrm>
          <a:prstGeom prst="rect">
            <a:avLst/>
          </a:prstGeom>
        </p:spPr>
        <p:txBody>
          <a:bodyPr vert="horz" lIns="91440" tIns="45720" rIns="91440" bIns="45720" rtlCol="0" anchor="ctr"/>
          <a:lstStyle>
            <a:lvl1pPr marL="0" algn="l" defTabSz="914415"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‹N°›</a:t>
            </a:fld>
            <a:endParaRPr dirty="0"/>
          </a:p>
        </p:txBody>
      </p:sp>
    </p:spTree>
    <p:extLst>
      <p:ext uri="{BB962C8B-B14F-4D97-AF65-F5344CB8AC3E}">
        <p14:creationId xmlns:p14="http://schemas.microsoft.com/office/powerpoint/2010/main" val="3366597544"/>
      </p:ext>
    </p:extLst>
  </p:cSld>
  <p:clrMap bg1="lt1" tx1="dk1" bg2="lt2" tx2="dk2" accent1="accent1" accent2="accent2" accent3="accent3" accent4="accent4" accent5="accent5" accent6="accent6" hlink="hlink" folHlink="folHlink"/>
  <p:sldLayoutIdLst>
    <p:sldLayoutId id="2147483892" r:id="rId1"/>
    <p:sldLayoutId id="2147483856" r:id="rId2"/>
    <p:sldLayoutId id="2147483894" r:id="rId3"/>
  </p:sldLayoutIdLst>
  <p:hf hdr="0" ftr="0" dt="0"/>
  <p:txStyles>
    <p:titleStyle>
      <a:lvl1pPr algn="l" defTabSz="685445"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24" indent="-267324" algn="l" defTabSz="685445"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47" indent="-267324" algn="l" defTabSz="685445"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71" indent="-267324" algn="l" defTabSz="685445"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94" indent="-267324" algn="l" defTabSz="685445"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619" indent="-267324" algn="l" defTabSz="685445"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75" indent="-171362" algn="l" defTabSz="685445"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97" indent="-171362" algn="l" defTabSz="685445"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419" indent="-171362" algn="l" defTabSz="685445"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144" indent="-171362" algn="l" defTabSz="685445"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45" rtl="0" eaLnBrk="1" latinLnBrk="0" hangingPunct="1">
        <a:defRPr sz="1349" kern="1200">
          <a:solidFill>
            <a:schemeClr val="tx1"/>
          </a:solidFill>
          <a:latin typeface="+mn-lt"/>
          <a:ea typeface="+mn-ea"/>
          <a:cs typeface="+mn-cs"/>
        </a:defRPr>
      </a:lvl1pPr>
      <a:lvl2pPr marL="342722" algn="l" defTabSz="685445" rtl="0" eaLnBrk="1" latinLnBrk="0" hangingPunct="1">
        <a:defRPr sz="1349" kern="1200">
          <a:solidFill>
            <a:schemeClr val="tx1"/>
          </a:solidFill>
          <a:latin typeface="+mn-lt"/>
          <a:ea typeface="+mn-ea"/>
          <a:cs typeface="+mn-cs"/>
        </a:defRPr>
      </a:lvl2pPr>
      <a:lvl3pPr marL="685445" algn="l" defTabSz="685445" rtl="0" eaLnBrk="1" latinLnBrk="0" hangingPunct="1">
        <a:defRPr sz="1349" kern="1200">
          <a:solidFill>
            <a:schemeClr val="tx1"/>
          </a:solidFill>
          <a:latin typeface="+mn-lt"/>
          <a:ea typeface="+mn-ea"/>
          <a:cs typeface="+mn-cs"/>
        </a:defRPr>
      </a:lvl3pPr>
      <a:lvl4pPr marL="1028168" algn="l" defTabSz="685445" rtl="0" eaLnBrk="1" latinLnBrk="0" hangingPunct="1">
        <a:defRPr sz="1349" kern="1200">
          <a:solidFill>
            <a:schemeClr val="tx1"/>
          </a:solidFill>
          <a:latin typeface="+mn-lt"/>
          <a:ea typeface="+mn-ea"/>
          <a:cs typeface="+mn-cs"/>
        </a:defRPr>
      </a:lvl4pPr>
      <a:lvl5pPr marL="1370890" algn="l" defTabSz="685445" rtl="0" eaLnBrk="1" latinLnBrk="0" hangingPunct="1">
        <a:defRPr sz="1349" kern="1200">
          <a:solidFill>
            <a:schemeClr val="tx1"/>
          </a:solidFill>
          <a:latin typeface="+mn-lt"/>
          <a:ea typeface="+mn-ea"/>
          <a:cs typeface="+mn-cs"/>
        </a:defRPr>
      </a:lvl5pPr>
      <a:lvl6pPr marL="1713614" algn="l" defTabSz="685445" rtl="0" eaLnBrk="1" latinLnBrk="0" hangingPunct="1">
        <a:defRPr sz="1349" kern="1200">
          <a:solidFill>
            <a:schemeClr val="tx1"/>
          </a:solidFill>
          <a:latin typeface="+mn-lt"/>
          <a:ea typeface="+mn-ea"/>
          <a:cs typeface="+mn-cs"/>
        </a:defRPr>
      </a:lvl6pPr>
      <a:lvl7pPr marL="2056336" algn="l" defTabSz="685445" rtl="0" eaLnBrk="1" latinLnBrk="0" hangingPunct="1">
        <a:defRPr sz="1349" kern="1200">
          <a:solidFill>
            <a:schemeClr val="tx1"/>
          </a:solidFill>
          <a:latin typeface="+mn-lt"/>
          <a:ea typeface="+mn-ea"/>
          <a:cs typeface="+mn-cs"/>
        </a:defRPr>
      </a:lvl7pPr>
      <a:lvl8pPr marL="2399059" algn="l" defTabSz="685445" rtl="0" eaLnBrk="1" latinLnBrk="0" hangingPunct="1">
        <a:defRPr sz="1349" kern="1200">
          <a:solidFill>
            <a:schemeClr val="tx1"/>
          </a:solidFill>
          <a:latin typeface="+mn-lt"/>
          <a:ea typeface="+mn-ea"/>
          <a:cs typeface="+mn-cs"/>
        </a:defRPr>
      </a:lvl8pPr>
      <a:lvl9pPr marL="2741781" algn="l" defTabSz="685445"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9.xml"/><Relationship Id="rId7" Type="http://schemas.openxmlformats.org/officeDocument/2006/relationships/chart" Target="../charts/chart1.xml"/><Relationship Id="rId12" Type="http://schemas.openxmlformats.org/officeDocument/2006/relationships/chart" Target="../charts/chart6.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11" Type="http://schemas.openxmlformats.org/officeDocument/2006/relationships/chart" Target="../charts/chart5.xml"/><Relationship Id="rId5" Type="http://schemas.openxmlformats.org/officeDocument/2006/relationships/oleObject" Target="../embeddings/oleObject7.bin"/><Relationship Id="rId10" Type="http://schemas.openxmlformats.org/officeDocument/2006/relationships/chart" Target="../charts/chart4.xml"/><Relationship Id="rId4" Type="http://schemas.openxmlformats.org/officeDocument/2006/relationships/slideLayout" Target="../slideLayouts/slideLayout2.xml"/><Relationship Id="rId9"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2.xml"/><Relationship Id="rId7" Type="http://schemas.openxmlformats.org/officeDocument/2006/relationships/image" Target="../media/image13.png"/><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xmlns="" id="{B8ED369D-D328-4048-ADF1-2DB0D5DDD102}"/>
              </a:ext>
            </a:extLst>
          </p:cNvPr>
          <p:cNvGraphicFramePr>
            <a:graphicFrameLocks noChangeAspect="1"/>
          </p:cNvGraphicFramePr>
          <p:nvPr>
            <p:custDataLst>
              <p:tags r:id="rId2"/>
            </p:custDataLst>
            <p:extLst>
              <p:ext uri="{D42A27DB-BD31-4B8C-83A1-F6EECF244321}">
                <p14:modId xmlns:p14="http://schemas.microsoft.com/office/powerpoint/2010/main" val="3015456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2" name="think-cell Slide" r:id="rId4" imgW="234" imgH="234" progId="TCLayout.ActiveDocument.1">
                  <p:embed/>
                </p:oleObj>
              </mc:Choice>
              <mc:Fallback>
                <p:oleObj name="think-cell Slide" r:id="rId4" imgW="234" imgH="234" progId="TCLayout.ActiveDocument.1">
                  <p:embed/>
                  <p:pic>
                    <p:nvPicPr>
                      <p:cNvPr id="13" name="Object 12" hidden="1">
                        <a:extLst>
                          <a:ext uri="{FF2B5EF4-FFF2-40B4-BE49-F238E27FC236}">
                            <a16:creationId xmlns:a16="http://schemas.microsoft.com/office/drawing/2014/main" xmlns="" id="{B8ED369D-D328-4048-ADF1-2DB0D5DDD1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C903BE6E-52B4-4A6E-AD09-5BD2CC7B645F}"/>
              </a:ext>
            </a:extLst>
          </p:cNvPr>
          <p:cNvSpPr>
            <a:spLocks noGrp="1"/>
          </p:cNvSpPr>
          <p:nvPr>
            <p:ph type="ctrTitle"/>
          </p:nvPr>
        </p:nvSpPr>
        <p:spPr>
          <a:xfrm>
            <a:off x="728074" y="2428181"/>
            <a:ext cx="3340874" cy="711811"/>
          </a:xfrm>
        </p:spPr>
        <p:txBody>
          <a:bodyPr vert="horz">
            <a:noAutofit/>
          </a:bodyPr>
          <a:lstStyle/>
          <a:p>
            <a:pPr>
              <a:lnSpc>
                <a:spcPct val="100000"/>
              </a:lnSpc>
            </a:pPr>
            <a:r>
              <a:rPr lang="fr-FR" dirty="0"/>
              <a:t>Restitution départementale</a:t>
            </a:r>
            <a:br>
              <a:rPr lang="fr-FR" dirty="0"/>
            </a:br>
            <a:r>
              <a:rPr lang="fr-FR" dirty="0"/>
              <a:t>Mayenne</a:t>
            </a:r>
            <a:br>
              <a:rPr lang="fr-FR" dirty="0"/>
            </a:br>
            <a:r>
              <a:rPr lang="fr-FR" dirty="0"/>
              <a:t/>
            </a:r>
            <a:br>
              <a:rPr lang="fr-FR" dirty="0"/>
            </a:br>
            <a:endParaRPr lang="fr-FR" b="1" dirty="0"/>
          </a:p>
        </p:txBody>
      </p:sp>
    </p:spTree>
    <p:extLst>
      <p:ext uri="{BB962C8B-B14F-4D97-AF65-F5344CB8AC3E}">
        <p14:creationId xmlns:p14="http://schemas.microsoft.com/office/powerpoint/2010/main" val="117231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7026AABF-0C3F-4486-AA46-CE3D19FC18BC}"/>
              </a:ext>
            </a:extLst>
          </p:cNvPr>
          <p:cNvGraphicFramePr>
            <a:graphicFrameLocks noChangeAspect="1"/>
          </p:cNvGraphicFramePr>
          <p:nvPr>
            <p:custDataLst>
              <p:tags r:id="rId2"/>
            </p:custDataLst>
            <p:extLst>
              <p:ext uri="{D42A27DB-BD31-4B8C-83A1-F6EECF244321}">
                <p14:modId xmlns:p14="http://schemas.microsoft.com/office/powerpoint/2010/main" val="2387767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6"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xmlns="" id="{7026AABF-0C3F-4486-AA46-CE3D19FC18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xmlns="" id="{63C5EA50-0E53-4818-AB5A-73EE15E7CD03}"/>
              </a:ext>
            </a:extLst>
          </p:cNvPr>
          <p:cNvPicPr>
            <a:picLocks noChangeAspect="1"/>
          </p:cNvPicPr>
          <p:nvPr/>
        </p:nvPicPr>
        <p:blipFill rotWithShape="1">
          <a:blip r:embed="rId6">
            <a:extLst>
              <a:ext uri="{28A0092B-C50C-407E-A947-70E740481C1C}">
                <a14:useLocalDpi xmlns:a14="http://schemas.microsoft.com/office/drawing/2010/main" val="0"/>
              </a:ext>
            </a:extLst>
          </a:blip>
          <a:srcRect l="36772" t="14402" r="33228" b="18036"/>
          <a:stretch/>
        </p:blipFill>
        <p:spPr>
          <a:xfrm>
            <a:off x="1553467" y="1631675"/>
            <a:ext cx="4947030" cy="4527101"/>
          </a:xfrm>
          <a:prstGeom prst="rect">
            <a:avLst/>
          </a:prstGeom>
        </p:spPr>
      </p:pic>
      <p:sp>
        <p:nvSpPr>
          <p:cNvPr id="7" name="Title 6">
            <a:extLst>
              <a:ext uri="{FF2B5EF4-FFF2-40B4-BE49-F238E27FC236}">
                <a16:creationId xmlns:a16="http://schemas.microsoft.com/office/drawing/2014/main" xmlns="" id="{ED32C161-A68F-421F-9F5C-A35922357BA7}"/>
              </a:ext>
            </a:extLst>
          </p:cNvPr>
          <p:cNvSpPr>
            <a:spLocks noGrp="1"/>
          </p:cNvSpPr>
          <p:nvPr>
            <p:ph type="title"/>
          </p:nvPr>
        </p:nvSpPr>
        <p:spPr/>
        <p:txBody>
          <a:bodyPr vert="horz"/>
          <a:lstStyle/>
          <a:p>
            <a:r>
              <a:rPr lang="fr-FR" dirty="0"/>
              <a:t>Répartition des établissements sur le département</a:t>
            </a:r>
          </a:p>
        </p:txBody>
      </p:sp>
      <p:grpSp>
        <p:nvGrpSpPr>
          <p:cNvPr id="2" name="Group 1">
            <a:extLst>
              <a:ext uri="{FF2B5EF4-FFF2-40B4-BE49-F238E27FC236}">
                <a16:creationId xmlns:a16="http://schemas.microsoft.com/office/drawing/2014/main" xmlns="" id="{A735F838-C288-414C-9647-1CD2BE36CC37}"/>
              </a:ext>
            </a:extLst>
          </p:cNvPr>
          <p:cNvGrpSpPr/>
          <p:nvPr/>
        </p:nvGrpSpPr>
        <p:grpSpPr>
          <a:xfrm>
            <a:off x="2441718" y="2787919"/>
            <a:ext cx="2867156" cy="2983135"/>
            <a:chOff x="3182158" y="2505208"/>
            <a:chExt cx="2211314" cy="2300918"/>
          </a:xfrm>
          <a:solidFill>
            <a:schemeClr val="accent3"/>
          </a:solidFill>
        </p:grpSpPr>
        <p:sp>
          <p:nvSpPr>
            <p:cNvPr id="35" name="Oval 34">
              <a:extLst>
                <a:ext uri="{FF2B5EF4-FFF2-40B4-BE49-F238E27FC236}">
                  <a16:creationId xmlns:a16="http://schemas.microsoft.com/office/drawing/2014/main" xmlns="" id="{51C743B2-6C5F-4FD6-9F27-34B9AE6FF972}"/>
                </a:ext>
              </a:extLst>
            </p:cNvPr>
            <p:cNvSpPr/>
            <p:nvPr/>
          </p:nvSpPr>
          <p:spPr>
            <a:xfrm>
              <a:off x="5225692" y="2505208"/>
              <a:ext cx="167780" cy="184558"/>
            </a:xfrm>
            <a:prstGeom prst="flowChartOffpageConnector">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black"/>
                  </a:solidFill>
                  <a:effectLst/>
                  <a:uLnTx/>
                  <a:uFillTx/>
                  <a:latin typeface="Calibri" panose="020F0502020204030204"/>
                  <a:ea typeface="+mn-ea"/>
                  <a:cs typeface="+mn-cs"/>
                </a:rPr>
                <a:t>1</a:t>
              </a:r>
            </a:p>
          </p:txBody>
        </p:sp>
        <p:sp>
          <p:nvSpPr>
            <p:cNvPr id="38" name="Oval 37">
              <a:extLst>
                <a:ext uri="{FF2B5EF4-FFF2-40B4-BE49-F238E27FC236}">
                  <a16:creationId xmlns:a16="http://schemas.microsoft.com/office/drawing/2014/main" xmlns="" id="{1382CCFE-9D7E-45BC-9944-629B599C85EE}"/>
                </a:ext>
              </a:extLst>
            </p:cNvPr>
            <p:cNvSpPr/>
            <p:nvPr/>
          </p:nvSpPr>
          <p:spPr>
            <a:xfrm>
              <a:off x="3182158" y="4621568"/>
              <a:ext cx="167779" cy="184558"/>
            </a:xfrm>
            <a:prstGeom prst="flowChartOffpageConnector">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black"/>
                  </a:solidFill>
                  <a:effectLst/>
                  <a:uLnTx/>
                  <a:uFillTx/>
                  <a:latin typeface="Calibri" panose="020F0502020204030204"/>
                  <a:ea typeface="+mn-ea"/>
                  <a:cs typeface="+mn-cs"/>
                </a:rPr>
                <a:t>2</a:t>
              </a:r>
            </a:p>
          </p:txBody>
        </p:sp>
        <p:sp>
          <p:nvSpPr>
            <p:cNvPr id="41" name="Oval 40">
              <a:extLst>
                <a:ext uri="{FF2B5EF4-FFF2-40B4-BE49-F238E27FC236}">
                  <a16:creationId xmlns:a16="http://schemas.microsoft.com/office/drawing/2014/main" xmlns="" id="{85781B1E-D8E5-4E13-AA7B-A54590AAE0C6}"/>
                </a:ext>
              </a:extLst>
            </p:cNvPr>
            <p:cNvSpPr/>
            <p:nvPr/>
          </p:nvSpPr>
          <p:spPr>
            <a:xfrm>
              <a:off x="4902205" y="3227740"/>
              <a:ext cx="167780" cy="184558"/>
            </a:xfrm>
            <a:prstGeom prst="flowChartOffpageConnector">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black"/>
                  </a:solidFill>
                  <a:effectLst/>
                  <a:uLnTx/>
                  <a:uFillTx/>
                  <a:latin typeface="Calibri" panose="020F0502020204030204"/>
                  <a:ea typeface="+mn-ea"/>
                  <a:cs typeface="+mn-cs"/>
                </a:rPr>
                <a:t>3</a:t>
              </a:r>
            </a:p>
          </p:txBody>
        </p:sp>
        <p:sp>
          <p:nvSpPr>
            <p:cNvPr id="44" name="Oval 43">
              <a:extLst>
                <a:ext uri="{FF2B5EF4-FFF2-40B4-BE49-F238E27FC236}">
                  <a16:creationId xmlns:a16="http://schemas.microsoft.com/office/drawing/2014/main" xmlns="" id="{296674AA-E9B4-4931-9B1A-3594B3583D47}"/>
                </a:ext>
              </a:extLst>
            </p:cNvPr>
            <p:cNvSpPr/>
            <p:nvPr/>
          </p:nvSpPr>
          <p:spPr>
            <a:xfrm>
              <a:off x="3594107" y="2655870"/>
              <a:ext cx="167780" cy="184558"/>
            </a:xfrm>
            <a:prstGeom prst="flowChartOffpageConnector">
              <a:avLst/>
            </a:prstGeom>
            <a:grpFill/>
            <a:ln w="12700" cap="flat" cmpd="sng" algn="ctr">
              <a:solidFill>
                <a:sysClr val="windowText" lastClr="000000"/>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black"/>
                  </a:solidFill>
                  <a:effectLst/>
                  <a:uLnTx/>
                  <a:uFillTx/>
                  <a:latin typeface="Calibri" panose="020F0502020204030204"/>
                  <a:ea typeface="+mn-ea"/>
                  <a:cs typeface="+mn-cs"/>
                </a:rPr>
                <a:t>4</a:t>
              </a:r>
              <a:endParaRPr lang="fr-FR" sz="1600" b="0" i="0" u="none" strike="noStrike" kern="0" cap="none" spc="0" normalizeH="0" baseline="0" noProof="0">
                <a:ln>
                  <a:noFill/>
                </a:ln>
                <a:effectLst/>
                <a:uLnTx/>
                <a:uFillTx/>
                <a:latin typeface="Calibri" panose="020F0502020204030204"/>
                <a:cs typeface="Calibri"/>
              </a:endParaRPr>
            </a:p>
          </p:txBody>
        </p:sp>
        <p:sp>
          <p:nvSpPr>
            <p:cNvPr id="47" name="Oval 46">
              <a:extLst>
                <a:ext uri="{FF2B5EF4-FFF2-40B4-BE49-F238E27FC236}">
                  <a16:creationId xmlns:a16="http://schemas.microsoft.com/office/drawing/2014/main" xmlns="" id="{5E4F3FA6-952A-43BA-94B6-961FD9F6D276}"/>
                </a:ext>
              </a:extLst>
            </p:cNvPr>
            <p:cNvSpPr/>
            <p:nvPr/>
          </p:nvSpPr>
          <p:spPr>
            <a:xfrm>
              <a:off x="3486397" y="4379202"/>
              <a:ext cx="167780" cy="184558"/>
            </a:xfrm>
            <a:prstGeom prst="flowChartOffpageConnector">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black"/>
                  </a:solidFill>
                  <a:effectLst/>
                  <a:uLnTx/>
                  <a:uFillTx/>
                  <a:latin typeface="Calibri" panose="020F0502020204030204"/>
                  <a:ea typeface="+mn-ea"/>
                  <a:cs typeface="+mn-cs"/>
                </a:rPr>
                <a:t>5</a:t>
              </a:r>
            </a:p>
          </p:txBody>
        </p:sp>
      </p:grpSp>
      <p:sp>
        <p:nvSpPr>
          <p:cNvPr id="4" name="Rectangle 3">
            <a:extLst>
              <a:ext uri="{FF2B5EF4-FFF2-40B4-BE49-F238E27FC236}">
                <a16:creationId xmlns:a16="http://schemas.microsoft.com/office/drawing/2014/main" xmlns="" id="{BFE668A9-2B2A-4BC6-A3D8-025A2BC333FD}"/>
              </a:ext>
            </a:extLst>
          </p:cNvPr>
          <p:cNvSpPr/>
          <p:nvPr/>
        </p:nvSpPr>
        <p:spPr>
          <a:xfrm>
            <a:off x="6500497" y="3272005"/>
            <a:ext cx="4123426" cy="1015663"/>
          </a:xfrm>
          <a:prstGeom prst="rect">
            <a:avLst/>
          </a:prstGeom>
        </p:spPr>
        <p:txBody>
          <a:bodyPr wrap="square" lIns="91440" tIns="45720" rIns="91440" bIns="45720" anchor="t">
            <a:spAutoFit/>
          </a:bodyPr>
          <a:lstStyle/>
          <a:p>
            <a:r>
              <a:rPr lang="fr-FR" sz="1200" dirty="0">
                <a:solidFill>
                  <a:schemeClr val="bg1"/>
                </a:solidFill>
              </a:rPr>
              <a:t>1- HOPITAL LOCAL VILLAINES LA JUHEL</a:t>
            </a:r>
          </a:p>
          <a:p>
            <a:r>
              <a:rPr lang="fr-FR" sz="1200" dirty="0">
                <a:solidFill>
                  <a:schemeClr val="bg1"/>
                </a:solidFill>
              </a:rPr>
              <a:t>2- HOPITAL SUD OUEST MAYENNAIS - SITE DE RENAZ</a:t>
            </a:r>
            <a:r>
              <a:rPr lang="fr-FR" sz="1200" dirty="0">
                <a:solidFill>
                  <a:srgbClr val="000000"/>
                </a:solidFill>
                <a:latin typeface="Calibri"/>
                <a:cs typeface="Calibri"/>
              </a:rPr>
              <a:t>É</a:t>
            </a:r>
          </a:p>
          <a:p>
            <a:r>
              <a:rPr lang="fr-FR" sz="1200" dirty="0">
                <a:solidFill>
                  <a:schemeClr val="bg1"/>
                </a:solidFill>
              </a:rPr>
              <a:t>3- HOPITAL LOCAL EVRON	</a:t>
            </a:r>
          </a:p>
          <a:p>
            <a:r>
              <a:rPr lang="fr-FR" sz="1200" dirty="0">
                <a:solidFill>
                  <a:schemeClr val="bg1"/>
                </a:solidFill>
              </a:rPr>
              <a:t>4- HOPITAL LOCAL ERNEE	</a:t>
            </a:r>
          </a:p>
          <a:p>
            <a:r>
              <a:rPr lang="fr-FR" sz="1200" dirty="0">
                <a:solidFill>
                  <a:schemeClr val="bg1"/>
                </a:solidFill>
              </a:rPr>
              <a:t>5- HOPITAL SUD OUEST MAYENNAIS- SITE DE CRAON</a:t>
            </a:r>
          </a:p>
        </p:txBody>
      </p:sp>
    </p:spTree>
    <p:extLst>
      <p:ext uri="{BB962C8B-B14F-4D97-AF65-F5344CB8AC3E}">
        <p14:creationId xmlns:p14="http://schemas.microsoft.com/office/powerpoint/2010/main" val="349343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7026AABF-0C3F-4486-AA46-CE3D19FC18B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0"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xmlns="" id="{7026AABF-0C3F-4486-AA46-CE3D19FC18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Text Placeholder 17">
            <a:extLst>
              <a:ext uri="{FF2B5EF4-FFF2-40B4-BE49-F238E27FC236}">
                <a16:creationId xmlns:a16="http://schemas.microsoft.com/office/drawing/2014/main" xmlns="" id="{BF9B0CC9-D39A-43FD-A1E9-62A05DA4A4F4}"/>
              </a:ext>
            </a:extLst>
          </p:cNvPr>
          <p:cNvSpPr>
            <a:spLocks noGrp="1"/>
          </p:cNvSpPr>
          <p:nvPr>
            <p:ph type="body" sz="quarter" idx="10"/>
          </p:nvPr>
        </p:nvSpPr>
        <p:spPr>
          <a:xfrm>
            <a:off x="186575" y="1456521"/>
            <a:ext cx="1435100" cy="193675"/>
          </a:xfrm>
        </p:spPr>
        <p:txBody>
          <a:bodyPr/>
          <a:lstStyle/>
          <a:p>
            <a:pPr algn="ctr"/>
            <a:r>
              <a:rPr lang="fr-FR" dirty="0"/>
              <a:t>Mayenne</a:t>
            </a:r>
          </a:p>
          <a:p>
            <a:pPr algn="ctr"/>
            <a:r>
              <a:rPr lang="fr-FR" dirty="0"/>
              <a:t> (2017)</a:t>
            </a:r>
          </a:p>
        </p:txBody>
      </p:sp>
      <p:sp>
        <p:nvSpPr>
          <p:cNvPr id="20" name="Text Placeholder 19">
            <a:extLst>
              <a:ext uri="{FF2B5EF4-FFF2-40B4-BE49-F238E27FC236}">
                <a16:creationId xmlns:a16="http://schemas.microsoft.com/office/drawing/2014/main" xmlns="" id="{4DB5E31D-FAF4-466C-AE9E-B9BEAB47127C}"/>
              </a:ext>
            </a:extLst>
          </p:cNvPr>
          <p:cNvSpPr>
            <a:spLocks noGrp="1"/>
          </p:cNvSpPr>
          <p:nvPr>
            <p:ph type="body" sz="quarter" idx="11"/>
          </p:nvPr>
        </p:nvSpPr>
        <p:spPr/>
        <p:txBody>
          <a:bodyPr/>
          <a:lstStyle/>
          <a:p>
            <a:r>
              <a:rPr lang="fr-FR" dirty="0"/>
              <a:t>Mayenne</a:t>
            </a:r>
          </a:p>
          <a:p>
            <a:r>
              <a:rPr lang="fr-FR" dirty="0"/>
              <a:t>(taux bruts 2019)</a:t>
            </a:r>
          </a:p>
        </p:txBody>
      </p:sp>
      <p:sp>
        <p:nvSpPr>
          <p:cNvPr id="22" name="Text Placeholder 21">
            <a:extLst>
              <a:ext uri="{FF2B5EF4-FFF2-40B4-BE49-F238E27FC236}">
                <a16:creationId xmlns:a16="http://schemas.microsoft.com/office/drawing/2014/main" xmlns="" id="{4D8D5C5B-86B9-4C3E-A0C9-C4CF39526F84}"/>
              </a:ext>
            </a:extLst>
          </p:cNvPr>
          <p:cNvSpPr>
            <a:spLocks noGrp="1"/>
          </p:cNvSpPr>
          <p:nvPr>
            <p:ph type="body" sz="quarter" idx="12"/>
          </p:nvPr>
        </p:nvSpPr>
        <p:spPr>
          <a:xfrm>
            <a:off x="2075426" y="1573266"/>
            <a:ext cx="766650" cy="205398"/>
          </a:xfrm>
        </p:spPr>
        <p:txBody>
          <a:bodyPr/>
          <a:lstStyle/>
          <a:p>
            <a:pPr algn="ctr"/>
            <a:r>
              <a:rPr lang="fr-FR" dirty="0"/>
              <a:t>59,4</a:t>
            </a:r>
          </a:p>
        </p:txBody>
      </p:sp>
      <p:sp>
        <p:nvSpPr>
          <p:cNvPr id="23" name="Text Placeholder 22">
            <a:extLst>
              <a:ext uri="{FF2B5EF4-FFF2-40B4-BE49-F238E27FC236}">
                <a16:creationId xmlns:a16="http://schemas.microsoft.com/office/drawing/2014/main" xmlns="" id="{9956BA27-7E57-4B5E-920D-A7D9CCC2449B}"/>
              </a:ext>
            </a:extLst>
          </p:cNvPr>
          <p:cNvSpPr>
            <a:spLocks noGrp="1"/>
          </p:cNvSpPr>
          <p:nvPr>
            <p:ph type="body" sz="quarter" idx="13"/>
          </p:nvPr>
        </p:nvSpPr>
        <p:spPr>
          <a:xfrm>
            <a:off x="4013377" y="1553794"/>
            <a:ext cx="766650" cy="205398"/>
          </a:xfrm>
        </p:spPr>
        <p:txBody>
          <a:bodyPr/>
          <a:lstStyle/>
          <a:p>
            <a:pPr algn="ctr"/>
            <a:r>
              <a:rPr lang="fr-FR" dirty="0"/>
              <a:t>200</a:t>
            </a:r>
          </a:p>
        </p:txBody>
      </p:sp>
      <p:sp>
        <p:nvSpPr>
          <p:cNvPr id="24" name="Text Placeholder 23">
            <a:extLst>
              <a:ext uri="{FF2B5EF4-FFF2-40B4-BE49-F238E27FC236}">
                <a16:creationId xmlns:a16="http://schemas.microsoft.com/office/drawing/2014/main" xmlns="" id="{83F92036-2F30-4D89-8919-F151E65C951B}"/>
              </a:ext>
            </a:extLst>
          </p:cNvPr>
          <p:cNvSpPr>
            <a:spLocks noGrp="1"/>
          </p:cNvSpPr>
          <p:nvPr>
            <p:ph type="body" sz="quarter" idx="14"/>
          </p:nvPr>
        </p:nvSpPr>
        <p:spPr>
          <a:xfrm>
            <a:off x="6092321" y="1553359"/>
            <a:ext cx="766650" cy="205398"/>
          </a:xfrm>
        </p:spPr>
        <p:txBody>
          <a:bodyPr/>
          <a:lstStyle/>
          <a:p>
            <a:pPr algn="ctr"/>
            <a:r>
              <a:rPr lang="fr-FR" dirty="0"/>
              <a:t>114</a:t>
            </a:r>
          </a:p>
        </p:txBody>
      </p:sp>
      <p:sp>
        <p:nvSpPr>
          <p:cNvPr id="25" name="Text Placeholder 24">
            <a:extLst>
              <a:ext uri="{FF2B5EF4-FFF2-40B4-BE49-F238E27FC236}">
                <a16:creationId xmlns:a16="http://schemas.microsoft.com/office/drawing/2014/main" xmlns="" id="{FE76C1A3-824D-4096-8CE5-9ACF7FAA6D26}"/>
              </a:ext>
            </a:extLst>
          </p:cNvPr>
          <p:cNvSpPr>
            <a:spLocks noGrp="1"/>
          </p:cNvSpPr>
          <p:nvPr>
            <p:ph type="body" sz="quarter" idx="15"/>
          </p:nvPr>
        </p:nvSpPr>
        <p:spPr>
          <a:xfrm>
            <a:off x="8371118" y="1580633"/>
            <a:ext cx="766650" cy="205398"/>
          </a:xfrm>
        </p:spPr>
        <p:txBody>
          <a:bodyPr/>
          <a:lstStyle/>
          <a:p>
            <a:pPr algn="ctr"/>
            <a:r>
              <a:rPr lang="fr-FR" dirty="0"/>
              <a:t>855</a:t>
            </a:r>
          </a:p>
        </p:txBody>
      </p:sp>
      <p:sp>
        <p:nvSpPr>
          <p:cNvPr id="33" name="Text Placeholder 32">
            <a:extLst>
              <a:ext uri="{FF2B5EF4-FFF2-40B4-BE49-F238E27FC236}">
                <a16:creationId xmlns:a16="http://schemas.microsoft.com/office/drawing/2014/main" xmlns="" id="{B1B81362-6EB8-4EEF-BD81-54612D920024}"/>
              </a:ext>
            </a:extLst>
          </p:cNvPr>
          <p:cNvSpPr>
            <a:spLocks noGrp="1"/>
          </p:cNvSpPr>
          <p:nvPr>
            <p:ph type="body" sz="quarter" idx="16"/>
          </p:nvPr>
        </p:nvSpPr>
        <p:spPr>
          <a:xfrm>
            <a:off x="2280691" y="4182476"/>
            <a:ext cx="416327" cy="193675"/>
          </a:xfrm>
        </p:spPr>
        <p:txBody>
          <a:bodyPr/>
          <a:lstStyle/>
          <a:p>
            <a:r>
              <a:rPr lang="fr-FR" dirty="0"/>
              <a:t>11,6</a:t>
            </a:r>
          </a:p>
        </p:txBody>
      </p:sp>
      <p:sp>
        <p:nvSpPr>
          <p:cNvPr id="34" name="Text Placeholder 33">
            <a:extLst>
              <a:ext uri="{FF2B5EF4-FFF2-40B4-BE49-F238E27FC236}">
                <a16:creationId xmlns:a16="http://schemas.microsoft.com/office/drawing/2014/main" xmlns="" id="{35DA2B91-381C-468C-A096-27C7C682DA23}"/>
              </a:ext>
            </a:extLst>
          </p:cNvPr>
          <p:cNvSpPr>
            <a:spLocks noGrp="1"/>
          </p:cNvSpPr>
          <p:nvPr>
            <p:ph type="body" sz="quarter" idx="17"/>
          </p:nvPr>
        </p:nvSpPr>
        <p:spPr>
          <a:xfrm>
            <a:off x="4054749" y="4227028"/>
            <a:ext cx="766650" cy="205398"/>
          </a:xfrm>
        </p:spPr>
        <p:txBody>
          <a:bodyPr/>
          <a:lstStyle/>
          <a:p>
            <a:pPr algn="ctr"/>
            <a:r>
              <a:rPr lang="fr-FR" dirty="0"/>
              <a:t>6,23</a:t>
            </a:r>
          </a:p>
        </p:txBody>
      </p:sp>
    </p:spTree>
    <p:extLst>
      <p:ext uri="{BB962C8B-B14F-4D97-AF65-F5344CB8AC3E}">
        <p14:creationId xmlns:p14="http://schemas.microsoft.com/office/powerpoint/2010/main" val="20227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1236224C-F860-4EA8-BE94-ACCBAFA0E493}"/>
              </a:ext>
            </a:extLst>
          </p:cNvPr>
          <p:cNvGraphicFramePr>
            <a:graphicFrameLocks noChangeAspect="1"/>
          </p:cNvGraphicFramePr>
          <p:nvPr>
            <p:custDataLst>
              <p:tags r:id="rId2"/>
            </p:custDataLst>
            <p:extLst>
              <p:ext uri="{D42A27DB-BD31-4B8C-83A1-F6EECF244321}">
                <p14:modId xmlns:p14="http://schemas.microsoft.com/office/powerpoint/2010/main" val="3400545212"/>
              </p:ext>
            </p:extLst>
          </p:nvPr>
        </p:nvGraphicFramePr>
        <p:xfrm>
          <a:off x="1392" y="774157"/>
          <a:ext cx="1393" cy="1393"/>
        </p:xfrm>
        <a:graphic>
          <a:graphicData uri="http://schemas.openxmlformats.org/presentationml/2006/ole">
            <mc:AlternateContent xmlns:mc="http://schemas.openxmlformats.org/markup-compatibility/2006">
              <mc:Choice xmlns:v="urn:schemas-microsoft-com:vml" Requires="v">
                <p:oleObj spid="_x0000_s7174"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xmlns="" id="{1236224C-F860-4EA8-BE94-ACCBAFA0E493}"/>
                          </a:ext>
                        </a:extLst>
                      </p:cNvPr>
                      <p:cNvPicPr/>
                      <p:nvPr/>
                    </p:nvPicPr>
                    <p:blipFill>
                      <a:blip r:embed="rId6"/>
                      <a:stretch>
                        <a:fillRect/>
                      </a:stretch>
                    </p:blipFill>
                    <p:spPr>
                      <a:xfrm>
                        <a:off x="1392" y="774157"/>
                        <a:ext cx="1393" cy="139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E45ACD42-A6D7-4A30-8AF3-7F2A2954A5DA}"/>
              </a:ext>
            </a:extLst>
          </p:cNvPr>
          <p:cNvSpPr/>
          <p:nvPr>
            <p:custDataLst>
              <p:tags r:id="rId3"/>
            </p:custDataLst>
          </p:nvPr>
        </p:nvSpPr>
        <p:spPr bwMode="auto">
          <a:xfrm>
            <a:off x="0" y="772765"/>
            <a:ext cx="139216" cy="139216"/>
          </a:xfrm>
          <a:prstGeom prst="rect">
            <a:avLst/>
          </a:prstGeom>
          <a:no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fontAlgn="base">
              <a:spcBef>
                <a:spcPct val="0"/>
              </a:spcBef>
              <a:spcAft>
                <a:spcPct val="0"/>
              </a:spcAft>
            </a:pPr>
            <a:endParaRPr lang="fr-FR" sz="1929" b="1" dirty="0">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xmlns="" id="{ED0CF800-CF58-427B-9BFA-83A1CCB472B1}"/>
              </a:ext>
            </a:extLst>
          </p:cNvPr>
          <p:cNvSpPr>
            <a:spLocks noGrp="1"/>
          </p:cNvSpPr>
          <p:nvPr>
            <p:ph type="title"/>
          </p:nvPr>
        </p:nvSpPr>
        <p:spPr/>
        <p:txBody>
          <a:bodyPr vert="horz"/>
          <a:lstStyle/>
          <a:p>
            <a:r>
              <a:rPr lang="fr-FR" dirty="0"/>
              <a:t>Analyse départementale de la maturité des établissements sur les missions de proximité</a:t>
            </a:r>
            <a:br>
              <a:rPr lang="fr-FR" dirty="0"/>
            </a:br>
            <a:endParaRPr lang="fr-FR" dirty="0">
              <a:solidFill>
                <a:schemeClr val="accent4">
                  <a:lumMod val="50000"/>
                </a:schemeClr>
              </a:solidFill>
            </a:endParaRPr>
          </a:p>
        </p:txBody>
      </p:sp>
      <p:grpSp>
        <p:nvGrpSpPr>
          <p:cNvPr id="21" name="Groupe 20">
            <a:extLst>
              <a:ext uri="{FF2B5EF4-FFF2-40B4-BE49-F238E27FC236}">
                <a16:creationId xmlns:a16="http://schemas.microsoft.com/office/drawing/2014/main" xmlns="" id="{ABDA0DCE-EFEC-4C1B-88C2-A556A4469B87}"/>
              </a:ext>
            </a:extLst>
          </p:cNvPr>
          <p:cNvGrpSpPr/>
          <p:nvPr/>
        </p:nvGrpSpPr>
        <p:grpSpPr>
          <a:xfrm>
            <a:off x="403868" y="5255226"/>
            <a:ext cx="3507731" cy="1490209"/>
            <a:chOff x="133178" y="5140575"/>
            <a:chExt cx="1878501" cy="1074157"/>
          </a:xfrm>
        </p:grpSpPr>
        <p:grpSp>
          <p:nvGrpSpPr>
            <p:cNvPr id="22" name="Groupe 21">
              <a:extLst>
                <a:ext uri="{FF2B5EF4-FFF2-40B4-BE49-F238E27FC236}">
                  <a16:creationId xmlns:a16="http://schemas.microsoft.com/office/drawing/2014/main" xmlns="" id="{323E99C1-68C4-44BB-9C84-1067E0B89A8C}"/>
                </a:ext>
              </a:extLst>
            </p:cNvPr>
            <p:cNvGrpSpPr/>
            <p:nvPr/>
          </p:nvGrpSpPr>
          <p:grpSpPr>
            <a:xfrm>
              <a:off x="331793" y="5510774"/>
              <a:ext cx="1601508" cy="332773"/>
              <a:chOff x="331794" y="5510774"/>
              <a:chExt cx="1601508" cy="332773"/>
            </a:xfrm>
          </p:grpSpPr>
          <p:sp>
            <p:nvSpPr>
              <p:cNvPr id="30" name="Rectangle 29">
                <a:extLst>
                  <a:ext uri="{FF2B5EF4-FFF2-40B4-BE49-F238E27FC236}">
                    <a16:creationId xmlns:a16="http://schemas.microsoft.com/office/drawing/2014/main" xmlns="" id="{4C053293-8375-4C28-A7AB-8B1AB47BD663}"/>
                  </a:ext>
                </a:extLst>
              </p:cNvPr>
              <p:cNvSpPr/>
              <p:nvPr/>
            </p:nvSpPr>
            <p:spPr bwMode="auto">
              <a:xfrm>
                <a:off x="331794" y="5566507"/>
                <a:ext cx="72000" cy="72000"/>
              </a:xfrm>
              <a:prstGeom prst="rect">
                <a:avLst/>
              </a:prstGeom>
              <a:solidFill>
                <a:srgbClr val="FF0000"/>
              </a:solidFill>
              <a:ln w="9525" cap="flat" cmpd="sng" algn="ctr">
                <a:noFill/>
                <a:prstDash val="solid"/>
                <a:round/>
                <a:headEnd type="none" w="med" len="med"/>
                <a:tailEnd type="none" w="med" len="med"/>
              </a:ln>
              <a:effectLst/>
            </p:spPr>
            <p:txBody>
              <a:bodyPr vert="horz" wrap="square" lIns="80189" tIns="40094" rIns="80189" bIns="40094" numCol="1" rtlCol="0" anchor="t" anchorCtr="0" compatLnSpc="1">
                <a:prstTxWarp prst="textNoShape">
                  <a:avLst/>
                </a:prstTxWarp>
              </a:bodyPr>
              <a:lstStyle/>
              <a:p>
                <a:pPr defTabSz="801929" fontAlgn="base">
                  <a:spcBef>
                    <a:spcPct val="0"/>
                  </a:spcBef>
                  <a:spcAft>
                    <a:spcPct val="0"/>
                  </a:spcAft>
                </a:pPr>
                <a:endParaRPr lang="fr-FR" sz="1200" b="1" dirty="0"/>
              </a:p>
            </p:txBody>
          </p:sp>
          <p:sp>
            <p:nvSpPr>
              <p:cNvPr id="31" name="ZoneTexte 30">
                <a:extLst>
                  <a:ext uri="{FF2B5EF4-FFF2-40B4-BE49-F238E27FC236}">
                    <a16:creationId xmlns:a16="http://schemas.microsoft.com/office/drawing/2014/main" xmlns="" id="{19987F6F-AF08-4AE0-9DDD-073BCFF93601}"/>
                  </a:ext>
                </a:extLst>
              </p:cNvPr>
              <p:cNvSpPr txBox="1"/>
              <p:nvPr/>
            </p:nvSpPr>
            <p:spPr>
              <a:xfrm>
                <a:off x="403793" y="5510774"/>
                <a:ext cx="1529509" cy="332773"/>
              </a:xfrm>
              <a:prstGeom prst="rect">
                <a:avLst/>
              </a:prstGeom>
              <a:noFill/>
            </p:spPr>
            <p:txBody>
              <a:bodyPr wrap="square" rtlCol="0">
                <a:spAutoFit/>
              </a:bodyPr>
              <a:lstStyle/>
              <a:p>
                <a:pPr marL="80750" algn="just" eaLnBrk="0" fontAlgn="base" hangingPunct="0">
                  <a:spcBef>
                    <a:spcPct val="20000"/>
                  </a:spcBef>
                  <a:spcAft>
                    <a:spcPct val="0"/>
                  </a:spcAft>
                  <a:buClr>
                    <a:srgbClr val="FFD200"/>
                  </a:buClr>
                  <a:buSzPct val="75000"/>
                </a:pPr>
                <a:r>
                  <a:rPr lang="fr-FR" sz="1200" kern="0" dirty="0">
                    <a:solidFill>
                      <a:srgbClr val="646464"/>
                    </a:solidFill>
                  </a:rPr>
                  <a:t>Faible niveau de maturité</a:t>
                </a:r>
              </a:p>
            </p:txBody>
          </p:sp>
        </p:grpSp>
        <p:grpSp>
          <p:nvGrpSpPr>
            <p:cNvPr id="23" name="Groupe 22">
              <a:extLst>
                <a:ext uri="{FF2B5EF4-FFF2-40B4-BE49-F238E27FC236}">
                  <a16:creationId xmlns:a16="http://schemas.microsoft.com/office/drawing/2014/main" xmlns="" id="{36693A31-3FCB-41EE-8E8A-5BF519CA7E05}"/>
                </a:ext>
              </a:extLst>
            </p:cNvPr>
            <p:cNvGrpSpPr/>
            <p:nvPr/>
          </p:nvGrpSpPr>
          <p:grpSpPr>
            <a:xfrm>
              <a:off x="331793" y="5762921"/>
              <a:ext cx="1418630" cy="332773"/>
              <a:chOff x="331793" y="5780921"/>
              <a:chExt cx="1418630" cy="332773"/>
            </a:xfrm>
          </p:grpSpPr>
          <p:sp>
            <p:nvSpPr>
              <p:cNvPr id="28" name="Rectangle 27">
                <a:extLst>
                  <a:ext uri="{FF2B5EF4-FFF2-40B4-BE49-F238E27FC236}">
                    <a16:creationId xmlns:a16="http://schemas.microsoft.com/office/drawing/2014/main" xmlns="" id="{7C56437C-1546-4344-B68C-F7941F561BB9}"/>
                  </a:ext>
                </a:extLst>
              </p:cNvPr>
              <p:cNvSpPr/>
              <p:nvPr/>
            </p:nvSpPr>
            <p:spPr bwMode="auto">
              <a:xfrm>
                <a:off x="331793" y="5836654"/>
                <a:ext cx="72000" cy="72000"/>
              </a:xfrm>
              <a:prstGeom prst="rect">
                <a:avLst/>
              </a:prstGeom>
              <a:solidFill>
                <a:schemeClr val="tx2"/>
              </a:solidFill>
              <a:ln w="9525" cap="flat" cmpd="sng" algn="ctr">
                <a:noFill/>
                <a:prstDash val="solid"/>
                <a:round/>
                <a:headEnd type="none" w="med" len="med"/>
                <a:tailEnd type="none" w="med" len="med"/>
              </a:ln>
              <a:effectLst/>
            </p:spPr>
            <p:txBody>
              <a:bodyPr vert="horz" wrap="square" lIns="80189" tIns="40094" rIns="80189" bIns="40094" numCol="1" rtlCol="0" anchor="t" anchorCtr="0" compatLnSpc="1">
                <a:prstTxWarp prst="textNoShape">
                  <a:avLst/>
                </a:prstTxWarp>
              </a:bodyPr>
              <a:lstStyle/>
              <a:p>
                <a:pPr defTabSz="801929" fontAlgn="base">
                  <a:spcBef>
                    <a:spcPct val="0"/>
                  </a:spcBef>
                  <a:spcAft>
                    <a:spcPct val="0"/>
                  </a:spcAft>
                </a:pPr>
                <a:endParaRPr lang="fr-FR" sz="1200" b="1" dirty="0"/>
              </a:p>
            </p:txBody>
          </p:sp>
          <p:sp>
            <p:nvSpPr>
              <p:cNvPr id="29" name="ZoneTexte 28">
                <a:extLst>
                  <a:ext uri="{FF2B5EF4-FFF2-40B4-BE49-F238E27FC236}">
                    <a16:creationId xmlns:a16="http://schemas.microsoft.com/office/drawing/2014/main" xmlns="" id="{A3143C5B-8C05-4BC8-AF5E-79CDC3B5A988}"/>
                  </a:ext>
                </a:extLst>
              </p:cNvPr>
              <p:cNvSpPr txBox="1"/>
              <p:nvPr/>
            </p:nvSpPr>
            <p:spPr>
              <a:xfrm>
                <a:off x="403793" y="5780921"/>
                <a:ext cx="1346630" cy="332773"/>
              </a:xfrm>
              <a:prstGeom prst="rect">
                <a:avLst/>
              </a:prstGeom>
              <a:noFill/>
            </p:spPr>
            <p:txBody>
              <a:bodyPr wrap="square" rtlCol="0">
                <a:spAutoFit/>
              </a:bodyPr>
              <a:lstStyle/>
              <a:p>
                <a:pPr marL="80750" algn="just" eaLnBrk="0" fontAlgn="base" hangingPunct="0">
                  <a:spcBef>
                    <a:spcPct val="20000"/>
                  </a:spcBef>
                  <a:spcAft>
                    <a:spcPct val="0"/>
                  </a:spcAft>
                  <a:buClr>
                    <a:srgbClr val="FFD200"/>
                  </a:buClr>
                  <a:buSzPct val="75000"/>
                </a:pPr>
                <a:r>
                  <a:rPr lang="fr-FR" sz="1200" kern="0" dirty="0">
                    <a:solidFill>
                      <a:srgbClr val="646464"/>
                    </a:solidFill>
                  </a:rPr>
                  <a:t>Maturité intermédiaire </a:t>
                </a:r>
              </a:p>
            </p:txBody>
          </p:sp>
        </p:grpSp>
        <p:grpSp>
          <p:nvGrpSpPr>
            <p:cNvPr id="24" name="Groupe 23">
              <a:extLst>
                <a:ext uri="{FF2B5EF4-FFF2-40B4-BE49-F238E27FC236}">
                  <a16:creationId xmlns:a16="http://schemas.microsoft.com/office/drawing/2014/main" xmlns="" id="{CE3FDFD4-B92F-4F30-A152-D0CDFE92F054}"/>
                </a:ext>
              </a:extLst>
            </p:cNvPr>
            <p:cNvGrpSpPr/>
            <p:nvPr/>
          </p:nvGrpSpPr>
          <p:grpSpPr>
            <a:xfrm>
              <a:off x="331793" y="6015068"/>
              <a:ext cx="1679886" cy="199664"/>
              <a:chOff x="331793" y="6015068"/>
              <a:chExt cx="1679886" cy="199664"/>
            </a:xfrm>
          </p:grpSpPr>
          <p:sp>
            <p:nvSpPr>
              <p:cNvPr id="26" name="Rectangle 25">
                <a:extLst>
                  <a:ext uri="{FF2B5EF4-FFF2-40B4-BE49-F238E27FC236}">
                    <a16:creationId xmlns:a16="http://schemas.microsoft.com/office/drawing/2014/main" xmlns="" id="{53B02C6F-0135-43F0-ADD3-E98376B99FF8}"/>
                  </a:ext>
                </a:extLst>
              </p:cNvPr>
              <p:cNvSpPr/>
              <p:nvPr/>
            </p:nvSpPr>
            <p:spPr bwMode="auto">
              <a:xfrm>
                <a:off x="331793" y="6070801"/>
                <a:ext cx="72000" cy="72000"/>
              </a:xfrm>
              <a:prstGeom prst="rect">
                <a:avLst/>
              </a:prstGeom>
              <a:solidFill>
                <a:srgbClr val="92D050"/>
              </a:solidFill>
              <a:ln w="9525" cap="flat" cmpd="sng" algn="ctr">
                <a:noFill/>
                <a:prstDash val="solid"/>
                <a:round/>
                <a:headEnd type="none" w="med" len="med"/>
                <a:tailEnd type="none" w="med" len="med"/>
              </a:ln>
              <a:effectLst/>
            </p:spPr>
            <p:txBody>
              <a:bodyPr vert="horz" wrap="square" lIns="80189" tIns="40094" rIns="80189" bIns="40094" numCol="1" rtlCol="0" anchor="t" anchorCtr="0" compatLnSpc="1">
                <a:prstTxWarp prst="textNoShape">
                  <a:avLst/>
                </a:prstTxWarp>
              </a:bodyPr>
              <a:lstStyle/>
              <a:p>
                <a:pPr defTabSz="801929" fontAlgn="base">
                  <a:spcBef>
                    <a:spcPct val="0"/>
                  </a:spcBef>
                  <a:spcAft>
                    <a:spcPct val="0"/>
                  </a:spcAft>
                </a:pPr>
                <a:endParaRPr lang="fr-FR" sz="1200" b="1" dirty="0"/>
              </a:p>
            </p:txBody>
          </p:sp>
          <p:sp>
            <p:nvSpPr>
              <p:cNvPr id="27" name="ZoneTexte 26">
                <a:extLst>
                  <a:ext uri="{FF2B5EF4-FFF2-40B4-BE49-F238E27FC236}">
                    <a16:creationId xmlns:a16="http://schemas.microsoft.com/office/drawing/2014/main" xmlns="" id="{455F1EE8-4E17-48A7-8F16-BDDA11A17478}"/>
                  </a:ext>
                </a:extLst>
              </p:cNvPr>
              <p:cNvSpPr txBox="1"/>
              <p:nvPr/>
            </p:nvSpPr>
            <p:spPr>
              <a:xfrm>
                <a:off x="403792" y="6015068"/>
                <a:ext cx="1607887" cy="199664"/>
              </a:xfrm>
              <a:prstGeom prst="rect">
                <a:avLst/>
              </a:prstGeom>
              <a:noFill/>
            </p:spPr>
            <p:txBody>
              <a:bodyPr wrap="square" rtlCol="0">
                <a:spAutoFit/>
              </a:bodyPr>
              <a:lstStyle/>
              <a:p>
                <a:pPr marL="80750" algn="just" eaLnBrk="0" fontAlgn="base" hangingPunct="0">
                  <a:spcBef>
                    <a:spcPct val="20000"/>
                  </a:spcBef>
                  <a:spcAft>
                    <a:spcPct val="0"/>
                  </a:spcAft>
                  <a:buClr>
                    <a:srgbClr val="FFD200"/>
                  </a:buClr>
                  <a:buSzPct val="75000"/>
                </a:pPr>
                <a:r>
                  <a:rPr lang="fr-FR" sz="1200" kern="0" dirty="0">
                    <a:solidFill>
                      <a:srgbClr val="646464"/>
                    </a:solidFill>
                  </a:rPr>
                  <a:t>Haut niveau de maturité </a:t>
                </a:r>
              </a:p>
            </p:txBody>
          </p:sp>
        </p:grpSp>
        <p:sp>
          <p:nvSpPr>
            <p:cNvPr id="25" name="ZoneTexte 24">
              <a:extLst>
                <a:ext uri="{FF2B5EF4-FFF2-40B4-BE49-F238E27FC236}">
                  <a16:creationId xmlns:a16="http://schemas.microsoft.com/office/drawing/2014/main" xmlns="" id="{4C5D5F1A-5273-47A9-8386-11FB2B61645E}"/>
                </a:ext>
              </a:extLst>
            </p:cNvPr>
            <p:cNvSpPr txBox="1"/>
            <p:nvPr/>
          </p:nvSpPr>
          <p:spPr>
            <a:xfrm>
              <a:off x="133178" y="5140575"/>
              <a:ext cx="1750423" cy="199664"/>
            </a:xfrm>
            <a:prstGeom prst="rect">
              <a:avLst/>
            </a:prstGeom>
            <a:noFill/>
          </p:spPr>
          <p:txBody>
            <a:bodyPr wrap="square" rtlCol="0">
              <a:spAutoFit/>
            </a:bodyPr>
            <a:lstStyle/>
            <a:p>
              <a:pPr marL="80749" algn="just" eaLnBrk="0" fontAlgn="base" hangingPunct="0">
                <a:spcBef>
                  <a:spcPct val="20000"/>
                </a:spcBef>
                <a:spcAft>
                  <a:spcPct val="0"/>
                </a:spcAft>
                <a:buClr>
                  <a:srgbClr val="FFD200"/>
                </a:buClr>
                <a:buSzPct val="75000"/>
              </a:pPr>
              <a:r>
                <a:rPr lang="fr-FR" sz="1200" kern="0" dirty="0">
                  <a:solidFill>
                    <a:srgbClr val="646464"/>
                  </a:solidFill>
                </a:rPr>
                <a:t>Légende </a:t>
              </a:r>
            </a:p>
          </p:txBody>
        </p:sp>
      </p:grpSp>
      <p:graphicFrame>
        <p:nvGraphicFramePr>
          <p:cNvPr id="34" name="Content Placeholder 15">
            <a:extLst>
              <a:ext uri="{FF2B5EF4-FFF2-40B4-BE49-F238E27FC236}">
                <a16:creationId xmlns:a16="http://schemas.microsoft.com/office/drawing/2014/main" xmlns="" id="{DCC022B6-AC3D-4642-BA99-7340180EDEA9}"/>
              </a:ext>
            </a:extLst>
          </p:cNvPr>
          <p:cNvGraphicFramePr>
            <a:graphicFrameLocks/>
          </p:cNvGraphicFramePr>
          <p:nvPr>
            <p:extLst>
              <p:ext uri="{D42A27DB-BD31-4B8C-83A1-F6EECF244321}">
                <p14:modId xmlns:p14="http://schemas.microsoft.com/office/powerpoint/2010/main" val="3338996262"/>
              </p:ext>
            </p:extLst>
          </p:nvPr>
        </p:nvGraphicFramePr>
        <p:xfrm>
          <a:off x="6270738" y="3465549"/>
          <a:ext cx="2309808" cy="136906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Content Placeholder 15">
            <a:extLst>
              <a:ext uri="{FF2B5EF4-FFF2-40B4-BE49-F238E27FC236}">
                <a16:creationId xmlns:a16="http://schemas.microsoft.com/office/drawing/2014/main" xmlns="" id="{16217149-8BC7-430A-9555-AB97CDD5DB47}"/>
              </a:ext>
            </a:extLst>
          </p:cNvPr>
          <p:cNvGraphicFramePr>
            <a:graphicFrameLocks/>
          </p:cNvGraphicFramePr>
          <p:nvPr>
            <p:extLst>
              <p:ext uri="{D42A27DB-BD31-4B8C-83A1-F6EECF244321}">
                <p14:modId xmlns:p14="http://schemas.microsoft.com/office/powerpoint/2010/main" val="2784247769"/>
              </p:ext>
            </p:extLst>
          </p:nvPr>
        </p:nvGraphicFramePr>
        <p:xfrm>
          <a:off x="2186654" y="3465549"/>
          <a:ext cx="2309808" cy="1369065"/>
        </p:xfrm>
        <a:graphic>
          <a:graphicData uri="http://schemas.openxmlformats.org/drawingml/2006/chart">
            <c:chart xmlns:c="http://schemas.openxmlformats.org/drawingml/2006/chart" xmlns:r="http://schemas.openxmlformats.org/officeDocument/2006/relationships" r:id="rId8"/>
          </a:graphicData>
        </a:graphic>
      </p:graphicFrame>
      <p:sp>
        <p:nvSpPr>
          <p:cNvPr id="44" name="Rectangle: Top Corners Rounded 43">
            <a:extLst>
              <a:ext uri="{FF2B5EF4-FFF2-40B4-BE49-F238E27FC236}">
                <a16:creationId xmlns:a16="http://schemas.microsoft.com/office/drawing/2014/main" xmlns="" id="{4E39956B-0931-413F-A5E7-FE036EDCC980}"/>
              </a:ext>
            </a:extLst>
          </p:cNvPr>
          <p:cNvSpPr/>
          <p:nvPr/>
        </p:nvSpPr>
        <p:spPr>
          <a:xfrm>
            <a:off x="268549" y="1509823"/>
            <a:ext cx="1914010" cy="1722475"/>
          </a:xfrm>
          <a:prstGeom prst="round2SameRect">
            <a:avLst>
              <a:gd name="adj1" fmla="val 16667"/>
              <a:gd name="adj2" fmla="val 27878"/>
            </a:avLst>
          </a:prstGeom>
          <a:solidFill>
            <a:schemeClr val="accent3">
              <a:lumMod val="40000"/>
              <a:lumOff val="60000"/>
            </a:schemeClr>
          </a:solidFill>
        </p:spPr>
        <p:txBody>
          <a:bodyPr wrap="square" anchor="t">
            <a:noAutofit/>
          </a:bodyPr>
          <a:lstStyle/>
          <a:p>
            <a:pPr algn="ctr"/>
            <a:r>
              <a:rPr lang="fr-FR" sz="1200" b="1" kern="0" dirty="0">
                <a:solidFill>
                  <a:schemeClr val="bg1"/>
                </a:solidFill>
                <a:latin typeface="EYInterstate" panose="02000503020000020004" pitchFamily="2" charset="0"/>
              </a:rPr>
              <a:t>Appui au premier recours, aux professionnels de ville et autres acteurs de l’offre de soins</a:t>
            </a:r>
            <a:endParaRPr lang="fr-FR" sz="1200" dirty="0">
              <a:latin typeface="EYInterstate" panose="02000503020000020004" pitchFamily="2" charset="0"/>
            </a:endParaRPr>
          </a:p>
        </p:txBody>
      </p:sp>
      <p:sp>
        <p:nvSpPr>
          <p:cNvPr id="45" name="Rectangle: Top Corners Rounded 44">
            <a:extLst>
              <a:ext uri="{FF2B5EF4-FFF2-40B4-BE49-F238E27FC236}">
                <a16:creationId xmlns:a16="http://schemas.microsoft.com/office/drawing/2014/main" xmlns="" id="{AFC19ABF-44EC-438B-85E0-0BDD9155958E}"/>
              </a:ext>
            </a:extLst>
          </p:cNvPr>
          <p:cNvSpPr/>
          <p:nvPr/>
        </p:nvSpPr>
        <p:spPr>
          <a:xfrm>
            <a:off x="2265387" y="1509825"/>
            <a:ext cx="1914010" cy="1722473"/>
          </a:xfrm>
          <a:prstGeom prst="round2SameRect">
            <a:avLst>
              <a:gd name="adj1" fmla="val 16667"/>
              <a:gd name="adj2" fmla="val 26883"/>
            </a:avLst>
          </a:prstGeom>
          <a:solidFill>
            <a:schemeClr val="accent3">
              <a:lumMod val="40000"/>
              <a:lumOff val="60000"/>
            </a:schemeClr>
          </a:solidFill>
        </p:spPr>
        <p:txBody>
          <a:bodyPr wrap="square" anchor="t">
            <a:noAutofit/>
          </a:bodyPr>
          <a:lstStyle/>
          <a:p>
            <a:pPr algn="ctr"/>
            <a:r>
              <a:rPr lang="fr-FR" sz="1200" b="1" kern="0" dirty="0">
                <a:solidFill>
                  <a:schemeClr val="bg1"/>
                </a:solidFill>
                <a:latin typeface="EYInterstate" panose="02000503020000020004" pitchFamily="2" charset="0"/>
              </a:rPr>
              <a:t>Prise en charge des personnes en situation de vulnérabilité et leur maintien dans leur lieu de vie, en liaison avec le médecin traitant</a:t>
            </a:r>
            <a:endParaRPr lang="fr-FR" sz="1200" dirty="0">
              <a:latin typeface="EYInterstate" panose="02000503020000020004" pitchFamily="2" charset="0"/>
            </a:endParaRPr>
          </a:p>
        </p:txBody>
      </p:sp>
      <p:sp>
        <p:nvSpPr>
          <p:cNvPr id="46" name="Rectangle: Top Corners Rounded 45">
            <a:extLst>
              <a:ext uri="{FF2B5EF4-FFF2-40B4-BE49-F238E27FC236}">
                <a16:creationId xmlns:a16="http://schemas.microsoft.com/office/drawing/2014/main" xmlns="" id="{090BF5CE-1CF4-4738-909A-49E56477BA92}"/>
              </a:ext>
            </a:extLst>
          </p:cNvPr>
          <p:cNvSpPr/>
          <p:nvPr/>
        </p:nvSpPr>
        <p:spPr>
          <a:xfrm>
            <a:off x="6299306" y="1525619"/>
            <a:ext cx="1914010" cy="1722473"/>
          </a:xfrm>
          <a:prstGeom prst="round2SameRect">
            <a:avLst>
              <a:gd name="adj1" fmla="val 16667"/>
              <a:gd name="adj2" fmla="val 17922"/>
            </a:avLst>
          </a:prstGeom>
          <a:solidFill>
            <a:schemeClr val="accent3">
              <a:lumMod val="40000"/>
              <a:lumOff val="60000"/>
            </a:schemeClr>
          </a:solidFill>
        </p:spPr>
        <p:txBody>
          <a:bodyPr wrap="square" anchor="t">
            <a:noAutofit/>
          </a:bodyPr>
          <a:lstStyle/>
          <a:p>
            <a:pPr algn="ctr"/>
            <a:r>
              <a:rPr lang="fr-FR" sz="1200" b="1" kern="0" dirty="0">
                <a:solidFill>
                  <a:schemeClr val="bg1"/>
                </a:solidFill>
                <a:latin typeface="EYInterstate" panose="02000503020000020004" pitchFamily="2" charset="0"/>
              </a:rPr>
              <a:t>Contribution à la permanence des soins et à la continuité des prises en charge en complémentarité avec la médecine ambulatoire</a:t>
            </a:r>
            <a:endParaRPr lang="fr-FR" sz="1200" dirty="0">
              <a:latin typeface="EYInterstate" panose="02000503020000020004" pitchFamily="2" charset="0"/>
            </a:endParaRPr>
          </a:p>
        </p:txBody>
      </p:sp>
      <p:sp>
        <p:nvSpPr>
          <p:cNvPr id="47" name="Rectangle: Top Corners Rounded 46">
            <a:extLst>
              <a:ext uri="{FF2B5EF4-FFF2-40B4-BE49-F238E27FC236}">
                <a16:creationId xmlns:a16="http://schemas.microsoft.com/office/drawing/2014/main" xmlns="" id="{B12B2543-8F0C-4A4D-81D6-035CE87243FD}"/>
              </a:ext>
            </a:extLst>
          </p:cNvPr>
          <p:cNvSpPr/>
          <p:nvPr/>
        </p:nvSpPr>
        <p:spPr>
          <a:xfrm>
            <a:off x="4281341" y="1526065"/>
            <a:ext cx="1931685" cy="1722473"/>
          </a:xfrm>
          <a:prstGeom prst="round2SameRect">
            <a:avLst>
              <a:gd name="adj1" fmla="val 16667"/>
              <a:gd name="adj2" fmla="val 22900"/>
            </a:avLst>
          </a:prstGeom>
          <a:solidFill>
            <a:schemeClr val="accent3">
              <a:lumMod val="40000"/>
              <a:lumOff val="60000"/>
            </a:schemeClr>
          </a:solidFill>
        </p:spPr>
        <p:txBody>
          <a:bodyPr wrap="square" anchor="t">
            <a:noAutofit/>
          </a:bodyPr>
          <a:lstStyle/>
          <a:p>
            <a:pPr algn="ctr"/>
            <a:r>
              <a:rPr lang="fr-FR" sz="1200" b="1" kern="0" dirty="0">
                <a:solidFill>
                  <a:schemeClr val="bg1"/>
                </a:solidFill>
                <a:latin typeface="EYInterstate" panose="02000503020000020004" pitchFamily="2" charset="0"/>
              </a:rPr>
              <a:t>Participation à la prévention et à la promotion de la santé </a:t>
            </a:r>
          </a:p>
        </p:txBody>
      </p:sp>
      <p:sp>
        <p:nvSpPr>
          <p:cNvPr id="48" name="Rectangle: Top Corners Rounded 47">
            <a:extLst>
              <a:ext uri="{FF2B5EF4-FFF2-40B4-BE49-F238E27FC236}">
                <a16:creationId xmlns:a16="http://schemas.microsoft.com/office/drawing/2014/main" xmlns="" id="{E813C7B8-8B53-4739-98D1-54D0D35A00A6}"/>
              </a:ext>
            </a:extLst>
          </p:cNvPr>
          <p:cNvSpPr/>
          <p:nvPr/>
        </p:nvSpPr>
        <p:spPr>
          <a:xfrm>
            <a:off x="8286116" y="1509826"/>
            <a:ext cx="1931686" cy="1722472"/>
          </a:xfrm>
          <a:prstGeom prst="round2SameRect">
            <a:avLst>
              <a:gd name="adj1" fmla="val 16667"/>
              <a:gd name="adj2" fmla="val 24891"/>
            </a:avLst>
          </a:prstGeom>
          <a:solidFill>
            <a:schemeClr val="accent3">
              <a:lumMod val="40000"/>
              <a:lumOff val="60000"/>
            </a:schemeClr>
          </a:solidFill>
        </p:spPr>
        <p:txBody>
          <a:bodyPr wrap="square" anchor="t">
            <a:noAutofit/>
          </a:bodyPr>
          <a:lstStyle/>
          <a:p>
            <a:pPr algn="ctr"/>
            <a:r>
              <a:rPr lang="fr-FR" sz="1200" b="1" kern="0" dirty="0">
                <a:solidFill>
                  <a:schemeClr val="bg1"/>
                </a:solidFill>
                <a:latin typeface="EYInterstate" panose="02000503020000020004" pitchFamily="2" charset="0"/>
              </a:rPr>
              <a:t>Moyens disponibles pour la réalisation des missions</a:t>
            </a:r>
          </a:p>
        </p:txBody>
      </p:sp>
      <p:graphicFrame>
        <p:nvGraphicFramePr>
          <p:cNvPr id="32" name="Content Placeholder 15">
            <a:extLst>
              <a:ext uri="{FF2B5EF4-FFF2-40B4-BE49-F238E27FC236}">
                <a16:creationId xmlns:a16="http://schemas.microsoft.com/office/drawing/2014/main" xmlns="" id="{0500EC3F-E433-402E-92FA-F534459C400D}"/>
              </a:ext>
            </a:extLst>
          </p:cNvPr>
          <p:cNvGraphicFramePr>
            <a:graphicFrameLocks/>
          </p:cNvGraphicFramePr>
          <p:nvPr>
            <p:extLst>
              <p:ext uri="{D42A27DB-BD31-4B8C-83A1-F6EECF244321}">
                <p14:modId xmlns:p14="http://schemas.microsoft.com/office/powerpoint/2010/main" val="534810627"/>
              </p:ext>
            </p:extLst>
          </p:nvPr>
        </p:nvGraphicFramePr>
        <p:xfrm>
          <a:off x="8097055" y="3465549"/>
          <a:ext cx="2309808" cy="136906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Content Placeholder 15">
            <a:extLst>
              <a:ext uri="{FF2B5EF4-FFF2-40B4-BE49-F238E27FC236}">
                <a16:creationId xmlns="" xmlns:a16="http://schemas.microsoft.com/office/drawing/2014/main" id="{DCC022B6-AC3D-4642-BA99-7340180EDEA9}"/>
              </a:ext>
            </a:extLst>
          </p:cNvPr>
          <p:cNvGraphicFramePr>
            <a:graphicFrameLocks/>
          </p:cNvGraphicFramePr>
          <p:nvPr>
            <p:extLst>
              <p:ext uri="{D42A27DB-BD31-4B8C-83A1-F6EECF244321}">
                <p14:modId xmlns:p14="http://schemas.microsoft.com/office/powerpoint/2010/main" val="2258979465"/>
              </p:ext>
            </p:extLst>
          </p:nvPr>
        </p:nvGraphicFramePr>
        <p:xfrm>
          <a:off x="159383" y="3465549"/>
          <a:ext cx="2309808" cy="136906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8" name="Content Placeholder 15">
            <a:extLst>
              <a:ext uri="{FF2B5EF4-FFF2-40B4-BE49-F238E27FC236}">
                <a16:creationId xmlns="" xmlns:a16="http://schemas.microsoft.com/office/drawing/2014/main" id="{F99CF86A-D538-42ED-AAFE-453BD93691F2}"/>
              </a:ext>
            </a:extLst>
          </p:cNvPr>
          <p:cNvGraphicFramePr>
            <a:graphicFrameLocks/>
          </p:cNvGraphicFramePr>
          <p:nvPr>
            <p:extLst>
              <p:ext uri="{D42A27DB-BD31-4B8C-83A1-F6EECF244321}">
                <p14:modId xmlns:p14="http://schemas.microsoft.com/office/powerpoint/2010/main" val="1738231588"/>
              </p:ext>
            </p:extLst>
          </p:nvPr>
        </p:nvGraphicFramePr>
        <p:xfrm>
          <a:off x="4179397" y="3510350"/>
          <a:ext cx="2309808" cy="136906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9" name="Content Placeholder 15">
            <a:extLst>
              <a:ext uri="{FF2B5EF4-FFF2-40B4-BE49-F238E27FC236}">
                <a16:creationId xmlns="" xmlns:a16="http://schemas.microsoft.com/office/drawing/2014/main" id="{4E9B15AB-0D45-4786-AC08-1207EA513F3F}"/>
              </a:ext>
            </a:extLst>
          </p:cNvPr>
          <p:cNvGraphicFramePr>
            <a:graphicFrameLocks/>
          </p:cNvGraphicFramePr>
          <p:nvPr>
            <p:extLst>
              <p:ext uri="{D42A27DB-BD31-4B8C-83A1-F6EECF244321}">
                <p14:modId xmlns:p14="http://schemas.microsoft.com/office/powerpoint/2010/main" val="1220426241"/>
              </p:ext>
            </p:extLst>
          </p:nvPr>
        </p:nvGraphicFramePr>
        <p:xfrm>
          <a:off x="6213026" y="3524176"/>
          <a:ext cx="2309808" cy="1369065"/>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30349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4FCC1BF-FFA1-4233-9D17-2B47CFD990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9" name="think-cell Slide" r:id="rId4" imgW="360" imgH="360" progId="TCLayout.ActiveDocument.1">
                  <p:embed/>
                </p:oleObj>
              </mc:Choice>
              <mc:Fallback>
                <p:oleObj name="think-cell Slide" r:id="rId4" imgW="360" imgH="360" progId="TCLayout.ActiveDocument.1">
                  <p:embed/>
                  <p:pic>
                    <p:nvPicPr>
                      <p:cNvPr id="5" name="Object 4" hidden="1">
                        <a:extLst>
                          <a:ext uri="{FF2B5EF4-FFF2-40B4-BE49-F238E27FC236}">
                            <a16:creationId xmlns:a16="http://schemas.microsoft.com/office/drawing/2014/main" xmlns="" id="{B4FCC1BF-FFA1-4233-9D17-2B47CFD990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A981D8E4-D4F2-4065-A29F-AF5CEDD92039}"/>
              </a:ext>
            </a:extLst>
          </p:cNvPr>
          <p:cNvSpPr>
            <a:spLocks noGrp="1"/>
          </p:cNvSpPr>
          <p:nvPr>
            <p:ph type="title"/>
          </p:nvPr>
        </p:nvSpPr>
        <p:spPr/>
        <p:txBody>
          <a:bodyPr vert="horz"/>
          <a:lstStyle/>
          <a:p>
            <a:r>
              <a:rPr lang="fr-FR" dirty="0"/>
              <a:t>Détail du niveau de réalisation des missions par établissement ou site</a:t>
            </a:r>
          </a:p>
        </p:txBody>
      </p:sp>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2811463"/>
            <a:ext cx="741045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93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AAB09EAA-F4CA-48C6-8984-563E71934987}"/>
              </a:ext>
            </a:extLst>
          </p:cNvPr>
          <p:cNvGraphicFramePr>
            <a:graphicFrameLocks noChangeAspect="1"/>
          </p:cNvGraphicFramePr>
          <p:nvPr>
            <p:custDataLst>
              <p:tags r:id="rId2"/>
            </p:custDataLst>
            <p:extLst>
              <p:ext uri="{D42A27DB-BD31-4B8C-83A1-F6EECF244321}">
                <p14:modId xmlns:p14="http://schemas.microsoft.com/office/powerpoint/2010/main" val="1100142808"/>
              </p:ext>
            </p:extLst>
          </p:nvPr>
        </p:nvGraphicFramePr>
        <p:xfrm>
          <a:off x="1392" y="774157"/>
          <a:ext cx="1393" cy="1393"/>
        </p:xfrm>
        <a:graphic>
          <a:graphicData uri="http://schemas.openxmlformats.org/presentationml/2006/ole">
            <mc:AlternateContent xmlns:mc="http://schemas.openxmlformats.org/markup-compatibility/2006">
              <mc:Choice xmlns:v="urn:schemas-microsoft-com:vml" Requires="v">
                <p:oleObj spid="_x0000_s9222"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xmlns="" id="{AAB09EAA-F4CA-48C6-8984-563E71934987}"/>
                          </a:ext>
                        </a:extLst>
                      </p:cNvPr>
                      <p:cNvPicPr/>
                      <p:nvPr/>
                    </p:nvPicPr>
                    <p:blipFill>
                      <a:blip r:embed="rId6"/>
                      <a:stretch>
                        <a:fillRect/>
                      </a:stretch>
                    </p:blipFill>
                    <p:spPr>
                      <a:xfrm>
                        <a:off x="1392" y="774157"/>
                        <a:ext cx="1393" cy="1393"/>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xmlns="" id="{3778943C-61D7-4353-8C01-212D3A344707}"/>
              </a:ext>
            </a:extLst>
          </p:cNvPr>
          <p:cNvPicPr>
            <a:picLocks noChangeAspect="1"/>
          </p:cNvPicPr>
          <p:nvPr/>
        </p:nvPicPr>
        <p:blipFill rotWithShape="1">
          <a:blip r:embed="rId7"/>
          <a:srcRect l="37158" t="10551" r="34973" b="13637"/>
          <a:stretch/>
        </p:blipFill>
        <p:spPr>
          <a:xfrm>
            <a:off x="5428666" y="1801935"/>
            <a:ext cx="3400447" cy="3760282"/>
          </a:xfrm>
          <a:prstGeom prst="rect">
            <a:avLst/>
          </a:prstGeom>
        </p:spPr>
      </p:pic>
      <p:sp>
        <p:nvSpPr>
          <p:cNvPr id="19" name="TextBox 18">
            <a:extLst>
              <a:ext uri="{FF2B5EF4-FFF2-40B4-BE49-F238E27FC236}">
                <a16:creationId xmlns:a16="http://schemas.microsoft.com/office/drawing/2014/main" xmlns="" id="{8BE1AFA4-11C3-48A8-A934-573E8044BF70}"/>
              </a:ext>
            </a:extLst>
          </p:cNvPr>
          <p:cNvSpPr txBox="1"/>
          <p:nvPr/>
        </p:nvSpPr>
        <p:spPr>
          <a:xfrm>
            <a:off x="6016490" y="1359071"/>
            <a:ext cx="4543715" cy="24622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600" dirty="0">
                <a:solidFill>
                  <a:schemeClr val="bg1"/>
                </a:solidFill>
              </a:rPr>
              <a:t>Etat des collaborations entre CPTS et ES étudiés</a:t>
            </a:r>
          </a:p>
        </p:txBody>
      </p:sp>
      <p:sp>
        <p:nvSpPr>
          <p:cNvPr id="4" name="Rectangle 3" hidden="1">
            <a:extLst>
              <a:ext uri="{FF2B5EF4-FFF2-40B4-BE49-F238E27FC236}">
                <a16:creationId xmlns:a16="http://schemas.microsoft.com/office/drawing/2014/main" xmlns="" id="{9301B010-A807-46CF-B5AA-C6BCED405530}"/>
              </a:ext>
            </a:extLst>
          </p:cNvPr>
          <p:cNvSpPr/>
          <p:nvPr>
            <p:custDataLst>
              <p:tags r:id="rId3"/>
            </p:custDataLst>
          </p:nvPr>
        </p:nvSpPr>
        <p:spPr bwMode="auto">
          <a:xfrm>
            <a:off x="0" y="772765"/>
            <a:ext cx="139216" cy="139216"/>
          </a:xfrm>
          <a:prstGeom prst="rect">
            <a:avLst/>
          </a:prstGeom>
          <a:no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fontAlgn="base">
              <a:spcBef>
                <a:spcPct val="0"/>
              </a:spcBef>
              <a:spcAft>
                <a:spcPct val="0"/>
              </a:spcAft>
            </a:pPr>
            <a:endParaRPr lang="fr-FR" sz="1929" b="1" dirty="0">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xmlns="" id="{F44C0D04-7950-400E-B233-E53C2A52E2FF}"/>
              </a:ext>
            </a:extLst>
          </p:cNvPr>
          <p:cNvSpPr>
            <a:spLocks noGrp="1"/>
          </p:cNvSpPr>
          <p:nvPr>
            <p:ph type="title"/>
          </p:nvPr>
        </p:nvSpPr>
        <p:spPr/>
        <p:txBody>
          <a:bodyPr vert="horz"/>
          <a:lstStyle/>
          <a:p>
            <a:r>
              <a:rPr lang="fr-FR" dirty="0"/>
              <a:t>Collaborations entre établissements et CPTS</a:t>
            </a:r>
          </a:p>
        </p:txBody>
      </p:sp>
      <p:graphicFrame>
        <p:nvGraphicFramePr>
          <p:cNvPr id="9" name="Table 9">
            <a:extLst>
              <a:ext uri="{FF2B5EF4-FFF2-40B4-BE49-F238E27FC236}">
                <a16:creationId xmlns:a16="http://schemas.microsoft.com/office/drawing/2014/main" xmlns="" id="{E70C01E2-133D-42C0-8462-AFC0F36BCC78}"/>
              </a:ext>
            </a:extLst>
          </p:cNvPr>
          <p:cNvGraphicFramePr>
            <a:graphicFrameLocks noGrp="1"/>
          </p:cNvGraphicFramePr>
          <p:nvPr>
            <p:extLst>
              <p:ext uri="{D42A27DB-BD31-4B8C-83A1-F6EECF244321}">
                <p14:modId xmlns:p14="http://schemas.microsoft.com/office/powerpoint/2010/main" val="2475402857"/>
              </p:ext>
            </p:extLst>
          </p:nvPr>
        </p:nvGraphicFramePr>
        <p:xfrm>
          <a:off x="531030" y="1725773"/>
          <a:ext cx="4247277" cy="3593594"/>
        </p:xfrm>
        <a:graphic>
          <a:graphicData uri="http://schemas.openxmlformats.org/drawingml/2006/table">
            <a:tbl>
              <a:tblPr firstRow="1" bandRow="1">
                <a:tableStyleId>{F5AB1C69-6EDB-4FF4-983F-18BD219EF322}</a:tableStyleId>
              </a:tblPr>
              <a:tblGrid>
                <a:gridCol w="1560080">
                  <a:extLst>
                    <a:ext uri="{9D8B030D-6E8A-4147-A177-3AD203B41FA5}">
                      <a16:colId xmlns:a16="http://schemas.microsoft.com/office/drawing/2014/main" xmlns="" val="2040050504"/>
                    </a:ext>
                  </a:extLst>
                </a:gridCol>
                <a:gridCol w="2687197">
                  <a:extLst>
                    <a:ext uri="{9D8B030D-6E8A-4147-A177-3AD203B41FA5}">
                      <a16:colId xmlns:a16="http://schemas.microsoft.com/office/drawing/2014/main" xmlns="" val="2624426336"/>
                    </a:ext>
                  </a:extLst>
                </a:gridCol>
              </a:tblGrid>
              <a:tr h="695220">
                <a:tc>
                  <a:txBody>
                    <a:bodyPr/>
                    <a:lstStyle/>
                    <a:p>
                      <a:pPr algn="ctr"/>
                      <a:r>
                        <a:rPr lang="fr-FR" sz="1200">
                          <a:solidFill>
                            <a:schemeClr val="tx1"/>
                          </a:solidFill>
                        </a:rPr>
                        <a:t>CPTS</a:t>
                      </a:r>
                      <a:endParaRPr lang="fr-FR" sz="1200" dirty="0">
                        <a:solidFill>
                          <a:schemeClr val="tx1"/>
                        </a:solidFill>
                      </a:endParaRPr>
                    </a:p>
                  </a:txBody>
                  <a:tcPr anchor="ctr">
                    <a:solidFill>
                      <a:srgbClr val="188CE5"/>
                    </a:solidFill>
                  </a:tcPr>
                </a:tc>
                <a:tc>
                  <a:txBody>
                    <a:bodyPr/>
                    <a:lstStyle/>
                    <a:p>
                      <a:pPr algn="ctr"/>
                      <a:r>
                        <a:rPr lang="fr-FR" sz="1200" dirty="0">
                          <a:solidFill>
                            <a:schemeClr val="tx1"/>
                          </a:solidFill>
                        </a:rPr>
                        <a:t>ES</a:t>
                      </a:r>
                    </a:p>
                  </a:txBody>
                  <a:tcPr anchor="ctr">
                    <a:solidFill>
                      <a:srgbClr val="188CE5"/>
                    </a:solidFill>
                  </a:tcPr>
                </a:tc>
                <a:extLst>
                  <a:ext uri="{0D108BD9-81ED-4DB2-BD59-A6C34878D82A}">
                    <a16:rowId xmlns:a16="http://schemas.microsoft.com/office/drawing/2014/main" xmlns="" val="2734378697"/>
                  </a:ext>
                </a:extLst>
              </a:tr>
              <a:tr h="857121">
                <a:tc>
                  <a:txBody>
                    <a:bodyPr/>
                    <a:lstStyle/>
                    <a:p>
                      <a:r>
                        <a:rPr lang="fr-FR" sz="1200" dirty="0">
                          <a:solidFill>
                            <a:schemeClr val="bg1"/>
                          </a:solidFill>
                        </a:rPr>
                        <a:t>CPTS Sud Ouest Mayennais</a:t>
                      </a:r>
                    </a:p>
                  </a:txBody>
                  <a:tcPr anchor="ctr">
                    <a:solidFill>
                      <a:srgbClr val="E2F2F9"/>
                    </a:solidFill>
                  </a:tcPr>
                </a:tc>
                <a:tc>
                  <a:txBody>
                    <a:bodyPr/>
                    <a:lstStyle/>
                    <a:p>
                      <a:r>
                        <a:rPr lang="fr-FR" sz="1200" dirty="0">
                          <a:solidFill>
                            <a:schemeClr val="bg1"/>
                          </a:solidFill>
                        </a:rPr>
                        <a:t>CH Sud Ouest Mayennais – site de Craon</a:t>
                      </a:r>
                    </a:p>
                    <a:p>
                      <a:pPr marL="0" marR="0" lvl="0" indent="0" algn="l" defTabSz="685445" rtl="0" eaLnBrk="1" fontAlgn="auto" latinLnBrk="0" hangingPunct="1">
                        <a:lnSpc>
                          <a:spcPct val="100000"/>
                        </a:lnSpc>
                        <a:spcBef>
                          <a:spcPts val="0"/>
                        </a:spcBef>
                        <a:spcAft>
                          <a:spcPts val="0"/>
                        </a:spcAft>
                        <a:buClrTx/>
                        <a:buSzTx/>
                        <a:buFontTx/>
                        <a:buNone/>
                        <a:tabLst/>
                        <a:defRPr/>
                      </a:pPr>
                      <a:r>
                        <a:rPr lang="fr-FR" sz="1200" dirty="0">
                          <a:solidFill>
                            <a:schemeClr val="bg1"/>
                          </a:solidFill>
                        </a:rPr>
                        <a:t>CH Sud Ouest Mayennais – site de Renazé</a:t>
                      </a:r>
                    </a:p>
                  </a:txBody>
                  <a:tcPr anchor="ctr">
                    <a:solidFill>
                      <a:schemeClr val="tx1">
                        <a:lumMod val="95000"/>
                      </a:schemeClr>
                    </a:solidFill>
                  </a:tcPr>
                </a:tc>
                <a:extLst>
                  <a:ext uri="{0D108BD9-81ED-4DB2-BD59-A6C34878D82A}">
                    <a16:rowId xmlns:a16="http://schemas.microsoft.com/office/drawing/2014/main" xmlns="" val="3632274779"/>
                  </a:ext>
                </a:extLst>
              </a:tr>
              <a:tr h="471072">
                <a:tc>
                  <a:txBody>
                    <a:bodyPr/>
                    <a:lstStyle/>
                    <a:p>
                      <a:r>
                        <a:rPr lang="fr-FR" sz="1200" dirty="0">
                          <a:solidFill>
                            <a:schemeClr val="bg1"/>
                          </a:solidFill>
                        </a:rPr>
                        <a:t>CPTS SEM</a:t>
                      </a:r>
                    </a:p>
                  </a:txBody>
                  <a:tcPr anchor="ctr">
                    <a:solidFill>
                      <a:srgbClr val="E2F2F9"/>
                    </a:solidFill>
                  </a:tcPr>
                </a:tc>
                <a:tc>
                  <a:txBody>
                    <a:bodyPr/>
                    <a:lstStyle/>
                    <a:p>
                      <a:pPr marL="0" marR="0" lvl="0" indent="0" algn="l" defTabSz="685445" rtl="0" eaLnBrk="1" fontAlgn="auto" latinLnBrk="0" hangingPunct="1">
                        <a:lnSpc>
                          <a:spcPct val="100000"/>
                        </a:lnSpc>
                        <a:spcBef>
                          <a:spcPts val="0"/>
                        </a:spcBef>
                        <a:spcAft>
                          <a:spcPts val="0"/>
                        </a:spcAft>
                        <a:buClrTx/>
                        <a:buSzTx/>
                        <a:buFontTx/>
                        <a:buNone/>
                        <a:tabLst/>
                        <a:defRPr/>
                      </a:pPr>
                      <a:r>
                        <a:rPr lang="fr-FR" sz="1200" i="0" dirty="0">
                          <a:solidFill>
                            <a:schemeClr val="bg1"/>
                          </a:solidFill>
                        </a:rPr>
                        <a:t>Pas d’ES</a:t>
                      </a:r>
                    </a:p>
                  </a:txBody>
                  <a:tcPr anchor="ctr">
                    <a:solidFill>
                      <a:schemeClr val="tx1">
                        <a:lumMod val="95000"/>
                      </a:schemeClr>
                    </a:solidFill>
                  </a:tcPr>
                </a:tc>
                <a:extLst>
                  <a:ext uri="{0D108BD9-81ED-4DB2-BD59-A6C34878D82A}">
                    <a16:rowId xmlns:a16="http://schemas.microsoft.com/office/drawing/2014/main" xmlns="" val="565502475"/>
                  </a:ext>
                </a:extLst>
              </a:tr>
              <a:tr h="597888">
                <a:tc>
                  <a:txBody>
                    <a:bodyPr/>
                    <a:lstStyle/>
                    <a:p>
                      <a:r>
                        <a:rPr lang="fr-FR" sz="1200" dirty="0">
                          <a:solidFill>
                            <a:schemeClr val="bg1"/>
                          </a:solidFill>
                        </a:rPr>
                        <a:t>CPTS Pays de Mayenne</a:t>
                      </a:r>
                    </a:p>
                  </a:txBody>
                  <a:tcPr anchor="ctr">
                    <a:solidFill>
                      <a:srgbClr val="E2F2F9"/>
                    </a:solidFill>
                  </a:tcPr>
                </a:tc>
                <a:tc>
                  <a:txBody>
                    <a:bodyPr/>
                    <a:lstStyle/>
                    <a:p>
                      <a:r>
                        <a:rPr lang="fr-FR" sz="1200" i="0" dirty="0">
                          <a:solidFill>
                            <a:schemeClr val="bg1"/>
                          </a:solidFill>
                        </a:rPr>
                        <a:t>Pas d’ES</a:t>
                      </a:r>
                    </a:p>
                  </a:txBody>
                  <a:tcPr anchor="ctr">
                    <a:solidFill>
                      <a:schemeClr val="tx1">
                        <a:lumMod val="95000"/>
                      </a:schemeClr>
                    </a:solidFill>
                  </a:tcPr>
                </a:tc>
                <a:extLst>
                  <a:ext uri="{0D108BD9-81ED-4DB2-BD59-A6C34878D82A}">
                    <a16:rowId xmlns:a16="http://schemas.microsoft.com/office/drawing/2014/main" xmlns="" val="3024414343"/>
                  </a:ext>
                </a:extLst>
              </a:tr>
              <a:tr h="501239">
                <a:tc>
                  <a:txBody>
                    <a:bodyPr/>
                    <a:lstStyle/>
                    <a:p>
                      <a:r>
                        <a:rPr lang="fr-FR" sz="1200" i="0" dirty="0">
                          <a:solidFill>
                            <a:schemeClr val="bg1"/>
                          </a:solidFill>
                        </a:rPr>
                        <a:t>CPTS Nord Ouest Mayennais</a:t>
                      </a:r>
                    </a:p>
                  </a:txBody>
                  <a:tcPr anchor="ctr">
                    <a:solidFill>
                      <a:srgbClr val="E2F2F9"/>
                    </a:solidFill>
                  </a:tcPr>
                </a:tc>
                <a:tc>
                  <a:txBody>
                    <a:bodyPr/>
                    <a:lstStyle/>
                    <a:p>
                      <a:r>
                        <a:rPr lang="fr-FR" sz="1200" i="0" dirty="0" err="1">
                          <a:solidFill>
                            <a:schemeClr val="bg1"/>
                          </a:solidFill>
                        </a:rPr>
                        <a:t>Hopital</a:t>
                      </a:r>
                      <a:r>
                        <a:rPr lang="fr-FR" sz="1200" i="0" dirty="0">
                          <a:solidFill>
                            <a:schemeClr val="bg1"/>
                          </a:solidFill>
                        </a:rPr>
                        <a:t> d’Ernée</a:t>
                      </a:r>
                    </a:p>
                  </a:txBody>
                  <a:tcPr anchor="ctr">
                    <a:solidFill>
                      <a:schemeClr val="tx1">
                        <a:lumMod val="95000"/>
                      </a:schemeClr>
                    </a:solidFill>
                  </a:tcPr>
                </a:tc>
                <a:extLst>
                  <a:ext uri="{0D108BD9-81ED-4DB2-BD59-A6C34878D82A}">
                    <a16:rowId xmlns:a16="http://schemas.microsoft.com/office/drawing/2014/main" xmlns="" val="890004476"/>
                  </a:ext>
                </a:extLst>
              </a:tr>
              <a:tr h="471054">
                <a:tc>
                  <a:txBody>
                    <a:bodyPr/>
                    <a:lstStyle/>
                    <a:p>
                      <a:r>
                        <a:rPr lang="fr-FR" sz="1200" i="0" dirty="0">
                          <a:solidFill>
                            <a:schemeClr val="bg1"/>
                          </a:solidFill>
                        </a:rPr>
                        <a:t>CPTS du Maine</a:t>
                      </a:r>
                    </a:p>
                  </a:txBody>
                  <a:tcPr anchor="ctr">
                    <a:solidFill>
                      <a:srgbClr val="E2F2F9"/>
                    </a:solidFill>
                  </a:tcPr>
                </a:tc>
                <a:tc>
                  <a:txBody>
                    <a:bodyPr/>
                    <a:lstStyle/>
                    <a:p>
                      <a:r>
                        <a:rPr lang="fr-FR" sz="1200" i="0" dirty="0" err="1">
                          <a:solidFill>
                            <a:schemeClr val="bg1"/>
                          </a:solidFill>
                        </a:rPr>
                        <a:t>Hopital</a:t>
                      </a:r>
                      <a:r>
                        <a:rPr lang="fr-FR" sz="1200" i="0" dirty="0">
                          <a:solidFill>
                            <a:schemeClr val="bg1"/>
                          </a:solidFill>
                        </a:rPr>
                        <a:t> de Villaines la </a:t>
                      </a:r>
                      <a:r>
                        <a:rPr lang="fr-FR" sz="1200" i="0" dirty="0" err="1">
                          <a:solidFill>
                            <a:schemeClr val="bg1"/>
                          </a:solidFill>
                        </a:rPr>
                        <a:t>Juhel</a:t>
                      </a:r>
                      <a:endParaRPr lang="fr-FR" sz="1200" i="0" dirty="0">
                        <a:solidFill>
                          <a:schemeClr val="bg1"/>
                        </a:solidFill>
                      </a:endParaRPr>
                    </a:p>
                  </a:txBody>
                  <a:tcPr anchor="ctr">
                    <a:solidFill>
                      <a:schemeClr val="tx1">
                        <a:lumMod val="95000"/>
                      </a:schemeClr>
                    </a:solidFill>
                  </a:tcPr>
                </a:tc>
                <a:extLst>
                  <a:ext uri="{0D108BD9-81ED-4DB2-BD59-A6C34878D82A}">
                    <a16:rowId xmlns:a16="http://schemas.microsoft.com/office/drawing/2014/main" xmlns="" val="121955166"/>
                  </a:ext>
                </a:extLst>
              </a:tr>
            </a:tbl>
          </a:graphicData>
        </a:graphic>
      </p:graphicFrame>
      <p:sp>
        <p:nvSpPr>
          <p:cNvPr id="11" name="TextBox 10">
            <a:extLst>
              <a:ext uri="{FF2B5EF4-FFF2-40B4-BE49-F238E27FC236}">
                <a16:creationId xmlns:a16="http://schemas.microsoft.com/office/drawing/2014/main" xmlns="" id="{C6E76944-3408-4A06-B248-ED11E6C2F9DD}"/>
              </a:ext>
            </a:extLst>
          </p:cNvPr>
          <p:cNvSpPr txBox="1"/>
          <p:nvPr/>
        </p:nvSpPr>
        <p:spPr>
          <a:xfrm>
            <a:off x="520813" y="1359071"/>
            <a:ext cx="4543715" cy="24622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600" dirty="0">
                <a:solidFill>
                  <a:schemeClr val="bg1"/>
                </a:solidFill>
              </a:rPr>
              <a:t>Détail des correspondances CPTS – ES de l’étude</a:t>
            </a:r>
          </a:p>
        </p:txBody>
      </p:sp>
      <p:grpSp>
        <p:nvGrpSpPr>
          <p:cNvPr id="20" name="Group 19">
            <a:extLst>
              <a:ext uri="{FF2B5EF4-FFF2-40B4-BE49-F238E27FC236}">
                <a16:creationId xmlns:a16="http://schemas.microsoft.com/office/drawing/2014/main" xmlns="" id="{44A9AEB2-AED1-4F32-A9D0-16CFCACADE8E}"/>
              </a:ext>
            </a:extLst>
          </p:cNvPr>
          <p:cNvGrpSpPr/>
          <p:nvPr/>
        </p:nvGrpSpPr>
        <p:grpSpPr>
          <a:xfrm>
            <a:off x="5791672" y="5708276"/>
            <a:ext cx="3818842" cy="944655"/>
            <a:chOff x="5760700" y="5915236"/>
            <a:chExt cx="3818842" cy="944655"/>
          </a:xfrm>
        </p:grpSpPr>
        <p:grpSp>
          <p:nvGrpSpPr>
            <p:cNvPr id="21" name="Group 20">
              <a:extLst>
                <a:ext uri="{FF2B5EF4-FFF2-40B4-BE49-F238E27FC236}">
                  <a16:creationId xmlns:a16="http://schemas.microsoft.com/office/drawing/2014/main" xmlns="" id="{63CA2143-B286-46B1-9D54-2B83B59B9901}"/>
                </a:ext>
              </a:extLst>
            </p:cNvPr>
            <p:cNvGrpSpPr/>
            <p:nvPr/>
          </p:nvGrpSpPr>
          <p:grpSpPr>
            <a:xfrm>
              <a:off x="5861405" y="6146068"/>
              <a:ext cx="3718137" cy="713823"/>
              <a:chOff x="5861405" y="6093519"/>
              <a:chExt cx="3718137" cy="713823"/>
            </a:xfrm>
          </p:grpSpPr>
          <p:grpSp>
            <p:nvGrpSpPr>
              <p:cNvPr id="23" name="Group 22">
                <a:extLst>
                  <a:ext uri="{FF2B5EF4-FFF2-40B4-BE49-F238E27FC236}">
                    <a16:creationId xmlns:a16="http://schemas.microsoft.com/office/drawing/2014/main" xmlns="" id="{DB97C908-8EDF-489A-BDF3-EB3B81840E7F}"/>
                  </a:ext>
                </a:extLst>
              </p:cNvPr>
              <p:cNvGrpSpPr/>
              <p:nvPr/>
            </p:nvGrpSpPr>
            <p:grpSpPr>
              <a:xfrm>
                <a:off x="5863432" y="6665514"/>
                <a:ext cx="2282212" cy="141828"/>
                <a:chOff x="8998825" y="4392542"/>
                <a:chExt cx="2282212" cy="141828"/>
              </a:xfrm>
            </p:grpSpPr>
            <p:sp>
              <p:nvSpPr>
                <p:cNvPr id="30" name="ZoneTexte 24">
                  <a:extLst>
                    <a:ext uri="{FF2B5EF4-FFF2-40B4-BE49-F238E27FC236}">
                      <a16:creationId xmlns:a16="http://schemas.microsoft.com/office/drawing/2014/main" xmlns="" id="{C4BE8AD2-781B-4FAE-8960-50308F6E2253}"/>
                    </a:ext>
                  </a:extLst>
                </p:cNvPr>
                <p:cNvSpPr txBox="1"/>
                <p:nvPr/>
              </p:nvSpPr>
              <p:spPr>
                <a:xfrm>
                  <a:off x="9348967" y="4395871"/>
                  <a:ext cx="1932070" cy="138499"/>
                </a:xfrm>
                <a:prstGeom prst="rect">
                  <a:avLst/>
                </a:prstGeom>
                <a:noFill/>
              </p:spPr>
              <p:txBody>
                <a:bodyPr wrap="square" lIns="0" tIns="0" rIns="0" bIns="0" rtlCol="0">
                  <a:spAutoFit/>
                </a:bodyPr>
                <a:lstStyle/>
                <a:p>
                  <a:pPr fontAlgn="base">
                    <a:spcBef>
                      <a:spcPct val="20000"/>
                    </a:spcBef>
                    <a:spcAft>
                      <a:spcPts val="300"/>
                    </a:spcAft>
                    <a:buClr>
                      <a:srgbClr val="FFD200"/>
                    </a:buClr>
                    <a:buSzPct val="75000"/>
                    <a:defRPr/>
                  </a:pPr>
                  <a:r>
                    <a:rPr lang="fr-FR" sz="900" dirty="0">
                      <a:solidFill>
                        <a:schemeClr val="bg1"/>
                      </a:solidFill>
                    </a:rPr>
                    <a:t>Commune dans une CTPS</a:t>
                  </a:r>
                </a:p>
              </p:txBody>
            </p:sp>
            <p:pic>
              <p:nvPicPr>
                <p:cNvPr id="31" name="Picture 30">
                  <a:extLst>
                    <a:ext uri="{FF2B5EF4-FFF2-40B4-BE49-F238E27FC236}">
                      <a16:creationId xmlns:a16="http://schemas.microsoft.com/office/drawing/2014/main" xmlns="" id="{AFACE157-9FE8-4995-9FD0-1709C67332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8825" y="4392542"/>
                  <a:ext cx="285765" cy="115973"/>
                </a:xfrm>
                <a:prstGeom prst="rect">
                  <a:avLst/>
                </a:prstGeom>
                <a:ln>
                  <a:solidFill>
                    <a:schemeClr val="tx1"/>
                  </a:solidFill>
                </a:ln>
              </p:spPr>
            </p:pic>
          </p:grpSp>
          <p:grpSp>
            <p:nvGrpSpPr>
              <p:cNvPr id="24" name="Group 23">
                <a:extLst>
                  <a:ext uri="{FF2B5EF4-FFF2-40B4-BE49-F238E27FC236}">
                    <a16:creationId xmlns:a16="http://schemas.microsoft.com/office/drawing/2014/main" xmlns="" id="{E3AE4772-7DA0-4C5C-99B0-B97B67C7952F}"/>
                  </a:ext>
                </a:extLst>
              </p:cNvPr>
              <p:cNvGrpSpPr/>
              <p:nvPr/>
            </p:nvGrpSpPr>
            <p:grpSpPr>
              <a:xfrm>
                <a:off x="5861405" y="6093519"/>
                <a:ext cx="3718137" cy="584775"/>
                <a:chOff x="6832132" y="4329684"/>
                <a:chExt cx="3718137" cy="584775"/>
              </a:xfrm>
            </p:grpSpPr>
            <p:sp>
              <p:nvSpPr>
                <p:cNvPr id="25" name="TextBox 24">
                  <a:extLst>
                    <a:ext uri="{FF2B5EF4-FFF2-40B4-BE49-F238E27FC236}">
                      <a16:creationId xmlns:a16="http://schemas.microsoft.com/office/drawing/2014/main" xmlns="" id="{8E2C38A6-EFCE-43E2-A1FE-097AE4D6052F}"/>
                    </a:ext>
                  </a:extLst>
                </p:cNvPr>
                <p:cNvSpPr txBox="1"/>
                <p:nvPr/>
              </p:nvSpPr>
              <p:spPr>
                <a:xfrm>
                  <a:off x="6906730" y="4329684"/>
                  <a:ext cx="3643539" cy="584775"/>
                </a:xfrm>
                <a:prstGeom prst="rect">
                  <a:avLst/>
                </a:prstGeom>
                <a:noFill/>
              </p:spPr>
              <p:txBody>
                <a:bodyPr wrap="square" rtlCol="0">
                  <a:spAutoFit/>
                </a:bodyPr>
                <a:lstStyle/>
                <a:p>
                  <a:pPr>
                    <a:spcAft>
                      <a:spcPts val="300"/>
                    </a:spcAft>
                  </a:pPr>
                  <a:r>
                    <a:rPr lang="fr-FR" sz="900" dirty="0">
                      <a:solidFill>
                        <a:schemeClr val="bg1"/>
                      </a:solidFill>
                    </a:rPr>
                    <a:t>ES non impliqués dans des CPTS</a:t>
                  </a:r>
                </a:p>
                <a:p>
                  <a:pPr>
                    <a:spcAft>
                      <a:spcPts val="300"/>
                    </a:spcAft>
                  </a:pPr>
                  <a:r>
                    <a:rPr lang="fr-FR" sz="900" dirty="0">
                      <a:solidFill>
                        <a:schemeClr val="bg1"/>
                      </a:solidFill>
                    </a:rPr>
                    <a:t>ES en relation avec une CPTS mais sans action conjointe</a:t>
                  </a:r>
                </a:p>
                <a:p>
                  <a:pPr>
                    <a:spcAft>
                      <a:spcPts val="300"/>
                    </a:spcAft>
                  </a:pPr>
                  <a:r>
                    <a:rPr lang="fr-FR" sz="900" dirty="0">
                      <a:solidFill>
                        <a:schemeClr val="bg1"/>
                      </a:solidFill>
                    </a:rPr>
                    <a:t>Collaboration effective ES-CPTS</a:t>
                  </a:r>
                </a:p>
              </p:txBody>
            </p:sp>
            <p:sp>
              <p:nvSpPr>
                <p:cNvPr id="26" name="Rectangle 25">
                  <a:extLst>
                    <a:ext uri="{FF2B5EF4-FFF2-40B4-BE49-F238E27FC236}">
                      <a16:creationId xmlns:a16="http://schemas.microsoft.com/office/drawing/2014/main" xmlns="" id="{B8C1FA3F-B026-4943-9C65-4D036B34CED8}"/>
                    </a:ext>
                  </a:extLst>
                </p:cNvPr>
                <p:cNvSpPr/>
                <p:nvPr/>
              </p:nvSpPr>
              <p:spPr>
                <a:xfrm>
                  <a:off x="6832132" y="4387670"/>
                  <a:ext cx="100705" cy="115973"/>
                </a:xfrm>
                <a:prstGeom prst="rect">
                  <a:avLst/>
                </a:prstGeom>
                <a:no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28" name="Rectangle 27">
                  <a:extLst>
                    <a:ext uri="{FF2B5EF4-FFF2-40B4-BE49-F238E27FC236}">
                      <a16:creationId xmlns:a16="http://schemas.microsoft.com/office/drawing/2014/main" xmlns="" id="{47351876-5E03-454F-83D3-9708DEAC2E4B}"/>
                    </a:ext>
                  </a:extLst>
                </p:cNvPr>
                <p:cNvSpPr/>
                <p:nvPr/>
              </p:nvSpPr>
              <p:spPr>
                <a:xfrm>
                  <a:off x="6832132" y="4554545"/>
                  <a:ext cx="100705" cy="115973"/>
                </a:xfrm>
                <a:prstGeom prst="rect">
                  <a:avLst/>
                </a:prstGeom>
                <a:solidFill>
                  <a:schemeClr val="tx2"/>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29" name="Rectangle 28">
                  <a:extLst>
                    <a:ext uri="{FF2B5EF4-FFF2-40B4-BE49-F238E27FC236}">
                      <a16:creationId xmlns:a16="http://schemas.microsoft.com/office/drawing/2014/main" xmlns="" id="{A4DE315C-27A7-4C2F-8E1A-96F0236313EF}"/>
                    </a:ext>
                  </a:extLst>
                </p:cNvPr>
                <p:cNvSpPr/>
                <p:nvPr/>
              </p:nvSpPr>
              <p:spPr>
                <a:xfrm>
                  <a:off x="6834159" y="4724982"/>
                  <a:ext cx="100705" cy="115973"/>
                </a:xfrm>
                <a:prstGeom prst="rect">
                  <a:avLst/>
                </a:prstGeom>
                <a:solidFill>
                  <a:schemeClr val="accent1"/>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grpSp>
        <p:sp>
          <p:nvSpPr>
            <p:cNvPr id="22" name="TextBox 21">
              <a:extLst>
                <a:ext uri="{FF2B5EF4-FFF2-40B4-BE49-F238E27FC236}">
                  <a16:creationId xmlns:a16="http://schemas.microsoft.com/office/drawing/2014/main" xmlns="" id="{35B9630C-7446-4110-ABDC-01C174E0F967}"/>
                </a:ext>
              </a:extLst>
            </p:cNvPr>
            <p:cNvSpPr txBox="1"/>
            <p:nvPr/>
          </p:nvSpPr>
          <p:spPr>
            <a:xfrm>
              <a:off x="5760700" y="5915236"/>
              <a:ext cx="3643539" cy="230832"/>
            </a:xfrm>
            <a:prstGeom prst="rect">
              <a:avLst/>
            </a:prstGeom>
            <a:noFill/>
          </p:spPr>
          <p:txBody>
            <a:bodyPr wrap="square" rtlCol="0">
              <a:spAutoFit/>
            </a:bodyPr>
            <a:lstStyle/>
            <a:p>
              <a:pPr>
                <a:spcAft>
                  <a:spcPts val="300"/>
                </a:spcAft>
              </a:pPr>
              <a:r>
                <a:rPr lang="fr-FR" sz="900" u="sng" dirty="0">
                  <a:solidFill>
                    <a:schemeClr val="bg1"/>
                  </a:solidFill>
                </a:rPr>
                <a:t>Légende :</a:t>
              </a:r>
            </a:p>
          </p:txBody>
        </p:sp>
      </p:grpSp>
      <p:sp>
        <p:nvSpPr>
          <p:cNvPr id="34" name="Oval 33">
            <a:extLst>
              <a:ext uri="{FF2B5EF4-FFF2-40B4-BE49-F238E27FC236}">
                <a16:creationId xmlns:a16="http://schemas.microsoft.com/office/drawing/2014/main" xmlns="" id="{B2AEB908-B315-4324-864E-8632EFAE2335}"/>
              </a:ext>
            </a:extLst>
          </p:cNvPr>
          <p:cNvSpPr/>
          <p:nvPr/>
        </p:nvSpPr>
        <p:spPr>
          <a:xfrm>
            <a:off x="8014433" y="2857496"/>
            <a:ext cx="167780" cy="184558"/>
          </a:xfrm>
          <a:prstGeom prst="ellips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100" dirty="0">
                <a:solidFill>
                  <a:schemeClr val="bg2"/>
                </a:solidFill>
              </a:rPr>
              <a:t>1</a:t>
            </a:r>
            <a:endParaRPr lang="fr-FR" sz="1400" dirty="0">
              <a:solidFill>
                <a:schemeClr val="bg2"/>
              </a:solidFill>
            </a:endParaRPr>
          </a:p>
        </p:txBody>
      </p:sp>
      <p:sp>
        <p:nvSpPr>
          <p:cNvPr id="36" name="Oval 35">
            <a:extLst>
              <a:ext uri="{FF2B5EF4-FFF2-40B4-BE49-F238E27FC236}">
                <a16:creationId xmlns:a16="http://schemas.microsoft.com/office/drawing/2014/main" xmlns="" id="{CF1628A3-CE0B-4D1D-A9BC-711666923727}"/>
              </a:ext>
            </a:extLst>
          </p:cNvPr>
          <p:cNvSpPr/>
          <p:nvPr/>
        </p:nvSpPr>
        <p:spPr>
          <a:xfrm>
            <a:off x="6011945" y="4899163"/>
            <a:ext cx="167780" cy="184558"/>
          </a:xfrm>
          <a:prstGeom prst="ellipse">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100" dirty="0"/>
              <a:t>2</a:t>
            </a:r>
            <a:endParaRPr lang="fr-FR" sz="1400" dirty="0"/>
          </a:p>
        </p:txBody>
      </p:sp>
      <p:sp>
        <p:nvSpPr>
          <p:cNvPr id="37" name="Oval 36">
            <a:extLst>
              <a:ext uri="{FF2B5EF4-FFF2-40B4-BE49-F238E27FC236}">
                <a16:creationId xmlns:a16="http://schemas.microsoft.com/office/drawing/2014/main" xmlns="" id="{489B788D-C476-4D99-9962-A45602E19664}"/>
              </a:ext>
            </a:extLst>
          </p:cNvPr>
          <p:cNvSpPr/>
          <p:nvPr/>
        </p:nvSpPr>
        <p:spPr>
          <a:xfrm>
            <a:off x="6318065" y="4725670"/>
            <a:ext cx="167780" cy="184558"/>
          </a:xfrm>
          <a:prstGeom prst="ellipse">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5</a:t>
            </a:r>
          </a:p>
        </p:txBody>
      </p:sp>
      <p:sp>
        <p:nvSpPr>
          <p:cNvPr id="38" name="Oval 37">
            <a:extLst>
              <a:ext uri="{FF2B5EF4-FFF2-40B4-BE49-F238E27FC236}">
                <a16:creationId xmlns:a16="http://schemas.microsoft.com/office/drawing/2014/main" xmlns="" id="{12F4AEEA-FFC1-45BD-B114-302B0416636E}"/>
              </a:ext>
            </a:extLst>
          </p:cNvPr>
          <p:cNvSpPr/>
          <p:nvPr/>
        </p:nvSpPr>
        <p:spPr>
          <a:xfrm>
            <a:off x="6367486" y="2995369"/>
            <a:ext cx="167780" cy="184558"/>
          </a:xfrm>
          <a:prstGeom prst="ellipse">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4</a:t>
            </a:r>
          </a:p>
        </p:txBody>
      </p:sp>
      <p:sp>
        <p:nvSpPr>
          <p:cNvPr id="27" name="Oval 26">
            <a:extLst>
              <a:ext uri="{FF2B5EF4-FFF2-40B4-BE49-F238E27FC236}">
                <a16:creationId xmlns:a16="http://schemas.microsoft.com/office/drawing/2014/main" xmlns="" id="{73B2F20B-A38C-4B6D-9088-63B78A68C265}"/>
              </a:ext>
            </a:extLst>
          </p:cNvPr>
          <p:cNvSpPr/>
          <p:nvPr/>
        </p:nvSpPr>
        <p:spPr>
          <a:xfrm>
            <a:off x="7692328" y="3522570"/>
            <a:ext cx="167780" cy="184558"/>
          </a:xfrm>
          <a:prstGeom prst="ellipse">
            <a:avLst/>
          </a:prstGeom>
          <a:solidFill>
            <a:schemeClr val="tx1"/>
          </a:solidFill>
          <a:ln>
            <a:solidFill>
              <a:schemeClr val="tx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100" dirty="0">
                <a:solidFill>
                  <a:schemeClr val="bg2"/>
                </a:solidFill>
              </a:rPr>
              <a:t>3</a:t>
            </a:r>
          </a:p>
        </p:txBody>
      </p:sp>
      <p:sp>
        <p:nvSpPr>
          <p:cNvPr id="32" name="Rectangle 31">
            <a:extLst>
              <a:ext uri="{FF2B5EF4-FFF2-40B4-BE49-F238E27FC236}">
                <a16:creationId xmlns:a16="http://schemas.microsoft.com/office/drawing/2014/main" xmlns="" id="{36B34786-6067-430B-902F-842A1562A32A}"/>
              </a:ext>
            </a:extLst>
          </p:cNvPr>
          <p:cNvSpPr/>
          <p:nvPr/>
        </p:nvSpPr>
        <p:spPr>
          <a:xfrm>
            <a:off x="8147707" y="4030339"/>
            <a:ext cx="2695261" cy="1569660"/>
          </a:xfrm>
          <a:prstGeom prst="rect">
            <a:avLst/>
          </a:prstGeom>
        </p:spPr>
        <p:txBody>
          <a:bodyPr wrap="square">
            <a:spAutoFit/>
          </a:bodyPr>
          <a:lstStyle/>
          <a:p>
            <a:r>
              <a:rPr lang="fr-FR" sz="1200" dirty="0">
                <a:solidFill>
                  <a:schemeClr val="bg1"/>
                </a:solidFill>
              </a:rPr>
              <a:t>1- HOPITAL LOCAL VILLAINES LA JUHEL</a:t>
            </a:r>
          </a:p>
          <a:p>
            <a:r>
              <a:rPr lang="fr-FR" sz="1200" dirty="0">
                <a:solidFill>
                  <a:schemeClr val="bg1"/>
                </a:solidFill>
              </a:rPr>
              <a:t>2- HOPITAL SUD OUEST MAYENNAIS - SITE DE RENAZE</a:t>
            </a:r>
          </a:p>
          <a:p>
            <a:r>
              <a:rPr lang="fr-FR" sz="1200" dirty="0">
                <a:solidFill>
                  <a:schemeClr val="bg1"/>
                </a:solidFill>
              </a:rPr>
              <a:t>3- HOPITAL LOCAL EVRON	</a:t>
            </a:r>
          </a:p>
          <a:p>
            <a:r>
              <a:rPr lang="fr-FR" sz="1200" dirty="0">
                <a:solidFill>
                  <a:schemeClr val="bg1"/>
                </a:solidFill>
              </a:rPr>
              <a:t>4- HOPITAL LOCAL ERNEE	</a:t>
            </a:r>
          </a:p>
          <a:p>
            <a:r>
              <a:rPr lang="fr-FR" sz="1200" dirty="0">
                <a:solidFill>
                  <a:schemeClr val="bg1"/>
                </a:solidFill>
              </a:rPr>
              <a:t>5- HOPITAL SUD OUEST MAYENNAIS- SITE DE CRAON</a:t>
            </a:r>
          </a:p>
        </p:txBody>
      </p:sp>
    </p:spTree>
    <p:extLst>
      <p:ext uri="{BB962C8B-B14F-4D97-AF65-F5344CB8AC3E}">
        <p14:creationId xmlns:p14="http://schemas.microsoft.com/office/powerpoint/2010/main" val="112887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AAB09EAA-F4CA-48C6-8984-563E71934987}"/>
              </a:ext>
            </a:extLst>
          </p:cNvPr>
          <p:cNvGraphicFramePr>
            <a:graphicFrameLocks noChangeAspect="1"/>
          </p:cNvGraphicFramePr>
          <p:nvPr>
            <p:custDataLst>
              <p:tags r:id="rId2"/>
            </p:custDataLst>
            <p:extLst>
              <p:ext uri="{D42A27DB-BD31-4B8C-83A1-F6EECF244321}">
                <p14:modId xmlns:p14="http://schemas.microsoft.com/office/powerpoint/2010/main" val="2471485226"/>
              </p:ext>
            </p:extLst>
          </p:nvPr>
        </p:nvGraphicFramePr>
        <p:xfrm>
          <a:off x="1392" y="774157"/>
          <a:ext cx="1393" cy="1393"/>
        </p:xfrm>
        <a:graphic>
          <a:graphicData uri="http://schemas.openxmlformats.org/presentationml/2006/ole">
            <mc:AlternateContent xmlns:mc="http://schemas.openxmlformats.org/markup-compatibility/2006">
              <mc:Choice xmlns:v="urn:schemas-microsoft-com:vml" Requires="v">
                <p:oleObj spid="_x0000_s10246"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xmlns="" id="{AAB09EAA-F4CA-48C6-8984-563E71934987}"/>
                          </a:ext>
                        </a:extLst>
                      </p:cNvPr>
                      <p:cNvPicPr/>
                      <p:nvPr/>
                    </p:nvPicPr>
                    <p:blipFill>
                      <a:blip r:embed="rId6"/>
                      <a:stretch>
                        <a:fillRect/>
                      </a:stretch>
                    </p:blipFill>
                    <p:spPr>
                      <a:xfrm>
                        <a:off x="1392" y="774157"/>
                        <a:ext cx="1393" cy="139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9301B010-A807-46CF-B5AA-C6BCED405530}"/>
              </a:ext>
            </a:extLst>
          </p:cNvPr>
          <p:cNvSpPr/>
          <p:nvPr>
            <p:custDataLst>
              <p:tags r:id="rId3"/>
            </p:custDataLst>
          </p:nvPr>
        </p:nvSpPr>
        <p:spPr bwMode="auto">
          <a:xfrm>
            <a:off x="0" y="772765"/>
            <a:ext cx="139216" cy="139216"/>
          </a:xfrm>
          <a:prstGeom prst="rect">
            <a:avLst/>
          </a:prstGeom>
          <a:no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fontAlgn="base">
              <a:spcBef>
                <a:spcPct val="0"/>
              </a:spcBef>
              <a:spcAft>
                <a:spcPct val="0"/>
              </a:spcAft>
            </a:pPr>
            <a:endParaRPr lang="fr-FR" sz="1929" b="1" dirty="0">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xmlns="" id="{F44C0D04-7950-400E-B233-E53C2A52E2FF}"/>
              </a:ext>
            </a:extLst>
          </p:cNvPr>
          <p:cNvSpPr>
            <a:spLocks noGrp="1"/>
          </p:cNvSpPr>
          <p:nvPr>
            <p:ph type="title"/>
          </p:nvPr>
        </p:nvSpPr>
        <p:spPr/>
        <p:txBody>
          <a:bodyPr vert="horz"/>
          <a:lstStyle/>
          <a:p>
            <a:r>
              <a:rPr lang="fr-FR" dirty="0"/>
              <a:t>Les retours des focus groups départementaux 1/2</a:t>
            </a:r>
          </a:p>
        </p:txBody>
      </p:sp>
      <p:sp>
        <p:nvSpPr>
          <p:cNvPr id="10" name="Rectangle 9">
            <a:extLst>
              <a:ext uri="{FF2B5EF4-FFF2-40B4-BE49-F238E27FC236}">
                <a16:creationId xmlns:a16="http://schemas.microsoft.com/office/drawing/2014/main" xmlns="" id="{FDC36F75-4AD1-46A9-8A2C-65795B7DAEB5}"/>
              </a:ext>
            </a:extLst>
          </p:cNvPr>
          <p:cNvSpPr/>
          <p:nvPr/>
        </p:nvSpPr>
        <p:spPr>
          <a:xfrm>
            <a:off x="334407" y="1121526"/>
            <a:ext cx="4853896" cy="420195"/>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600" b="1" dirty="0">
                <a:solidFill>
                  <a:schemeClr val="bg1"/>
                </a:solidFill>
              </a:rPr>
              <a:t>Enjeux des CPTS</a:t>
            </a:r>
            <a:endParaRPr lang="fr-FR" sz="1600" dirty="0">
              <a:solidFill>
                <a:schemeClr val="bg1"/>
              </a:solidFill>
            </a:endParaRPr>
          </a:p>
        </p:txBody>
      </p:sp>
      <p:sp>
        <p:nvSpPr>
          <p:cNvPr id="11" name="Rectangle 10">
            <a:extLst>
              <a:ext uri="{FF2B5EF4-FFF2-40B4-BE49-F238E27FC236}">
                <a16:creationId xmlns:a16="http://schemas.microsoft.com/office/drawing/2014/main" xmlns="" id="{C4929925-B8C1-49DB-9B40-4333FB43CBDD}"/>
              </a:ext>
            </a:extLst>
          </p:cNvPr>
          <p:cNvSpPr/>
          <p:nvPr/>
        </p:nvSpPr>
        <p:spPr>
          <a:xfrm>
            <a:off x="5733071" y="1121526"/>
            <a:ext cx="4853896" cy="420195"/>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600" b="1" dirty="0">
                <a:solidFill>
                  <a:schemeClr val="bg1"/>
                </a:solidFill>
              </a:rPr>
              <a:t>Enjeux des établissements</a:t>
            </a:r>
            <a:endParaRPr lang="fr-FR" sz="1600" dirty="0">
              <a:solidFill>
                <a:schemeClr val="bg1"/>
              </a:solidFill>
            </a:endParaRPr>
          </a:p>
        </p:txBody>
      </p:sp>
      <p:sp>
        <p:nvSpPr>
          <p:cNvPr id="15" name="TextBox 14">
            <a:extLst>
              <a:ext uri="{FF2B5EF4-FFF2-40B4-BE49-F238E27FC236}">
                <a16:creationId xmlns:a16="http://schemas.microsoft.com/office/drawing/2014/main" xmlns="" id="{EB248336-F1A5-434A-9609-9D6F9DC7268D}"/>
              </a:ext>
            </a:extLst>
          </p:cNvPr>
          <p:cNvSpPr txBox="1"/>
          <p:nvPr/>
        </p:nvSpPr>
        <p:spPr>
          <a:xfrm>
            <a:off x="5758698" y="1552382"/>
            <a:ext cx="4853895" cy="4838248"/>
          </a:xfrm>
          <a:prstGeom prst="rect">
            <a:avLst/>
          </a:prstGeom>
          <a:noFill/>
        </p:spPr>
        <p:txBody>
          <a:bodyPr wrap="square" lIns="0" tIns="36576" rIns="0" bIns="0" rtlCol="0">
            <a:spAutoFit/>
          </a:bodyPr>
          <a:lstStyle/>
          <a:p>
            <a:r>
              <a:rPr lang="fr-FR" sz="1200" dirty="0">
                <a:solidFill>
                  <a:schemeClr val="bg1"/>
                </a:solidFill>
              </a:rPr>
              <a:t>1. </a:t>
            </a:r>
            <a:r>
              <a:rPr lang="fr-FR" sz="1200" b="1" dirty="0">
                <a:solidFill>
                  <a:schemeClr val="bg1"/>
                </a:solidFill>
              </a:rPr>
              <a:t>Communiquer / informer / animer</a:t>
            </a:r>
            <a:r>
              <a:rPr lang="fr-FR" sz="1200" dirty="0">
                <a:solidFill>
                  <a:schemeClr val="bg1"/>
                </a:solidFill>
              </a:rPr>
              <a:t> </a:t>
            </a:r>
          </a:p>
          <a:p>
            <a:pPr marL="171450" indent="-171450">
              <a:buFont typeface="Arial" panose="020B0604020202020204" pitchFamily="34" charset="0"/>
              <a:buChar char="•"/>
            </a:pPr>
            <a:r>
              <a:rPr lang="fr-FR" sz="1200" dirty="0">
                <a:solidFill>
                  <a:schemeClr val="bg1"/>
                </a:solidFill>
              </a:rPr>
              <a:t>Dans les ES, il existe déjà une bonne connaissance des pratiques médicales qui repose sur des interventions des libéraux au sein des établissements. Il convient de s’appuyer sur ces professionnels pour communiquer auprès de leurs pairs.</a:t>
            </a:r>
          </a:p>
          <a:p>
            <a:r>
              <a:rPr lang="fr-FR" sz="1200" dirty="0">
                <a:solidFill>
                  <a:schemeClr val="bg1"/>
                </a:solidFill>
              </a:rPr>
              <a:t> </a:t>
            </a:r>
          </a:p>
          <a:p>
            <a:r>
              <a:rPr lang="fr-FR" sz="1200" b="1" dirty="0">
                <a:solidFill>
                  <a:schemeClr val="bg1"/>
                </a:solidFill>
              </a:rPr>
              <a:t>2. Coordination des parcours </a:t>
            </a:r>
            <a:endParaRPr lang="fr-FR" sz="1200" dirty="0">
              <a:solidFill>
                <a:schemeClr val="bg1"/>
              </a:solidFill>
            </a:endParaRPr>
          </a:p>
          <a:p>
            <a:pPr marL="171450" indent="-171450">
              <a:buFont typeface="Arial" panose="020B0604020202020204" pitchFamily="34" charset="0"/>
              <a:buChar char="•"/>
            </a:pPr>
            <a:r>
              <a:rPr lang="fr-FR" sz="1200" dirty="0">
                <a:solidFill>
                  <a:schemeClr val="bg1"/>
                </a:solidFill>
              </a:rPr>
              <a:t>Importance du lien ville – hôpital et d’une coordination entre les CPTS et les ES pour une prise en charge coordonnée « amont / aval hospitalisation » de l’ensemble de la patientèle suivie par les ES ou de façon plus poussée sur certaines pathologies ou publics spécifiques.</a:t>
            </a:r>
          </a:p>
          <a:p>
            <a:pPr marL="171450" indent="-171450">
              <a:buFont typeface="Arial" panose="020B0604020202020204" pitchFamily="34" charset="0"/>
              <a:buChar char="•"/>
            </a:pPr>
            <a:r>
              <a:rPr lang="fr-FR" sz="1200" dirty="0">
                <a:solidFill>
                  <a:schemeClr val="bg1"/>
                </a:solidFill>
              </a:rPr>
              <a:t>Approfondir les coopérations qui sont déjà en place avec des libéraux qui interagissent au quotidien avec les ES.</a:t>
            </a:r>
          </a:p>
          <a:p>
            <a:pPr marL="171450" indent="-171450">
              <a:buFont typeface="Arial" panose="020B0604020202020204" pitchFamily="34" charset="0"/>
              <a:buChar char="•"/>
            </a:pPr>
            <a:r>
              <a:rPr lang="fr-FR" sz="1200" dirty="0">
                <a:solidFill>
                  <a:schemeClr val="bg1"/>
                </a:solidFill>
              </a:rPr>
              <a:t>Projets en cours cités par les ES: </a:t>
            </a:r>
          </a:p>
          <a:p>
            <a:pPr marL="692887" lvl="1" indent="-171450">
              <a:buFont typeface="Arial" panose="020B0604020202020204" pitchFamily="34" charset="0"/>
              <a:buChar char="•"/>
            </a:pPr>
            <a:r>
              <a:rPr lang="fr-FR" sz="1200" dirty="0">
                <a:solidFill>
                  <a:schemeClr val="bg1"/>
                </a:solidFill>
              </a:rPr>
              <a:t>Protocoles conjoints de sortie complexes d’hospitalisation</a:t>
            </a:r>
          </a:p>
          <a:p>
            <a:pPr marL="692887" lvl="1" indent="-171450">
              <a:buFont typeface="Arial" panose="020B0604020202020204" pitchFamily="34" charset="0"/>
              <a:buChar char="•"/>
            </a:pPr>
            <a:r>
              <a:rPr lang="fr-FR" sz="1200" dirty="0">
                <a:solidFill>
                  <a:schemeClr val="bg1"/>
                </a:solidFill>
              </a:rPr>
              <a:t>Protocoles conjoints sur la prise en charge diabétique.</a:t>
            </a:r>
          </a:p>
          <a:p>
            <a:r>
              <a:rPr lang="fr-FR" sz="1200" dirty="0">
                <a:solidFill>
                  <a:schemeClr val="bg1"/>
                </a:solidFill>
              </a:rPr>
              <a:t> </a:t>
            </a:r>
          </a:p>
          <a:p>
            <a:r>
              <a:rPr lang="fr-FR" sz="1200" b="1" dirty="0">
                <a:solidFill>
                  <a:schemeClr val="bg1"/>
                </a:solidFill>
              </a:rPr>
              <a:t>3. Gouvernance </a:t>
            </a:r>
            <a:endParaRPr lang="fr-FR" sz="1200" dirty="0">
              <a:solidFill>
                <a:schemeClr val="bg1"/>
              </a:solidFill>
            </a:endParaRPr>
          </a:p>
          <a:p>
            <a:pPr marL="171450" indent="-171450">
              <a:buFont typeface="Arial" panose="020B0604020202020204" pitchFamily="34" charset="0"/>
              <a:buChar char="•"/>
            </a:pPr>
            <a:r>
              <a:rPr lang="fr-FR" sz="1200" dirty="0">
                <a:solidFill>
                  <a:schemeClr val="bg1"/>
                </a:solidFill>
              </a:rPr>
              <a:t>Les ES ont naturellement vocation à être membre de la CPTS et inversement la place de médecins libéraux dans les instances du CH va de soit et est à conforter.</a:t>
            </a:r>
          </a:p>
          <a:p>
            <a:pPr marL="171450" indent="-171450">
              <a:buFont typeface="Arial" panose="020B0604020202020204" pitchFamily="34" charset="0"/>
              <a:buChar char="•"/>
            </a:pPr>
            <a:r>
              <a:rPr lang="fr-FR" sz="1200" dirty="0">
                <a:solidFill>
                  <a:schemeClr val="bg1"/>
                </a:solidFill>
              </a:rPr>
              <a:t>Le CHHA, bien qu’il ne soit pas un HP, assure de facto certaines missions de proximité avec une forte ouverture à la ville</a:t>
            </a:r>
          </a:p>
          <a:p>
            <a:pPr marL="171450" indent="-171450">
              <a:buFont typeface="Arial" panose="020B0604020202020204" pitchFamily="34" charset="0"/>
              <a:buChar char="•"/>
            </a:pPr>
            <a:r>
              <a:rPr lang="fr-FR" sz="1200" dirty="0">
                <a:solidFill>
                  <a:schemeClr val="bg1"/>
                </a:solidFill>
              </a:rPr>
              <a:t>Confirmation que l’animation territoriale à l’échelle départementale doit aussi associer les CH et pas uniquement les ES locaux.</a:t>
            </a:r>
          </a:p>
        </p:txBody>
      </p:sp>
      <p:sp>
        <p:nvSpPr>
          <p:cNvPr id="16" name="Rectangle 15">
            <a:extLst>
              <a:ext uri="{FF2B5EF4-FFF2-40B4-BE49-F238E27FC236}">
                <a16:creationId xmlns:a16="http://schemas.microsoft.com/office/drawing/2014/main" xmlns="" id="{515C8D4D-1B6C-4821-9C82-C1BA71A8917D}"/>
              </a:ext>
            </a:extLst>
          </p:cNvPr>
          <p:cNvSpPr/>
          <p:nvPr/>
        </p:nvSpPr>
        <p:spPr>
          <a:xfrm>
            <a:off x="187897" y="1552382"/>
            <a:ext cx="5158009" cy="5816977"/>
          </a:xfrm>
          <a:prstGeom prst="rect">
            <a:avLst/>
          </a:prstGeom>
          <a:solidFill>
            <a:schemeClr val="tx1"/>
          </a:solidFill>
        </p:spPr>
        <p:txBody>
          <a:bodyPr wrap="square">
            <a:spAutoFit/>
          </a:bodyPr>
          <a:lstStyle/>
          <a:p>
            <a:r>
              <a:rPr lang="fr-FR" sz="1200" dirty="0">
                <a:solidFill>
                  <a:schemeClr val="bg1"/>
                </a:solidFill>
              </a:rPr>
              <a:t>1. </a:t>
            </a:r>
            <a:r>
              <a:rPr lang="fr-FR" sz="1200" b="1" dirty="0">
                <a:solidFill>
                  <a:schemeClr val="bg1"/>
                </a:solidFill>
              </a:rPr>
              <a:t>Communiquer / informer / animer</a:t>
            </a:r>
            <a:endParaRPr lang="fr-FR" sz="1200" dirty="0">
              <a:solidFill>
                <a:schemeClr val="bg1"/>
              </a:solidFill>
            </a:endParaRPr>
          </a:p>
          <a:p>
            <a:r>
              <a:rPr lang="fr-FR" sz="1200" dirty="0">
                <a:solidFill>
                  <a:schemeClr val="bg1"/>
                </a:solidFill>
              </a:rPr>
              <a:t>Les particularités des infra-territoires font naitre des besoins d’animation différents : </a:t>
            </a:r>
          </a:p>
          <a:p>
            <a:pPr marL="171450" indent="-171450">
              <a:buFont typeface="Arial" panose="020B0604020202020204" pitchFamily="34" charset="0"/>
              <a:buChar char="•"/>
            </a:pPr>
            <a:r>
              <a:rPr lang="fr-FR" sz="1200" dirty="0">
                <a:solidFill>
                  <a:schemeClr val="bg1"/>
                </a:solidFill>
              </a:rPr>
              <a:t>Laval (1/3 de la population) et Château Gonthier ne sont pas couverts par des CPTS</a:t>
            </a:r>
          </a:p>
          <a:p>
            <a:pPr marL="171450" indent="-171450">
              <a:buFont typeface="Arial" panose="020B0604020202020204" pitchFamily="34" charset="0"/>
              <a:buChar char="•"/>
            </a:pPr>
            <a:r>
              <a:rPr lang="fr-FR" sz="1200" dirty="0">
                <a:solidFill>
                  <a:schemeClr val="bg1"/>
                </a:solidFill>
              </a:rPr>
              <a:t>Les CPTS de Mayenne et du Sud Est Mayenne ont comme partenaire un établissement de santé doté d’un SAU</a:t>
            </a:r>
          </a:p>
          <a:p>
            <a:pPr marL="171450" indent="-171450">
              <a:buFont typeface="Arial" panose="020B0604020202020204" pitchFamily="34" charset="0"/>
              <a:buChar char="•"/>
            </a:pPr>
            <a:r>
              <a:rPr lang="fr-FR" sz="1200" dirty="0">
                <a:solidFill>
                  <a:schemeClr val="bg1"/>
                </a:solidFill>
              </a:rPr>
              <a:t>D’autres CPTS sont très intégrées avec un hôpital de proximité: Sud Ouest Mayenne/HLSOM, Nord Ouest Mayenne / CH Ernée. </a:t>
            </a:r>
          </a:p>
          <a:p>
            <a:r>
              <a:rPr lang="fr-FR" sz="1200" dirty="0">
                <a:solidFill>
                  <a:schemeClr val="bg1"/>
                </a:solidFill>
              </a:rPr>
              <a:t> </a:t>
            </a:r>
          </a:p>
          <a:p>
            <a:r>
              <a:rPr lang="fr-FR" sz="1200" b="1" dirty="0">
                <a:solidFill>
                  <a:schemeClr val="bg1"/>
                </a:solidFill>
              </a:rPr>
              <a:t>2. Coordination des parcours, soins spécialisés et SNP</a:t>
            </a:r>
            <a:endParaRPr lang="fr-FR" sz="1200" dirty="0">
              <a:solidFill>
                <a:schemeClr val="bg1"/>
              </a:solidFill>
            </a:endParaRPr>
          </a:p>
          <a:p>
            <a:pPr marL="171450" indent="-171450">
              <a:buFont typeface="Arial" panose="020B0604020202020204" pitchFamily="34" charset="0"/>
              <a:buChar char="•"/>
            </a:pPr>
            <a:r>
              <a:rPr lang="fr-FR" sz="1200" dirty="0">
                <a:solidFill>
                  <a:schemeClr val="bg1"/>
                </a:solidFill>
              </a:rPr>
              <a:t>Des projets menés dans le cadre du service d’accès aux soins sont à un stade très avancé dans le SOM : ils combinent recours à la télémédecine et contractualisation de libéraux (HLSOM);</a:t>
            </a:r>
          </a:p>
          <a:p>
            <a:pPr marL="171450" indent="-171450">
              <a:buFont typeface="Arial" panose="020B0604020202020204" pitchFamily="34" charset="0"/>
              <a:buChar char="•"/>
            </a:pPr>
            <a:r>
              <a:rPr lang="fr-FR" sz="1200" dirty="0">
                <a:solidFill>
                  <a:schemeClr val="bg1"/>
                </a:solidFill>
              </a:rPr>
              <a:t>Les projets autour des soins non programmés doivent se structure sous un format Ville-ES; </a:t>
            </a:r>
          </a:p>
          <a:p>
            <a:pPr marL="171450" indent="-171450">
              <a:buFont typeface="Arial" panose="020B0604020202020204" pitchFamily="34" charset="0"/>
              <a:buChar char="•"/>
            </a:pPr>
            <a:r>
              <a:rPr lang="fr-FR" sz="1200" dirty="0">
                <a:solidFill>
                  <a:schemeClr val="bg1"/>
                </a:solidFill>
              </a:rPr>
              <a:t>Besoin d’un consensus sur les outils numériques à utiliser au niveau départemental pour simplifier les parcours;</a:t>
            </a:r>
          </a:p>
          <a:p>
            <a:pPr marL="171450" indent="-171450">
              <a:buFont typeface="Arial" panose="020B0604020202020204" pitchFamily="34" charset="0"/>
              <a:buChar char="•"/>
            </a:pPr>
            <a:r>
              <a:rPr lang="fr-FR" sz="1200" dirty="0">
                <a:solidFill>
                  <a:schemeClr val="bg1"/>
                </a:solidFill>
              </a:rPr>
              <a:t>Parcours personnes </a:t>
            </a:r>
            <a:r>
              <a:rPr lang="fr-FR" sz="1200" dirty="0" err="1">
                <a:solidFill>
                  <a:schemeClr val="bg1"/>
                </a:solidFill>
              </a:rPr>
              <a:t>agées</a:t>
            </a:r>
            <a:r>
              <a:rPr lang="fr-FR" sz="1200" dirty="0">
                <a:solidFill>
                  <a:schemeClr val="bg1"/>
                </a:solidFill>
              </a:rPr>
              <a:t>: de nombreux projets existent via PAERPA et sont poursuivis par les CPTS en lien avec les établissements, de proximité ou non.</a:t>
            </a:r>
          </a:p>
          <a:p>
            <a:r>
              <a:rPr lang="fr-FR" sz="1200" b="1" dirty="0">
                <a:solidFill>
                  <a:schemeClr val="bg1"/>
                </a:solidFill>
              </a:rPr>
              <a:t>3. Gouvernance </a:t>
            </a:r>
          </a:p>
          <a:p>
            <a:r>
              <a:rPr lang="fr-FR" sz="1200" dirty="0">
                <a:solidFill>
                  <a:schemeClr val="bg1"/>
                </a:solidFill>
              </a:rPr>
              <a:t>Les organisations diffèrent en fonction des territoires:</a:t>
            </a:r>
          </a:p>
          <a:p>
            <a:pPr marL="171450" indent="-171450">
              <a:buFont typeface="Arial" panose="020B0604020202020204" pitchFamily="34" charset="0"/>
              <a:buChar char="•"/>
            </a:pPr>
            <a:r>
              <a:rPr lang="fr-FR" sz="1200" dirty="0">
                <a:solidFill>
                  <a:schemeClr val="bg1"/>
                </a:solidFill>
              </a:rPr>
              <a:t>Dans certains, l’ES (souvent un HP) est membre à part entière de la CPTS et concourent à la mise en œuvre des projets territoriaux qui préexistaient à la CPTS.</a:t>
            </a:r>
          </a:p>
          <a:p>
            <a:pPr marL="171450" indent="-171450">
              <a:buFont typeface="Arial" panose="020B0604020202020204" pitchFamily="34" charset="0"/>
              <a:buChar char="•"/>
            </a:pPr>
            <a:r>
              <a:rPr lang="fr-FR" sz="1200" dirty="0">
                <a:solidFill>
                  <a:schemeClr val="bg1"/>
                </a:solidFill>
              </a:rPr>
              <a:t>Territoires CPTS /CH non HP ou territoires CPTS sans établissement:</a:t>
            </a:r>
          </a:p>
          <a:p>
            <a:pPr marL="692887" lvl="1" indent="-171450">
              <a:buFont typeface="Arial" panose="020B0604020202020204" pitchFamily="34" charset="0"/>
              <a:buChar char="•"/>
            </a:pPr>
            <a:r>
              <a:rPr lang="fr-FR" sz="1200" dirty="0">
                <a:solidFill>
                  <a:schemeClr val="bg1"/>
                </a:solidFill>
              </a:rPr>
              <a:t>la CPTS de Mayenne envisage plutôt une convention avec le CH de Mayenne.</a:t>
            </a:r>
          </a:p>
          <a:p>
            <a:pPr marL="692887" lvl="1" indent="-171450">
              <a:buFont typeface="Arial" panose="020B0604020202020204" pitchFamily="34" charset="0"/>
              <a:buChar char="•"/>
            </a:pPr>
            <a:r>
              <a:rPr lang="fr-FR" sz="1200" dirty="0">
                <a:solidFill>
                  <a:schemeClr val="bg1"/>
                </a:solidFill>
              </a:rPr>
              <a:t>Le CPTS SEM souhaite associer le CH de Château Gonthier à sa gouvernance pour mieux travailler le lien ville hôpital</a:t>
            </a:r>
          </a:p>
        </p:txBody>
      </p:sp>
    </p:spTree>
    <p:extLst>
      <p:ext uri="{BB962C8B-B14F-4D97-AF65-F5344CB8AC3E}">
        <p14:creationId xmlns:p14="http://schemas.microsoft.com/office/powerpoint/2010/main" val="3983839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84544212-4E66-42E6-8699-3DFAB8639FA4}"/>
              </a:ext>
            </a:extLst>
          </p:cNvPr>
          <p:cNvGraphicFramePr>
            <a:graphicFrameLocks noChangeAspect="1"/>
          </p:cNvGraphicFramePr>
          <p:nvPr>
            <p:custDataLst>
              <p:tags r:id="rId2"/>
            </p:custDataLst>
            <p:extLst>
              <p:ext uri="{D42A27DB-BD31-4B8C-83A1-F6EECF244321}">
                <p14:modId xmlns:p14="http://schemas.microsoft.com/office/powerpoint/2010/main" val="3135135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0"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xmlns="" id="{84544212-4E66-42E6-8699-3DFAB8639F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E7F5182B-4AA6-49DB-BBF0-8BC4A3C17F56}"/>
              </a:ext>
            </a:extLst>
          </p:cNvPr>
          <p:cNvSpPr>
            <a:spLocks noGrp="1"/>
          </p:cNvSpPr>
          <p:nvPr>
            <p:ph type="title"/>
          </p:nvPr>
        </p:nvSpPr>
        <p:spPr/>
        <p:txBody>
          <a:bodyPr vert="horz"/>
          <a:lstStyle/>
          <a:p>
            <a:r>
              <a:rPr lang="fr-FR" dirty="0"/>
              <a:t>Les retours des focus groups départementaux 2/2</a:t>
            </a:r>
          </a:p>
        </p:txBody>
      </p:sp>
      <p:sp>
        <p:nvSpPr>
          <p:cNvPr id="9" name="Rectangle 8">
            <a:extLst>
              <a:ext uri="{FF2B5EF4-FFF2-40B4-BE49-F238E27FC236}">
                <a16:creationId xmlns:a16="http://schemas.microsoft.com/office/drawing/2014/main" xmlns="" id="{EADAC33C-B046-4A2B-8942-AE71372D0F74}"/>
              </a:ext>
            </a:extLst>
          </p:cNvPr>
          <p:cNvSpPr/>
          <p:nvPr/>
        </p:nvSpPr>
        <p:spPr>
          <a:xfrm>
            <a:off x="768040" y="1412169"/>
            <a:ext cx="4191418" cy="581287"/>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600" b="1" dirty="0">
                <a:solidFill>
                  <a:schemeClr val="bg1"/>
                </a:solidFill>
              </a:rPr>
              <a:t>Consensus</a:t>
            </a:r>
            <a:endParaRPr lang="fr-FR" sz="1600" dirty="0">
              <a:solidFill>
                <a:schemeClr val="bg1"/>
              </a:solidFill>
            </a:endParaRPr>
          </a:p>
        </p:txBody>
      </p:sp>
      <p:graphicFrame>
        <p:nvGraphicFramePr>
          <p:cNvPr id="10" name="Table 10">
            <a:extLst>
              <a:ext uri="{FF2B5EF4-FFF2-40B4-BE49-F238E27FC236}">
                <a16:creationId xmlns:a16="http://schemas.microsoft.com/office/drawing/2014/main" xmlns="" id="{2CE7E534-573F-4FD1-B260-FD6D0E7B0F8F}"/>
              </a:ext>
            </a:extLst>
          </p:cNvPr>
          <p:cNvGraphicFramePr>
            <a:graphicFrameLocks noGrp="1"/>
          </p:cNvGraphicFramePr>
          <p:nvPr>
            <p:extLst>
              <p:ext uri="{D42A27DB-BD31-4B8C-83A1-F6EECF244321}">
                <p14:modId xmlns:p14="http://schemas.microsoft.com/office/powerpoint/2010/main" val="1253277074"/>
              </p:ext>
            </p:extLst>
          </p:nvPr>
        </p:nvGraphicFramePr>
        <p:xfrm>
          <a:off x="768040" y="5659193"/>
          <a:ext cx="8854426" cy="708279"/>
        </p:xfrm>
        <a:graphic>
          <a:graphicData uri="http://schemas.openxmlformats.org/drawingml/2006/table">
            <a:tbl>
              <a:tblPr>
                <a:tableStyleId>{F5AB1C69-6EDB-4FF4-983F-18BD219EF322}</a:tableStyleId>
              </a:tblPr>
              <a:tblGrid>
                <a:gridCol w="4206917">
                  <a:extLst>
                    <a:ext uri="{9D8B030D-6E8A-4147-A177-3AD203B41FA5}">
                      <a16:colId xmlns:a16="http://schemas.microsoft.com/office/drawing/2014/main" xmlns="" val="1467164891"/>
                    </a:ext>
                  </a:extLst>
                </a:gridCol>
                <a:gridCol w="4647509">
                  <a:extLst>
                    <a:ext uri="{9D8B030D-6E8A-4147-A177-3AD203B41FA5}">
                      <a16:colId xmlns:a16="http://schemas.microsoft.com/office/drawing/2014/main" xmlns="" val="1989552163"/>
                    </a:ext>
                  </a:extLst>
                </a:gridCol>
              </a:tblGrid>
              <a:tr h="370840">
                <a:tc>
                  <a:txBody>
                    <a:bodyPr/>
                    <a:lstStyle/>
                    <a:p>
                      <a:r>
                        <a:rPr lang="fr-FR" dirty="0"/>
                        <a:t>Les spécialités remontées par les professionnels de santé comme étant les plus en tension dans le département (issu des questionnaires)</a:t>
                      </a:r>
                    </a:p>
                  </a:txBody>
                  <a:tcPr>
                    <a:solidFill>
                      <a:schemeClr val="accent3">
                        <a:lumMod val="75000"/>
                      </a:schemeClr>
                    </a:solidFill>
                  </a:tcPr>
                </a:tc>
                <a:tc>
                  <a:txBody>
                    <a:bodyPr/>
                    <a:lstStyle/>
                    <a:p>
                      <a:r>
                        <a:rPr lang="fr-FR" dirty="0">
                          <a:solidFill>
                            <a:schemeClr val="bg1"/>
                          </a:solidFill>
                        </a:rPr>
                        <a:t>Cardiologie, pneumologie.</a:t>
                      </a:r>
                    </a:p>
                  </a:txBody>
                  <a:tcPr>
                    <a:solidFill>
                      <a:schemeClr val="accent3">
                        <a:lumMod val="20000"/>
                        <a:lumOff val="80000"/>
                      </a:schemeClr>
                    </a:solidFill>
                  </a:tcPr>
                </a:tc>
                <a:extLst>
                  <a:ext uri="{0D108BD9-81ED-4DB2-BD59-A6C34878D82A}">
                    <a16:rowId xmlns:a16="http://schemas.microsoft.com/office/drawing/2014/main" xmlns="" val="850670159"/>
                  </a:ext>
                </a:extLst>
              </a:tr>
            </a:tbl>
          </a:graphicData>
        </a:graphic>
      </p:graphicFrame>
      <p:sp>
        <p:nvSpPr>
          <p:cNvPr id="11" name="Rectangle 10">
            <a:extLst>
              <a:ext uri="{FF2B5EF4-FFF2-40B4-BE49-F238E27FC236}">
                <a16:creationId xmlns:a16="http://schemas.microsoft.com/office/drawing/2014/main" xmlns="" id="{6649E690-54CF-4643-844D-9AFB894CA130}"/>
              </a:ext>
            </a:extLst>
          </p:cNvPr>
          <p:cNvSpPr/>
          <p:nvPr/>
        </p:nvSpPr>
        <p:spPr>
          <a:xfrm>
            <a:off x="640999" y="2225565"/>
            <a:ext cx="8918401" cy="3108543"/>
          </a:xfrm>
          <a:prstGeom prst="rect">
            <a:avLst/>
          </a:prstGeom>
        </p:spPr>
        <p:txBody>
          <a:bodyPr wrap="square">
            <a:spAutoFit/>
          </a:bodyPr>
          <a:lstStyle/>
          <a:p>
            <a:pPr marL="285750" indent="-285750">
              <a:buClr>
                <a:srgbClr val="0C4672"/>
              </a:buClr>
              <a:buFont typeface="Arial" panose="020B0604020202020204" pitchFamily="34" charset="0"/>
              <a:buChar char="►"/>
            </a:pPr>
            <a:r>
              <a:rPr lang="fr-FR" sz="1400" dirty="0">
                <a:solidFill>
                  <a:schemeClr val="bg1"/>
                </a:solidFill>
              </a:rPr>
              <a:t>Des contrastes importants: des intégrations CPTS / ES très poussées localement dans le Sud Ouest et le Nord Ouest Mayennais alors que les coopérations ville hôpital sont faibles dans des territoires denses (agglomération de Laval) et pourtant non dotés de CPTS.</a:t>
            </a:r>
          </a:p>
          <a:p>
            <a:pPr marL="285750" indent="-285750">
              <a:buClr>
                <a:srgbClr val="0C4672"/>
              </a:buClr>
              <a:buFont typeface="Arial" panose="020B0604020202020204" pitchFamily="34" charset="0"/>
              <a:buChar char="►"/>
            </a:pPr>
            <a:endParaRPr lang="fr-FR" sz="1400" dirty="0">
              <a:solidFill>
                <a:schemeClr val="bg1"/>
              </a:solidFill>
            </a:endParaRPr>
          </a:p>
          <a:p>
            <a:pPr marL="285750" indent="-285750">
              <a:buClr>
                <a:srgbClr val="0C4672"/>
              </a:buClr>
              <a:buFont typeface="Arial" panose="020B0604020202020204" pitchFamily="34" charset="0"/>
              <a:buChar char="►"/>
            </a:pPr>
            <a:r>
              <a:rPr lang="fr-FR" sz="1400" dirty="0">
                <a:solidFill>
                  <a:schemeClr val="bg1"/>
                </a:solidFill>
              </a:rPr>
              <a:t>Un département dans lequel on peut capitaliser sur des coopérations fortes entre ex-HL et ville qui préexistaient à la création des CPTS: la CPTS constituera un levier pour approfondir le travail en cours sur les soins non programmés et les parcours, en particulier le parcours « personnes </a:t>
            </a:r>
            <a:r>
              <a:rPr lang="fr-FR" sz="1400" dirty="0" err="1">
                <a:solidFill>
                  <a:schemeClr val="bg1"/>
                </a:solidFill>
              </a:rPr>
              <a:t>agées</a:t>
            </a:r>
            <a:r>
              <a:rPr lang="fr-FR" sz="1400" dirty="0">
                <a:solidFill>
                  <a:schemeClr val="bg1"/>
                </a:solidFill>
              </a:rPr>
              <a:t> »;</a:t>
            </a:r>
          </a:p>
          <a:p>
            <a:pPr marL="285750" indent="-285750">
              <a:buClr>
                <a:srgbClr val="0C4672"/>
              </a:buClr>
              <a:buFont typeface="Arial" panose="020B0604020202020204" pitchFamily="34" charset="0"/>
              <a:buChar char="►"/>
            </a:pPr>
            <a:endParaRPr lang="fr-FR" sz="1400" dirty="0">
              <a:solidFill>
                <a:schemeClr val="bg1"/>
              </a:solidFill>
            </a:endParaRPr>
          </a:p>
          <a:p>
            <a:pPr marL="285750" indent="-285750">
              <a:buClr>
                <a:srgbClr val="0C4672"/>
              </a:buClr>
              <a:buFont typeface="Arial" panose="020B0604020202020204" pitchFamily="34" charset="0"/>
              <a:buChar char="►"/>
            </a:pPr>
            <a:r>
              <a:rPr lang="fr-FR" sz="1400" dirty="0">
                <a:solidFill>
                  <a:schemeClr val="bg1"/>
                </a:solidFill>
              </a:rPr>
              <a:t>Une </a:t>
            </a:r>
            <a:r>
              <a:rPr lang="fr-FR" sz="1400">
                <a:solidFill>
                  <a:schemeClr val="bg1"/>
                </a:solidFill>
              </a:rPr>
              <a:t>gouvernance locale </a:t>
            </a:r>
            <a:r>
              <a:rPr lang="fr-FR" sz="1400" dirty="0">
                <a:solidFill>
                  <a:schemeClr val="bg1"/>
                </a:solidFill>
              </a:rPr>
              <a:t>à articuler avec un pilotage départemental: a) à l’échelle d’un infra territoire: entre la CPTS et l’établissement avec lequel elle travaille au quotidien, (un HP ou un CH, un établissement implanté sur le territoire de la CPTS ou sur un territoire voisin) b) un pilotage au niveau départemental en associant les CPTS et le GHT. </a:t>
            </a:r>
          </a:p>
          <a:p>
            <a:pPr marL="285750" indent="-285750">
              <a:buClr>
                <a:srgbClr val="0C4672"/>
              </a:buClr>
              <a:buFont typeface="Arial" panose="020B0604020202020204" pitchFamily="34" charset="0"/>
              <a:buChar char="►"/>
            </a:pPr>
            <a:endParaRPr lang="fr-FR" sz="1400" dirty="0">
              <a:solidFill>
                <a:schemeClr val="bg1"/>
              </a:solidFill>
            </a:endParaRPr>
          </a:p>
          <a:p>
            <a:pPr marL="285750" indent="-285750">
              <a:buClr>
                <a:srgbClr val="0C4672"/>
              </a:buClr>
              <a:buFont typeface="Arial" panose="020B0604020202020204" pitchFamily="34" charset="0"/>
              <a:buChar char="►"/>
            </a:pPr>
            <a:endParaRPr lang="fr-FR" sz="1400" dirty="0">
              <a:solidFill>
                <a:schemeClr val="bg1"/>
              </a:solidFill>
            </a:endParaRPr>
          </a:p>
        </p:txBody>
      </p:sp>
    </p:spTree>
    <p:extLst>
      <p:ext uri="{BB962C8B-B14F-4D97-AF65-F5344CB8AC3E}">
        <p14:creationId xmlns:p14="http://schemas.microsoft.com/office/powerpoint/2010/main" val="2018207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798&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zbS2VP8hF8qYXLiOKSfw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zbS2VP8hF8qYXLiOKSfw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d0lxD5wicbz77JxeCnlZA"/>
</p:tagLst>
</file>

<file path=ppt/theme/theme1.xml><?xml version="1.0" encoding="utf-8"?>
<a:theme xmlns:a="http://schemas.openxmlformats.org/drawingml/2006/main" name="EY light background">
  <a:themeElements>
    <a:clrScheme name="Custom 9">
      <a:dk1>
        <a:srgbClr val="FFFFFF"/>
      </a:dk1>
      <a:lt1>
        <a:srgbClr val="2E2E38"/>
      </a:lt1>
      <a:dk2>
        <a:srgbClr val="FFD2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4574EAB34DC442A477D532E90F4A39" ma:contentTypeVersion="6" ma:contentTypeDescription="Crée un document." ma:contentTypeScope="" ma:versionID="df62ba265b34214c8b1930f450d94574">
  <xsd:schema xmlns:xsd="http://www.w3.org/2001/XMLSchema" xmlns:xs="http://www.w3.org/2001/XMLSchema" xmlns:p="http://schemas.microsoft.com/office/2006/metadata/properties" xmlns:ns2="132020fc-2e11-4887-9112-7c8429f13f6b" targetNamespace="http://schemas.microsoft.com/office/2006/metadata/properties" ma:root="true" ma:fieldsID="842a7ff873ff145044cf52f35dc906a7" ns2:_="">
    <xsd:import namespace="132020fc-2e11-4887-9112-7c8429f13f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2020fc-2e11-4887-9112-7c8429f13f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06A9EB-6E6D-41B6-9AF2-40F0438F3903}">
  <ds:schemaRefs>
    <ds:schemaRef ds:uri="http://schemas.microsoft.com/sharepoint/v3/contenttype/forms"/>
  </ds:schemaRefs>
</ds:datastoreItem>
</file>

<file path=customXml/itemProps2.xml><?xml version="1.0" encoding="utf-8"?>
<ds:datastoreItem xmlns:ds="http://schemas.openxmlformats.org/officeDocument/2006/customXml" ds:itemID="{4AA59A9D-38FB-4BF5-8C05-0DE7A60D30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2020fc-2e11-4887-9112-7c8429f13f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053A0D-205D-4A95-A5D6-EEFF9F2C3F4F}">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132020fc-2e11-4887-9112-7c8429f13f6b"/>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EY regular presentation 2015 v1</Template>
  <TotalTime>0</TotalTime>
  <Words>764</Words>
  <Application>Microsoft Office PowerPoint</Application>
  <PresentationFormat>Personnalisé</PresentationFormat>
  <Paragraphs>110</Paragraphs>
  <Slides>8</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8</vt:i4>
      </vt:variant>
    </vt:vector>
  </HeadingPairs>
  <TitlesOfParts>
    <vt:vector size="10" baseType="lpstr">
      <vt:lpstr>EY light background</vt:lpstr>
      <vt:lpstr>think-cell Slide</vt:lpstr>
      <vt:lpstr>Restitution départementale Mayenne  </vt:lpstr>
      <vt:lpstr>Répartition des établissements sur le département</vt:lpstr>
      <vt:lpstr>Présentation PowerPoint</vt:lpstr>
      <vt:lpstr>Analyse départementale de la maturité des établissements sur les missions de proximité </vt:lpstr>
      <vt:lpstr>Détail du niveau de réalisation des missions par établissement ou site</vt:lpstr>
      <vt:lpstr>Collaborations entre établissements et CPTS</vt:lpstr>
      <vt:lpstr>Les retours des focus groups départementaux 1/2</vt:lpstr>
      <vt:lpstr>Les retours des focus groups départementaux 2/2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Restitution départementale Mayenne  </dc:title>
  <dc:creator/>
  <cp:keywords/>
  <cp:lastModifiedBy/>
  <cp:revision>19</cp:revision>
  <dcterms:created xsi:type="dcterms:W3CDTF">2016-12-19T11:32:50Z</dcterms:created>
  <dcterms:modified xsi:type="dcterms:W3CDTF">2021-08-16T09:59:23Z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0x010100DA4574EAB34DC442A477D532E90F4A39</vt:lpwstr>
  </property>
</Properties>
</file>