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50" r:id="rId4"/>
  </p:sldMasterIdLst>
  <p:notesMasterIdLst>
    <p:notesMasterId r:id="rId13"/>
  </p:notesMasterIdLst>
  <p:handoutMasterIdLst>
    <p:handoutMasterId r:id="rId14"/>
  </p:handoutMasterIdLst>
  <p:sldIdLst>
    <p:sldId id="332" r:id="rId5"/>
    <p:sldId id="11775" r:id="rId6"/>
    <p:sldId id="11780" r:id="rId7"/>
    <p:sldId id="11767" r:id="rId8"/>
    <p:sldId id="11781" r:id="rId9"/>
    <p:sldId id="11749" r:id="rId10"/>
    <p:sldId id="11778" r:id="rId11"/>
    <p:sldId id="342" r:id="rId12"/>
  </p:sldIdLst>
  <p:sldSz cx="10691813" cy="7559675"/>
  <p:notesSz cx="7315200" cy="9601200"/>
  <p:custDataLst>
    <p:tags r:id="rId15"/>
  </p:custDataLst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998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orient="horz" pos="113" userDrawn="1">
          <p15:clr>
            <a:srgbClr val="A4A3A4"/>
          </p15:clr>
        </p15:guide>
        <p15:guide id="7" orient="horz" pos="4649" userDrawn="1">
          <p15:clr>
            <a:srgbClr val="A4A3A4"/>
          </p15:clr>
        </p15:guide>
        <p15:guide id="8" pos="3368" userDrawn="1">
          <p15:clr>
            <a:srgbClr val="A4A3A4"/>
          </p15:clr>
        </p15:guide>
        <p15:guide id="9" pos="238" userDrawn="1">
          <p15:clr>
            <a:srgbClr val="A4A3A4"/>
          </p15:clr>
        </p15:guide>
        <p15:guide id="10" pos="6565" userDrawn="1">
          <p15:clr>
            <a:srgbClr val="A4A3A4"/>
          </p15:clr>
        </p15:guide>
        <p15:guide id="11" pos="3458" userDrawn="1">
          <p15:clr>
            <a:srgbClr val="A4A3A4"/>
          </p15:clr>
        </p15:guide>
        <p15:guide id="12" pos="10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14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BEE1F3"/>
    <a:srgbClr val="8AB2CE"/>
    <a:srgbClr val="E2F2F9"/>
    <a:srgbClr val="1A5F8C"/>
    <a:srgbClr val="0B5686"/>
    <a:srgbClr val="188CE5"/>
    <a:srgbClr val="FE7562"/>
    <a:srgbClr val="F1B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7A7E1-9072-4179-AA61-D24C5E01683B}" v="2" dt="2021-07-09T08:19:28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6940" autoAdjust="0"/>
  </p:normalViewPr>
  <p:slideViewPr>
    <p:cSldViewPr snapToGrid="0" snapToObjects="1" showGuides="1">
      <p:cViewPr>
        <p:scale>
          <a:sx n="80" d="100"/>
          <a:sy n="80" d="100"/>
        </p:scale>
        <p:origin x="690" y="372"/>
      </p:cViewPr>
      <p:guideLst>
        <p:guide orient="horz" pos="998"/>
        <p:guide orient="horz" pos="4195"/>
        <p:guide orient="horz" pos="113"/>
        <p:guide orient="horz" pos="4649"/>
        <p:guide pos="3368"/>
        <p:guide pos="238"/>
        <p:guide pos="6565"/>
        <p:guide pos="3458"/>
        <p:guide pos="10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-413" y="-417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DA-4FAA-9E8A-1691B4CF74D1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DA-4FAA-9E8A-1691B4CF74D1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DA-4FAA-9E8A-1691B4CF74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DA-4FAA-9E8A-1691B4CF7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DA-4FAA-9E8A-1691B4CF7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79-4A70-A1B1-E8EAB590D3E9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79-4A70-A1B1-E8EAB590D3E9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79-4A70-A1B1-E8EAB590D3E9}"/>
              </c:ext>
            </c:extLst>
          </c:dPt>
          <c:dLbls>
            <c:dLbl>
              <c:idx val="0"/>
              <c:layout>
                <c:manualLayout>
                  <c:x val="-2.7491462493852304E-2"/>
                  <c:y val="-1.85528079382644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621EB3-FF70-482A-9115-22F5D422B8A2}" type="VALUE">
                      <a:rPr lang="en-US">
                        <a:solidFill>
                          <a:srgbClr val="FFFFFF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79-4A70-A1B1-E8EAB590D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79-4A70-A1B1-E8EAB590D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69-4F25-8A00-A3EA9D5EE3BE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69-4F25-8A00-A3EA9D5EE3BE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69-4F25-8A00-A3EA9D5EE3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69-4F25-8A00-A3EA9D5EE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A-4B1F-A371-1A60DA4B7B73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A-4B1F-A371-1A60DA4B7B73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AA-4B1F-A371-1A60DA4B7B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AA-4B1F-A371-1A60DA4B7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DE-4322-8442-5F3BCCE56A8C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DE-4322-8442-5F3BCCE56A8C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DE-4322-8442-5F3BCCE56A8C}"/>
              </c:ext>
            </c:extLst>
          </c:dPt>
          <c:dLbls>
            <c:dLbl>
              <c:idx val="0"/>
              <c:layout>
                <c:manualLayout>
                  <c:x val="1.0996584997540922E-2"/>
                  <c:y val="-4.553167231145837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rgbClr val="FFFFFF"/>
                        </a:solidFill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DE-4322-8442-5F3BCCE56A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DE-4322-8442-5F3BCCE56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09/07/2021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09/07/2021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720725"/>
            <a:ext cx="50895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05C72F60-180F-4399-B2F2-34D6FE90A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8405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34" imgH="234" progId="TCLayout.ActiveDocument.1">
                  <p:embed/>
                </p:oleObj>
              </mc:Choice>
              <mc:Fallback>
                <p:oleObj name="think-cell Slide" r:id="rId4" imgW="234" imgH="234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05C72F60-180F-4399-B2F2-34D6FE90A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0373F2-2490-4A5F-9484-565764494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7" r="1123"/>
          <a:stretch/>
        </p:blipFill>
        <p:spPr>
          <a:xfrm>
            <a:off x="1" y="0"/>
            <a:ext cx="10691812" cy="7559675"/>
          </a:xfrm>
          <a:prstGeom prst="rect">
            <a:avLst/>
          </a:prstGeom>
        </p:spPr>
      </p:pic>
      <p:sp>
        <p:nvSpPr>
          <p:cNvPr id="14" name="Freeform 7">
            <a:extLst>
              <a:ext uri="{FF2B5EF4-FFF2-40B4-BE49-F238E27FC236}">
                <a16:creationId xmlns:a16="http://schemas.microsoft.com/office/drawing/2014/main" id="{E295843B-8BFF-485D-8C82-4C454B15C18A}"/>
              </a:ext>
            </a:extLst>
          </p:cNvPr>
          <p:cNvSpPr>
            <a:spLocks/>
          </p:cNvSpPr>
          <p:nvPr userDrawn="1"/>
        </p:nvSpPr>
        <p:spPr bwMode="auto">
          <a:xfrm>
            <a:off x="549620" y="833435"/>
            <a:ext cx="3721100" cy="3136900"/>
          </a:xfrm>
          <a:custGeom>
            <a:avLst/>
            <a:gdLst>
              <a:gd name="T0" fmla="*/ 0 w 2344"/>
              <a:gd name="T1" fmla="*/ 414 h 1976"/>
              <a:gd name="T2" fmla="*/ 0 w 2344"/>
              <a:gd name="T3" fmla="*/ 1976 h 1976"/>
              <a:gd name="T4" fmla="*/ 2344 w 2344"/>
              <a:gd name="T5" fmla="*/ 1976 h 1976"/>
              <a:gd name="T6" fmla="*/ 2344 w 2344"/>
              <a:gd name="T7" fmla="*/ 0 h 1976"/>
              <a:gd name="T8" fmla="*/ 0 w 2344"/>
              <a:gd name="T9" fmla="*/ 414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4" h="1976">
                <a:moveTo>
                  <a:pt x="0" y="414"/>
                </a:moveTo>
                <a:lnTo>
                  <a:pt x="0" y="1976"/>
                </a:lnTo>
                <a:lnTo>
                  <a:pt x="2344" y="1976"/>
                </a:lnTo>
                <a:lnTo>
                  <a:pt x="2344" y="0"/>
                </a:lnTo>
                <a:lnTo>
                  <a:pt x="0" y="414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5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59081" y="2457932"/>
            <a:ext cx="3340874" cy="711811"/>
          </a:xfrm>
        </p:spPr>
        <p:txBody>
          <a:bodyPr vert="horz"/>
          <a:lstStyle>
            <a:lvl1pPr>
              <a:defRPr sz="2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20 point)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15652" y="5918277"/>
            <a:ext cx="1154567" cy="1275696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4A1E7B-716F-4269-A6B0-3C836BF327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1" y="6616775"/>
            <a:ext cx="991130" cy="573015"/>
          </a:xfrm>
          <a:prstGeom prst="rect">
            <a:avLst/>
          </a:prstGeom>
        </p:spPr>
      </p:pic>
      <p:pic>
        <p:nvPicPr>
          <p:cNvPr id="1026" name="Picture 2" descr="Acsantis | Les nouvelles organisations en santé">
            <a:extLst>
              <a:ext uri="{FF2B5EF4-FFF2-40B4-BE49-F238E27FC236}">
                <a16:creationId xmlns:a16="http://schemas.microsoft.com/office/drawing/2014/main" id="{68F66334-3A2E-4540-8F4A-132208F625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9302" r="9876" b="19069"/>
          <a:stretch/>
        </p:blipFill>
        <p:spPr bwMode="auto">
          <a:xfrm>
            <a:off x="7547138" y="6304377"/>
            <a:ext cx="1315509" cy="9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D263C075-EAFE-4180-9054-3DB662CF7551}"/>
              </a:ext>
            </a:extLst>
          </p:cNvPr>
          <p:cNvSpPr txBox="1">
            <a:spLocks/>
          </p:cNvSpPr>
          <p:nvPr userDrawn="1"/>
        </p:nvSpPr>
        <p:spPr>
          <a:xfrm>
            <a:off x="759081" y="1490618"/>
            <a:ext cx="3468218" cy="711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kern="1200">
                <a:solidFill>
                  <a:srgbClr val="404040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685445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600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15" indent="0" algn="ctr" defTabSz="685445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22" indent="0" algn="ctr" defTabSz="685445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30" indent="0" algn="ctr" defTabSz="685445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37" indent="0" algn="ctr" defTabSz="685445" rtl="0" eaLnBrk="1" latinLnBrk="0" hangingPunct="1">
              <a:spcBef>
                <a:spcPct val="20000"/>
              </a:spcBef>
              <a:buFont typeface="Arial" pitchFamily="34" charset="0"/>
              <a:buNone/>
              <a:defRPr sz="14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45" indent="0" algn="ctr" defTabSz="685445" rtl="0" eaLnBrk="1" latinLnBrk="0" hangingPunct="1">
              <a:spcBef>
                <a:spcPct val="20000"/>
              </a:spcBef>
              <a:buFont typeface="Arial" pitchFamily="34" charset="0"/>
              <a:buNone/>
              <a:defRPr sz="14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52" indent="0" algn="ctr" defTabSz="685445" rtl="0" eaLnBrk="1" latinLnBrk="0" hangingPunct="1">
              <a:spcBef>
                <a:spcPct val="20000"/>
              </a:spcBef>
              <a:buFont typeface="Arial" pitchFamily="34" charset="0"/>
              <a:buNone/>
              <a:defRPr sz="14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60" indent="0" algn="ctr" defTabSz="685445" rtl="0" eaLnBrk="1" latinLnBrk="0" hangingPunct="1">
              <a:spcBef>
                <a:spcPct val="20000"/>
              </a:spcBef>
              <a:buFont typeface="Arial" pitchFamily="34" charset="0"/>
              <a:buNone/>
              <a:defRPr sz="14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Etude relative à la déclinaison régionale de la réforme des hôpitaux de proximité en Pays de la Loire</a:t>
            </a:r>
            <a:endParaRPr lang="en-GB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2CCE12-F261-4B9E-82C2-8707CC6EF0A3}"/>
              </a:ext>
            </a:extLst>
          </p:cNvPr>
          <p:cNvSpPr txBox="1"/>
          <p:nvPr userDrawn="1"/>
        </p:nvSpPr>
        <p:spPr>
          <a:xfrm>
            <a:off x="759081" y="3624607"/>
            <a:ext cx="3468218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fr-FR" sz="1600" b="1" dirty="0">
                <a:solidFill>
                  <a:schemeClr val="bg1"/>
                </a:solidFill>
              </a:rPr>
              <a:t>Mai 2021</a:t>
            </a:r>
          </a:p>
        </p:txBody>
      </p:sp>
    </p:spTree>
    <p:extLst>
      <p:ext uri="{BB962C8B-B14F-4D97-AF65-F5344CB8AC3E}">
        <p14:creationId xmlns:p14="http://schemas.microsoft.com/office/powerpoint/2010/main" val="3164957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492" userDrawn="1">
          <p15:clr>
            <a:srgbClr val="FBAE40"/>
          </p15:clr>
        </p15:guide>
        <p15:guide id="3" orient="horz" pos="45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12170C-CE44-4511-BCD5-0479529AB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0" b="36434"/>
          <a:stretch/>
        </p:blipFill>
        <p:spPr>
          <a:xfrm>
            <a:off x="-11722" y="0"/>
            <a:ext cx="10691813" cy="1055956"/>
          </a:xfrm>
          <a:prstGeom prst="rect">
            <a:avLst/>
          </a:prstGeom>
          <a:gradFill>
            <a:gsLst>
              <a:gs pos="64000">
                <a:schemeClr val="tx1"/>
              </a:gs>
              <a:gs pos="32000">
                <a:schemeClr val="tx1"/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75139"/>
            <a:ext cx="8452339" cy="5287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pic>
        <p:nvPicPr>
          <p:cNvPr id="10" name="Picture 2" descr="Acsantis | Les nouvelles organisations en santé">
            <a:extLst>
              <a:ext uri="{FF2B5EF4-FFF2-40B4-BE49-F238E27FC236}">
                <a16:creationId xmlns:a16="http://schemas.microsoft.com/office/drawing/2014/main" id="{883F9C6E-956E-4133-8C45-F45E5C8A09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9302" r="9876" b="19069"/>
          <a:stretch/>
        </p:blipFill>
        <p:spPr bwMode="auto">
          <a:xfrm>
            <a:off x="8765628" y="7068282"/>
            <a:ext cx="532344" cy="3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7F1DB-477B-44FE-9DD7-408D1D9B1B44}"/>
              </a:ext>
            </a:extLst>
          </p:cNvPr>
          <p:cNvSpPr txBox="1"/>
          <p:nvPr userDrawn="1"/>
        </p:nvSpPr>
        <p:spPr>
          <a:xfrm>
            <a:off x="228602" y="7217621"/>
            <a:ext cx="447675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fld id="{27C85BA7-A2E8-475C-AD42-ED6C6D6B1A8C}" type="slidenum">
              <a:rPr lang="fr-FR" sz="1200" smtClean="0">
                <a:solidFill>
                  <a:schemeClr val="bg2"/>
                </a:solidFill>
              </a:rPr>
              <a:pPr marL="0" indent="0"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t>‹#›</a:t>
            </a:fld>
            <a:endParaRPr lang="fr-FR" sz="1200" dirty="0" err="1">
              <a:solidFill>
                <a:schemeClr val="bg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7C6B34-5963-4399-8392-58801947FCD0}"/>
              </a:ext>
            </a:extLst>
          </p:cNvPr>
          <p:cNvCxnSpPr/>
          <p:nvPr userDrawn="1"/>
        </p:nvCxnSpPr>
        <p:spPr>
          <a:xfrm>
            <a:off x="714375" y="7186711"/>
            <a:ext cx="0" cy="249921"/>
          </a:xfrm>
          <a:prstGeom prst="line">
            <a:avLst/>
          </a:prstGeom>
          <a:ln w="38100">
            <a:solidFill>
              <a:srgbClr val="FFD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7">
            <a:extLst>
              <a:ext uri="{FF2B5EF4-FFF2-40B4-BE49-F238E27FC236}">
                <a16:creationId xmlns:a16="http://schemas.microsoft.com/office/drawing/2014/main" id="{B2F6816F-83C2-4855-A2EE-CE03F3D5F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901" y="805372"/>
            <a:ext cx="11849100" cy="309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2225A3-4918-4E7B-BBEB-933318AE5B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828800" cy="1048022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39A2190E-D341-4851-9E88-8E15B3A7FA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86782" y="6975067"/>
            <a:ext cx="470440" cy="455109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6F30B13-BCBB-4E22-AA58-CDA85EB31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F389483-DDCD-44CD-8F7A-1754C409B4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6651404-9EAE-46C7-AED5-63B239BF0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</p:grpSp>
    </p:spTree>
    <p:extLst>
      <p:ext uri="{BB962C8B-B14F-4D97-AF65-F5344CB8AC3E}">
        <p14:creationId xmlns:p14="http://schemas.microsoft.com/office/powerpoint/2010/main" val="48219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7B16B7B-9FF0-45A0-9C81-7BC9C9304B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234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7B16B7B-9FF0-45A0-9C81-7BC9C9304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712170C-CE44-4511-BCD5-0479529AB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0" b="36434"/>
          <a:stretch/>
        </p:blipFill>
        <p:spPr>
          <a:xfrm>
            <a:off x="-11722" y="0"/>
            <a:ext cx="10691813" cy="1055956"/>
          </a:xfrm>
          <a:prstGeom prst="rect">
            <a:avLst/>
          </a:prstGeom>
          <a:gradFill>
            <a:gsLst>
              <a:gs pos="64000">
                <a:schemeClr val="tx1"/>
              </a:gs>
              <a:gs pos="32000">
                <a:schemeClr val="tx1"/>
              </a:gs>
            </a:gsLst>
            <a:lin ang="5400000" scaled="1"/>
          </a:gradFill>
        </p:spPr>
      </p:pic>
      <p:pic>
        <p:nvPicPr>
          <p:cNvPr id="10" name="Picture 2" descr="Acsantis | Les nouvelles organisations en santé">
            <a:extLst>
              <a:ext uri="{FF2B5EF4-FFF2-40B4-BE49-F238E27FC236}">
                <a16:creationId xmlns:a16="http://schemas.microsoft.com/office/drawing/2014/main" id="{883F9C6E-956E-4133-8C45-F45E5C8A09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9302" r="9876" b="19069"/>
          <a:stretch/>
        </p:blipFill>
        <p:spPr bwMode="auto">
          <a:xfrm>
            <a:off x="8765628" y="7068282"/>
            <a:ext cx="532344" cy="3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7F1DB-477B-44FE-9DD7-408D1D9B1B44}"/>
              </a:ext>
            </a:extLst>
          </p:cNvPr>
          <p:cNvSpPr txBox="1"/>
          <p:nvPr userDrawn="1"/>
        </p:nvSpPr>
        <p:spPr>
          <a:xfrm>
            <a:off x="228602" y="7217621"/>
            <a:ext cx="447675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fld id="{27C85BA7-A2E8-475C-AD42-ED6C6D6B1A8C}" type="slidenum">
              <a:rPr lang="fr-FR" sz="1200" smtClean="0">
                <a:solidFill>
                  <a:schemeClr val="bg2"/>
                </a:solidFill>
              </a:rPr>
              <a:pPr marL="0" indent="0"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t>‹#›</a:t>
            </a:fld>
            <a:endParaRPr lang="fr-FR" sz="1200" dirty="0" err="1">
              <a:solidFill>
                <a:schemeClr val="bg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7C6B34-5963-4399-8392-58801947FCD0}"/>
              </a:ext>
            </a:extLst>
          </p:cNvPr>
          <p:cNvCxnSpPr/>
          <p:nvPr userDrawn="1"/>
        </p:nvCxnSpPr>
        <p:spPr>
          <a:xfrm>
            <a:off x="714375" y="7186711"/>
            <a:ext cx="0" cy="249921"/>
          </a:xfrm>
          <a:prstGeom prst="line">
            <a:avLst/>
          </a:prstGeom>
          <a:ln w="38100">
            <a:solidFill>
              <a:srgbClr val="FFD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7">
            <a:extLst>
              <a:ext uri="{FF2B5EF4-FFF2-40B4-BE49-F238E27FC236}">
                <a16:creationId xmlns:a16="http://schemas.microsoft.com/office/drawing/2014/main" id="{B2F6816F-83C2-4855-A2EE-CE03F3D5FE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901" y="805372"/>
            <a:ext cx="11849100" cy="309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2225A3-4918-4E7B-BBEB-933318AE5B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828800" cy="1048022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39A2190E-D341-4851-9E88-8E15B3A7FA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86782" y="6975067"/>
            <a:ext cx="470440" cy="455109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6F30B13-BCBB-4E22-AA58-CDA85EB31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F389483-DDCD-44CD-8F7A-1754C409B4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6651404-9EAE-46C7-AED5-63B239BF0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</p:grpSp>
      <p:sp>
        <p:nvSpPr>
          <p:cNvPr id="16" name="Title 6">
            <a:extLst>
              <a:ext uri="{FF2B5EF4-FFF2-40B4-BE49-F238E27FC236}">
                <a16:creationId xmlns:a16="http://schemas.microsoft.com/office/drawing/2014/main" id="{E6D08A8F-FC6E-434C-B240-AC0E2FC45D34}"/>
              </a:ext>
            </a:extLst>
          </p:cNvPr>
          <p:cNvSpPr txBox="1">
            <a:spLocks/>
          </p:cNvSpPr>
          <p:nvPr userDrawn="1"/>
        </p:nvSpPr>
        <p:spPr>
          <a:xfrm>
            <a:off x="1840522" y="422069"/>
            <a:ext cx="8452339" cy="528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44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Indicateurs géo-populationnels du territoire départemental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C2CD3-6CA3-476F-949C-9F59644ACEC9}"/>
              </a:ext>
            </a:extLst>
          </p:cNvPr>
          <p:cNvSpPr txBox="1"/>
          <p:nvPr userDrawn="1"/>
        </p:nvSpPr>
        <p:spPr>
          <a:xfrm>
            <a:off x="1456662" y="3067093"/>
            <a:ext cx="1796902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Densité de population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 err="1">
                <a:solidFill>
                  <a:schemeClr val="bg1"/>
                </a:solidFill>
              </a:rPr>
              <a:t>Hab</a:t>
            </a:r>
            <a:r>
              <a:rPr lang="fr-FR" sz="1200" dirty="0">
                <a:solidFill>
                  <a:schemeClr val="bg1"/>
                </a:solidFill>
              </a:rPr>
              <a:t>/km2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86DC6-773F-48E3-809B-EB9C1D98C944}"/>
              </a:ext>
            </a:extLst>
          </p:cNvPr>
          <p:cNvSpPr txBox="1"/>
          <p:nvPr userDrawn="1"/>
        </p:nvSpPr>
        <p:spPr>
          <a:xfrm>
            <a:off x="3537848" y="3062770"/>
            <a:ext cx="1796902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Densité de médecins 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100 000 </a:t>
            </a:r>
            <a:r>
              <a:rPr lang="fr-FR" sz="1200" dirty="0" err="1">
                <a:solidFill>
                  <a:schemeClr val="bg1"/>
                </a:solidFill>
              </a:rPr>
              <a:t>hab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7D78DF-C697-499C-B3EE-54207C68CDC9}"/>
              </a:ext>
            </a:extLst>
          </p:cNvPr>
          <p:cNvSpPr txBox="1"/>
          <p:nvPr userDrawn="1"/>
        </p:nvSpPr>
        <p:spPr>
          <a:xfrm>
            <a:off x="7786578" y="3072858"/>
            <a:ext cx="1796902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Densité d’IDE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 pour 100 000 </a:t>
            </a:r>
            <a:r>
              <a:rPr lang="fr-FR" sz="1200" dirty="0" err="1">
                <a:solidFill>
                  <a:schemeClr val="bg1"/>
                </a:solidFill>
              </a:rPr>
              <a:t>hab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980BC0-7A86-4148-A4EA-7790C8789F50}"/>
              </a:ext>
            </a:extLst>
          </p:cNvPr>
          <p:cNvSpPr txBox="1"/>
          <p:nvPr userDrawn="1"/>
        </p:nvSpPr>
        <p:spPr>
          <a:xfrm>
            <a:off x="5572265" y="3067093"/>
            <a:ext cx="1796902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Dont densité de MG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100 000 </a:t>
            </a:r>
            <a:r>
              <a:rPr lang="fr-FR" sz="1200" dirty="0" err="1">
                <a:solidFill>
                  <a:schemeClr val="bg1"/>
                </a:solidFill>
              </a:rPr>
              <a:t>hab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E61BD7-B5A3-4318-9EB2-373671798143}"/>
              </a:ext>
            </a:extLst>
          </p:cNvPr>
          <p:cNvSpPr txBox="1"/>
          <p:nvPr userDrawn="1"/>
        </p:nvSpPr>
        <p:spPr>
          <a:xfrm>
            <a:off x="1456662" y="5272681"/>
            <a:ext cx="1796902" cy="66172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Taux de </a:t>
            </a:r>
            <a:r>
              <a:rPr lang="fr-FR" sz="1200" dirty="0" err="1">
                <a:solidFill>
                  <a:schemeClr val="bg1"/>
                </a:solidFill>
              </a:rPr>
              <a:t>réhospitalisations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de 1 à 30 jours*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100 hospitalisations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8922F6-BDE2-4C2A-97A7-7264F4D7D873}"/>
              </a:ext>
            </a:extLst>
          </p:cNvPr>
          <p:cNvSpPr txBox="1"/>
          <p:nvPr userDrawn="1"/>
        </p:nvSpPr>
        <p:spPr>
          <a:xfrm>
            <a:off x="3563681" y="5275149"/>
            <a:ext cx="1796902" cy="74174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Taux d’hospitalisations potentiellement évitables*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1 000 </a:t>
            </a:r>
            <a:r>
              <a:rPr lang="fr-FR" sz="1200" dirty="0" err="1">
                <a:solidFill>
                  <a:schemeClr val="bg1"/>
                </a:solidFill>
              </a:rPr>
              <a:t>hab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B41FD-AD45-44A6-B3C5-8C8F16C4CE3E}"/>
              </a:ext>
            </a:extLst>
          </p:cNvPr>
          <p:cNvSpPr txBox="1"/>
          <p:nvPr userDrawn="1"/>
        </p:nvSpPr>
        <p:spPr>
          <a:xfrm>
            <a:off x="208234" y="2423265"/>
            <a:ext cx="1435395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France métropolitaine</a:t>
            </a:r>
          </a:p>
        </p:txBody>
      </p:sp>
      <p:pic>
        <p:nvPicPr>
          <p:cNvPr id="31" name="Graphic 30" descr="Research">
            <a:extLst>
              <a:ext uri="{FF2B5EF4-FFF2-40B4-BE49-F238E27FC236}">
                <a16:creationId xmlns:a16="http://schemas.microsoft.com/office/drawing/2014/main" id="{D7212000-CFEE-424E-A583-E878D97160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7288" y="4793905"/>
            <a:ext cx="533039" cy="53303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AB5DB8E-6259-4199-A836-19123E549037}"/>
              </a:ext>
            </a:extLst>
          </p:cNvPr>
          <p:cNvSpPr/>
          <p:nvPr userDrawn="1"/>
        </p:nvSpPr>
        <p:spPr>
          <a:xfrm>
            <a:off x="6965424" y="4924333"/>
            <a:ext cx="294385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*Ces deux indicateurs servent à apprécier l’organisation et le fonctionnement des prises en charge sur les territoires. Ils s’apprécient au niveau d’un territoire ou d’un groupement d’acteurs en tant que reflet de la coordination Ville-hôpital.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18CAB3-93A0-4BF3-9443-F487ADF1056D}"/>
              </a:ext>
            </a:extLst>
          </p:cNvPr>
          <p:cNvSpPr/>
          <p:nvPr userDrawn="1"/>
        </p:nvSpPr>
        <p:spPr>
          <a:xfrm>
            <a:off x="6280727" y="4793905"/>
            <a:ext cx="3722255" cy="1283663"/>
          </a:xfrm>
          <a:prstGeom prst="rect">
            <a:avLst/>
          </a:prstGeom>
          <a:noFill/>
          <a:ln w="9525">
            <a:solidFill>
              <a:srgbClr val="0B56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3DE7C8-49EE-48A3-BAC0-2C63E58D4B9D}"/>
              </a:ext>
            </a:extLst>
          </p:cNvPr>
          <p:cNvSpPr txBox="1"/>
          <p:nvPr userDrawn="1"/>
        </p:nvSpPr>
        <p:spPr>
          <a:xfrm>
            <a:off x="208235" y="1849688"/>
            <a:ext cx="1435395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Région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 Pays de la Loire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B20AC-5860-43E8-850E-B47766833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758" y="1510245"/>
            <a:ext cx="1435100" cy="193675"/>
          </a:xfrm>
        </p:spPr>
        <p:txBody>
          <a:bodyPr/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0BF9632-225E-4535-9096-E388F659FC48}"/>
              </a:ext>
            </a:extLst>
          </p:cNvPr>
          <p:cNvSpPr/>
          <p:nvPr userDrawn="1"/>
        </p:nvSpPr>
        <p:spPr>
          <a:xfrm>
            <a:off x="1788701" y="1894959"/>
            <a:ext cx="1289872" cy="424103"/>
          </a:xfrm>
          <a:custGeom>
            <a:avLst/>
            <a:gdLst>
              <a:gd name="connsiteX0" fmla="*/ 120240 w 1289872"/>
              <a:gd name="connsiteY0" fmla="*/ 0 h 424103"/>
              <a:gd name="connsiteX1" fmla="*/ 1169632 w 1289872"/>
              <a:gd name="connsiteY1" fmla="*/ 0 h 424103"/>
              <a:gd name="connsiteX2" fmla="*/ 1289872 w 1289872"/>
              <a:gd name="connsiteY2" fmla="*/ 240481 h 424103"/>
              <a:gd name="connsiteX3" fmla="*/ 1198061 w 1289872"/>
              <a:gd name="connsiteY3" fmla="*/ 424103 h 424103"/>
              <a:gd name="connsiteX4" fmla="*/ 91811 w 1289872"/>
              <a:gd name="connsiteY4" fmla="*/ 424103 h 424103"/>
              <a:gd name="connsiteX5" fmla="*/ 0 w 1289872"/>
              <a:gd name="connsiteY5" fmla="*/ 240481 h 424103"/>
              <a:gd name="connsiteX6" fmla="*/ 120240 w 1289872"/>
              <a:gd name="connsiteY6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872" h="424103">
                <a:moveTo>
                  <a:pt x="120240" y="0"/>
                </a:moveTo>
                <a:lnTo>
                  <a:pt x="1169632" y="0"/>
                </a:lnTo>
                <a:lnTo>
                  <a:pt x="1289872" y="240481"/>
                </a:lnTo>
                <a:lnTo>
                  <a:pt x="1198061" y="424103"/>
                </a:lnTo>
                <a:lnTo>
                  <a:pt x="91811" y="424103"/>
                </a:lnTo>
                <a:lnTo>
                  <a:pt x="0" y="240481"/>
                </a:lnTo>
                <a:lnTo>
                  <a:pt x="120240" y="0"/>
                </a:lnTo>
                <a:close/>
              </a:path>
            </a:pathLst>
          </a:custGeom>
          <a:solidFill>
            <a:srgbClr val="8AB2CE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117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A8BCDD2-3C70-47D8-AC44-A3F6139BEE80}"/>
              </a:ext>
            </a:extLst>
          </p:cNvPr>
          <p:cNvSpPr/>
          <p:nvPr userDrawn="1"/>
        </p:nvSpPr>
        <p:spPr>
          <a:xfrm>
            <a:off x="1888854" y="2355273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120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26B5FA-0951-4E61-85DC-F6A172A6C59D}"/>
              </a:ext>
            </a:extLst>
          </p:cNvPr>
          <p:cNvSpPr/>
          <p:nvPr userDrawn="1"/>
        </p:nvSpPr>
        <p:spPr>
          <a:xfrm>
            <a:off x="1908941" y="1463382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6A263F8-CAC5-451D-A3AA-F9CFB3FF72ED}"/>
              </a:ext>
            </a:extLst>
          </p:cNvPr>
          <p:cNvSpPr/>
          <p:nvPr userDrawn="1"/>
        </p:nvSpPr>
        <p:spPr>
          <a:xfrm>
            <a:off x="3769901" y="1894959"/>
            <a:ext cx="1289872" cy="424103"/>
          </a:xfrm>
          <a:custGeom>
            <a:avLst/>
            <a:gdLst>
              <a:gd name="connsiteX0" fmla="*/ 120240 w 1289872"/>
              <a:gd name="connsiteY0" fmla="*/ 0 h 424103"/>
              <a:gd name="connsiteX1" fmla="*/ 1169632 w 1289872"/>
              <a:gd name="connsiteY1" fmla="*/ 0 h 424103"/>
              <a:gd name="connsiteX2" fmla="*/ 1289872 w 1289872"/>
              <a:gd name="connsiteY2" fmla="*/ 240481 h 424103"/>
              <a:gd name="connsiteX3" fmla="*/ 1198061 w 1289872"/>
              <a:gd name="connsiteY3" fmla="*/ 424103 h 424103"/>
              <a:gd name="connsiteX4" fmla="*/ 91811 w 1289872"/>
              <a:gd name="connsiteY4" fmla="*/ 424103 h 424103"/>
              <a:gd name="connsiteX5" fmla="*/ 0 w 1289872"/>
              <a:gd name="connsiteY5" fmla="*/ 240481 h 424103"/>
              <a:gd name="connsiteX6" fmla="*/ 120240 w 1289872"/>
              <a:gd name="connsiteY6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872" h="424103">
                <a:moveTo>
                  <a:pt x="120240" y="0"/>
                </a:moveTo>
                <a:lnTo>
                  <a:pt x="1169632" y="0"/>
                </a:lnTo>
                <a:lnTo>
                  <a:pt x="1289872" y="240481"/>
                </a:lnTo>
                <a:lnTo>
                  <a:pt x="1198061" y="424103"/>
                </a:lnTo>
                <a:lnTo>
                  <a:pt x="91811" y="424103"/>
                </a:lnTo>
                <a:lnTo>
                  <a:pt x="0" y="240481"/>
                </a:lnTo>
                <a:lnTo>
                  <a:pt x="120240" y="0"/>
                </a:lnTo>
                <a:close/>
              </a:path>
            </a:pathLst>
          </a:custGeom>
          <a:solidFill>
            <a:srgbClr val="8AB2CE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289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CE41AEA-5EE7-4F9C-90D8-FE4AB7A0C69F}"/>
              </a:ext>
            </a:extLst>
          </p:cNvPr>
          <p:cNvSpPr/>
          <p:nvPr userDrawn="1"/>
        </p:nvSpPr>
        <p:spPr>
          <a:xfrm>
            <a:off x="3870054" y="2355273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340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5185BA9-C7B3-40FD-ACE2-F5D1F4FCBD80}"/>
              </a:ext>
            </a:extLst>
          </p:cNvPr>
          <p:cNvSpPr/>
          <p:nvPr userDrawn="1"/>
        </p:nvSpPr>
        <p:spPr>
          <a:xfrm>
            <a:off x="3890141" y="1463382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CDDDF01-17C7-4D24-87C0-E3F60D522189}"/>
              </a:ext>
            </a:extLst>
          </p:cNvPr>
          <p:cNvSpPr/>
          <p:nvPr userDrawn="1"/>
        </p:nvSpPr>
        <p:spPr>
          <a:xfrm>
            <a:off x="5851254" y="1924356"/>
            <a:ext cx="1289872" cy="424103"/>
          </a:xfrm>
          <a:custGeom>
            <a:avLst/>
            <a:gdLst>
              <a:gd name="connsiteX0" fmla="*/ 120240 w 1289872"/>
              <a:gd name="connsiteY0" fmla="*/ 0 h 424103"/>
              <a:gd name="connsiteX1" fmla="*/ 1169632 w 1289872"/>
              <a:gd name="connsiteY1" fmla="*/ 0 h 424103"/>
              <a:gd name="connsiteX2" fmla="*/ 1289872 w 1289872"/>
              <a:gd name="connsiteY2" fmla="*/ 240481 h 424103"/>
              <a:gd name="connsiteX3" fmla="*/ 1198061 w 1289872"/>
              <a:gd name="connsiteY3" fmla="*/ 424103 h 424103"/>
              <a:gd name="connsiteX4" fmla="*/ 91811 w 1289872"/>
              <a:gd name="connsiteY4" fmla="*/ 424103 h 424103"/>
              <a:gd name="connsiteX5" fmla="*/ 0 w 1289872"/>
              <a:gd name="connsiteY5" fmla="*/ 240481 h 424103"/>
              <a:gd name="connsiteX6" fmla="*/ 120240 w 1289872"/>
              <a:gd name="connsiteY6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872" h="424103">
                <a:moveTo>
                  <a:pt x="120240" y="0"/>
                </a:moveTo>
                <a:lnTo>
                  <a:pt x="1169632" y="0"/>
                </a:lnTo>
                <a:lnTo>
                  <a:pt x="1289872" y="240481"/>
                </a:lnTo>
                <a:lnTo>
                  <a:pt x="1198061" y="424103"/>
                </a:lnTo>
                <a:lnTo>
                  <a:pt x="91811" y="424103"/>
                </a:lnTo>
                <a:lnTo>
                  <a:pt x="0" y="240481"/>
                </a:lnTo>
                <a:lnTo>
                  <a:pt x="120240" y="0"/>
                </a:lnTo>
                <a:close/>
              </a:path>
            </a:pathLst>
          </a:custGeom>
          <a:solidFill>
            <a:srgbClr val="8AB2CE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145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355B1B-9EFE-497D-A53F-92C880021F46}"/>
              </a:ext>
            </a:extLst>
          </p:cNvPr>
          <p:cNvSpPr/>
          <p:nvPr userDrawn="1"/>
        </p:nvSpPr>
        <p:spPr>
          <a:xfrm>
            <a:off x="5951407" y="2384670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153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4E5E702-1A6F-4594-9479-35CA4CDEB61D}"/>
              </a:ext>
            </a:extLst>
          </p:cNvPr>
          <p:cNvSpPr/>
          <p:nvPr userDrawn="1"/>
        </p:nvSpPr>
        <p:spPr>
          <a:xfrm>
            <a:off x="5971494" y="1492779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F9958FF-B1C0-4D6A-BA19-A7ED01696E2C}"/>
              </a:ext>
            </a:extLst>
          </p:cNvPr>
          <p:cNvSpPr/>
          <p:nvPr userDrawn="1"/>
        </p:nvSpPr>
        <p:spPr>
          <a:xfrm>
            <a:off x="1888854" y="4772148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11,8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0421DB7-6ABD-4DB7-BC77-B6CC5DAE6B35}"/>
              </a:ext>
            </a:extLst>
          </p:cNvPr>
          <p:cNvSpPr/>
          <p:nvPr userDrawn="1"/>
        </p:nvSpPr>
        <p:spPr>
          <a:xfrm>
            <a:off x="1888854" y="4102327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2262461-9BD5-4860-8D91-3F6E954FDA64}"/>
              </a:ext>
            </a:extLst>
          </p:cNvPr>
          <p:cNvSpPr/>
          <p:nvPr userDrawn="1"/>
        </p:nvSpPr>
        <p:spPr>
          <a:xfrm>
            <a:off x="3870054" y="4803787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5,93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01C34E5-A23B-4DB0-B2F6-8ECB6FD4A14A}"/>
              </a:ext>
            </a:extLst>
          </p:cNvPr>
          <p:cNvSpPr/>
          <p:nvPr userDrawn="1"/>
        </p:nvSpPr>
        <p:spPr>
          <a:xfrm>
            <a:off x="3870054" y="4133966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48D89ED-3E56-49E7-AAE9-C8005884E50C}"/>
              </a:ext>
            </a:extLst>
          </p:cNvPr>
          <p:cNvSpPr/>
          <p:nvPr userDrawn="1"/>
        </p:nvSpPr>
        <p:spPr>
          <a:xfrm>
            <a:off x="8097765" y="1942108"/>
            <a:ext cx="1289872" cy="424103"/>
          </a:xfrm>
          <a:custGeom>
            <a:avLst/>
            <a:gdLst>
              <a:gd name="connsiteX0" fmla="*/ 120240 w 1289872"/>
              <a:gd name="connsiteY0" fmla="*/ 0 h 424103"/>
              <a:gd name="connsiteX1" fmla="*/ 1169632 w 1289872"/>
              <a:gd name="connsiteY1" fmla="*/ 0 h 424103"/>
              <a:gd name="connsiteX2" fmla="*/ 1289872 w 1289872"/>
              <a:gd name="connsiteY2" fmla="*/ 240481 h 424103"/>
              <a:gd name="connsiteX3" fmla="*/ 1198061 w 1289872"/>
              <a:gd name="connsiteY3" fmla="*/ 424103 h 424103"/>
              <a:gd name="connsiteX4" fmla="*/ 91811 w 1289872"/>
              <a:gd name="connsiteY4" fmla="*/ 424103 h 424103"/>
              <a:gd name="connsiteX5" fmla="*/ 0 w 1289872"/>
              <a:gd name="connsiteY5" fmla="*/ 240481 h 424103"/>
              <a:gd name="connsiteX6" fmla="*/ 120240 w 1289872"/>
              <a:gd name="connsiteY6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872" h="424103">
                <a:moveTo>
                  <a:pt x="120240" y="0"/>
                </a:moveTo>
                <a:lnTo>
                  <a:pt x="1169632" y="0"/>
                </a:lnTo>
                <a:lnTo>
                  <a:pt x="1289872" y="240481"/>
                </a:lnTo>
                <a:lnTo>
                  <a:pt x="1198061" y="424103"/>
                </a:lnTo>
                <a:lnTo>
                  <a:pt x="91811" y="424103"/>
                </a:lnTo>
                <a:lnTo>
                  <a:pt x="0" y="240481"/>
                </a:lnTo>
                <a:lnTo>
                  <a:pt x="120240" y="0"/>
                </a:lnTo>
                <a:close/>
              </a:path>
            </a:pathLst>
          </a:custGeom>
          <a:solidFill>
            <a:srgbClr val="8AB2CE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873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4E44AD2-8D05-4B98-8E4E-57A6E62CB4DF}"/>
              </a:ext>
            </a:extLst>
          </p:cNvPr>
          <p:cNvSpPr/>
          <p:nvPr userDrawn="1"/>
        </p:nvSpPr>
        <p:spPr>
          <a:xfrm>
            <a:off x="8197918" y="2402422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1053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E8DB0FE-C35C-4891-84EE-621DC972B7E3}"/>
              </a:ext>
            </a:extLst>
          </p:cNvPr>
          <p:cNvSpPr/>
          <p:nvPr userDrawn="1"/>
        </p:nvSpPr>
        <p:spPr>
          <a:xfrm>
            <a:off x="8218005" y="1510531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EED0F8-9F69-42CB-9778-4764DA810EFA}"/>
              </a:ext>
            </a:extLst>
          </p:cNvPr>
          <p:cNvSpPr/>
          <p:nvPr userDrawn="1"/>
        </p:nvSpPr>
        <p:spPr>
          <a:xfrm>
            <a:off x="2958333" y="6896237"/>
            <a:ext cx="57869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Source : ASIP-Santé RPPS/ ADELI-DREES, traitements Drees - données au 1er janvier 2020</a:t>
            </a:r>
          </a:p>
          <a:p>
            <a:r>
              <a:rPr lang="fr-FR" sz="1050" dirty="0">
                <a:solidFill>
                  <a:schemeClr val="bg1"/>
                </a:solidFill>
              </a:rPr>
              <a:t>Les données concernent tous les professionnels, indépendamment du statut et mode d’exercice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281CAD-F528-46C0-8504-F8E4B4B92040}"/>
              </a:ext>
            </a:extLst>
          </p:cNvPr>
          <p:cNvSpPr txBox="1"/>
          <p:nvPr userDrawn="1"/>
        </p:nvSpPr>
        <p:spPr>
          <a:xfrm>
            <a:off x="196702" y="4906808"/>
            <a:ext cx="1435395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France entière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CA23520-76AE-4DEE-83C1-019F6F9F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17" y="4182554"/>
            <a:ext cx="1435100" cy="193675"/>
          </a:xfrm>
        </p:spPr>
        <p:txBody>
          <a:bodyPr/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C343C69-76A9-47DD-A7E6-8440CB05D3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1530" y="1455545"/>
            <a:ext cx="766650" cy="205398"/>
          </a:xfr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C8FF0502-4DD0-4A47-9136-9FF53EA2B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5733" y="1470567"/>
            <a:ext cx="766650" cy="205398"/>
          </a:xfr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7BD23CF-0C6E-4C14-800A-02CB319DA1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2169" y="1497110"/>
            <a:ext cx="766650" cy="205398"/>
          </a:xfr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99F43F86-AD52-40AA-B3EB-ED9F231F23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13597" y="1485897"/>
            <a:ext cx="766650" cy="205398"/>
          </a:xfr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B3FCEC9E-09FA-490A-8214-61207C286A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9285" y="4091500"/>
            <a:ext cx="766650" cy="205398"/>
          </a:xfr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59ADAC6B-139B-4867-BF74-04A425395F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749" y="4091500"/>
            <a:ext cx="766650" cy="205398"/>
          </a:xfr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437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287566-4A36-4432-A883-1022A0E31D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05046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" imgW="415" imgH="416" progId="TCLayout.ActiveDocument.1">
                  <p:embed/>
                </p:oleObj>
              </mc:Choice>
              <mc:Fallback>
                <p:oleObj name="think-cell Slide" r:id="rId7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287566-4A36-4432-A883-1022A0E31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3" y="324301"/>
            <a:ext cx="9622631" cy="651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3" y="1254346"/>
            <a:ext cx="9622631" cy="54541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12614" y="7183192"/>
            <a:ext cx="1392903" cy="19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15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endParaRPr lang="en-IN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83807" y="7183192"/>
            <a:ext cx="3608487" cy="19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15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4557" y="7183192"/>
            <a:ext cx="775304" cy="19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15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659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56" r:id="rId2"/>
    <p:sldLayoutId id="2147483894" r:id="rId3"/>
  </p:sldLayoutIdLst>
  <p:hf hdr="0" ftr="0" dt="0"/>
  <p:txStyles>
    <p:titleStyle>
      <a:lvl1pPr algn="l" defTabSz="685445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24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47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71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94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619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75" indent="-171362" algn="l" defTabSz="685445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97" indent="-171362" algn="l" defTabSz="685445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419" indent="-171362" algn="l" defTabSz="685445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144" indent="-171362" algn="l" defTabSz="685445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45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68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90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614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36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59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81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9.xml"/><Relationship Id="rId7" Type="http://schemas.openxmlformats.org/officeDocument/2006/relationships/chart" Target="../charts/char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chart" Target="../charts/chart5.xml"/><Relationship Id="rId5" Type="http://schemas.openxmlformats.org/officeDocument/2006/relationships/oleObject" Target="../embeddings/oleObject7.bin"/><Relationship Id="rId10" Type="http://schemas.openxmlformats.org/officeDocument/2006/relationships/chart" Target="../charts/chart4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8ED369D-D328-4048-ADF1-2DB0D5DDD1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4556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34" imgH="234" progId="TCLayout.ActiveDocument.1">
                  <p:embed/>
                </p:oleObj>
              </mc:Choice>
              <mc:Fallback>
                <p:oleObj name="think-cell Slide" r:id="rId4" imgW="234" imgH="23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8ED369D-D328-4048-ADF1-2DB0D5DDD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903BE6E-52B4-4A6E-AD09-5BD2CC7B6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074" y="2428181"/>
            <a:ext cx="3340874" cy="711811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Restitution départementale</a:t>
            </a:r>
            <a:br>
              <a:rPr lang="fr-FR" dirty="0"/>
            </a:br>
            <a:r>
              <a:rPr lang="fr-FR" dirty="0"/>
              <a:t>Maine-et-Loire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723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26AABF-0C3F-4486-AA46-CE3D19FC18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2724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26AABF-0C3F-4486-AA46-CE3D19FC1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ED32C161-A68F-421F-9F5C-A3592235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Répartition des établissements sur le département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6A537-717E-43D6-AFB0-7AC0C9A74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925" y="1829513"/>
            <a:ext cx="5101693" cy="40492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6D64C6-9635-40A7-90C8-3252906F643F}"/>
              </a:ext>
            </a:extLst>
          </p:cNvPr>
          <p:cNvSpPr/>
          <p:nvPr/>
        </p:nvSpPr>
        <p:spPr>
          <a:xfrm>
            <a:off x="6532563" y="2207170"/>
            <a:ext cx="4159250" cy="36009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1- CH HAUT ANJOU 	SITE DE SEGR</a:t>
            </a:r>
            <a:r>
              <a:rPr lang="fr-FR" sz="1200" dirty="0">
                <a:solidFill>
                  <a:schemeClr val="bg1"/>
                </a:solidFill>
                <a:ea typeface="+mn-lt"/>
                <a:cs typeface="+mn-lt"/>
              </a:rPr>
              <a:t>É</a:t>
            </a:r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2- HOPITAL PRIVE ST MARTIN BEAUPREAU	</a:t>
            </a:r>
          </a:p>
          <a:p>
            <a:r>
              <a:rPr lang="fr-FR" sz="1200" dirty="0">
                <a:solidFill>
                  <a:schemeClr val="bg1"/>
                </a:solidFill>
              </a:rPr>
              <a:t>3- HOPITAL LOCAL INTERCOMMUNAL LYS HYROME - SITE DE VIHIERS</a:t>
            </a:r>
          </a:p>
          <a:p>
            <a:r>
              <a:rPr lang="fr-FR" sz="1200" dirty="0">
                <a:solidFill>
                  <a:schemeClr val="bg1"/>
                </a:solidFill>
              </a:rPr>
              <a:t>4- CENTRE SSR DE MONTFAUCON-MONTIGN</a:t>
            </a:r>
            <a:r>
              <a:rPr lang="fr-FR" sz="1200" dirty="0">
                <a:solidFill>
                  <a:schemeClr val="bg1"/>
                </a:solidFill>
                <a:ea typeface="+mn-lt"/>
                <a:cs typeface="+mn-lt"/>
              </a:rPr>
              <a:t>É</a:t>
            </a:r>
          </a:p>
          <a:p>
            <a:r>
              <a:rPr lang="fr-FR" sz="1200" dirty="0">
                <a:solidFill>
                  <a:schemeClr val="bg1"/>
                </a:solidFill>
              </a:rPr>
              <a:t>5- HOPITAL SAINT- JOSEPH	</a:t>
            </a:r>
          </a:p>
          <a:p>
            <a:r>
              <a:rPr lang="fr-FR" sz="1200" dirty="0">
                <a:solidFill>
                  <a:schemeClr val="bg1"/>
                </a:solidFill>
              </a:rPr>
              <a:t>6- HOPITAL LOCAL INTERCOMMUNAL LYS HYROME - SITE DE CHEMILL</a:t>
            </a:r>
            <a:r>
              <a:rPr lang="fr-FR" sz="1200" dirty="0">
                <a:solidFill>
                  <a:schemeClr val="bg1"/>
                </a:solidFill>
                <a:ea typeface="+mn-lt"/>
                <a:cs typeface="+mn-lt"/>
              </a:rPr>
              <a:t>É</a:t>
            </a:r>
          </a:p>
          <a:p>
            <a:r>
              <a:rPr lang="fr-FR" sz="1200" dirty="0">
                <a:solidFill>
                  <a:schemeClr val="bg1"/>
                </a:solidFill>
              </a:rPr>
              <a:t>7- MAISON DE CONVALESCENCE LES RECOLLETS</a:t>
            </a:r>
          </a:p>
          <a:p>
            <a:r>
              <a:rPr lang="fr-FR" sz="1200" dirty="0">
                <a:solidFill>
                  <a:schemeClr val="bg1"/>
                </a:solidFill>
              </a:rPr>
              <a:t>8- CENTRE HOSPITALIER CHATEAUBRIANT-NOZAY-POUANC</a:t>
            </a:r>
            <a:r>
              <a:rPr lang="fr-FR" sz="1200" dirty="0">
                <a:solidFill>
                  <a:schemeClr val="bg1"/>
                </a:solidFill>
                <a:ea typeface="+mn-lt"/>
                <a:cs typeface="+mn-lt"/>
              </a:rPr>
              <a:t>É</a:t>
            </a:r>
            <a:r>
              <a:rPr lang="fr-FR" sz="1200" dirty="0">
                <a:solidFill>
                  <a:schemeClr val="bg1"/>
                </a:solidFill>
              </a:rPr>
              <a:t>- SITE DE POUANC</a:t>
            </a:r>
            <a:r>
              <a:rPr lang="fr-FR" sz="1200" dirty="0">
                <a:solidFill>
                  <a:schemeClr val="bg1"/>
                </a:solidFill>
                <a:ea typeface="+mn-lt"/>
                <a:cs typeface="+mn-lt"/>
              </a:rPr>
              <a:t>É</a:t>
            </a:r>
          </a:p>
          <a:p>
            <a:r>
              <a:rPr lang="fr-FR" sz="1200" dirty="0">
                <a:solidFill>
                  <a:schemeClr val="bg1"/>
                </a:solidFill>
              </a:rPr>
              <a:t>9- CH LAYON-AUBANCE MARTIGNE BRIAND	</a:t>
            </a:r>
          </a:p>
          <a:p>
            <a:r>
              <a:rPr lang="fr-FR" sz="1200" dirty="0">
                <a:solidFill>
                  <a:schemeClr val="bg1"/>
                </a:solidFill>
              </a:rPr>
              <a:t>10- HOPITAL LOCAL DE LONGUÉ	</a:t>
            </a:r>
          </a:p>
          <a:p>
            <a:r>
              <a:rPr lang="fr-FR" sz="1200" dirty="0">
                <a:solidFill>
                  <a:schemeClr val="bg1"/>
                </a:solidFill>
              </a:rPr>
              <a:t>11- HOPITAL LOCAL DOU</a:t>
            </a:r>
            <a:r>
              <a:rPr lang="fr-FR" sz="1200" dirty="0">
                <a:solidFill>
                  <a:srgbClr val="000000"/>
                </a:solidFill>
                <a:latin typeface="Calibri"/>
                <a:cs typeface="Calibri"/>
              </a:rPr>
              <a:t>É</a:t>
            </a:r>
            <a:r>
              <a:rPr lang="fr-FR" sz="1200" dirty="0">
                <a:solidFill>
                  <a:schemeClr val="bg1"/>
                </a:solidFill>
              </a:rPr>
              <a:t> LA FONTAINE	</a:t>
            </a:r>
          </a:p>
          <a:p>
            <a:r>
              <a:rPr lang="fr-FR" sz="1200" dirty="0">
                <a:solidFill>
                  <a:schemeClr val="bg1"/>
                </a:solidFill>
              </a:rPr>
              <a:t>12- HOPITAL CORNICHE ANGEVINE À CHALONNES</a:t>
            </a:r>
          </a:p>
          <a:p>
            <a:r>
              <a:rPr lang="fr-FR" sz="1200" dirty="0">
                <a:solidFill>
                  <a:schemeClr val="bg1"/>
                </a:solidFill>
              </a:rPr>
              <a:t>13- CENTRE HOSPITALIER ERDRE ET LOIRE- SITE DE CAND</a:t>
            </a:r>
            <a:r>
              <a:rPr lang="fr-FR" sz="1200" dirty="0">
                <a:solidFill>
                  <a:schemeClr val="bg1"/>
                </a:solidFill>
                <a:ea typeface="+mn-lt"/>
                <a:cs typeface="+mn-lt"/>
              </a:rPr>
              <a:t>É</a:t>
            </a:r>
            <a:r>
              <a:rPr lang="fr-FR" sz="1200" dirty="0">
                <a:solidFill>
                  <a:schemeClr val="bg1"/>
                </a:solidFill>
              </a:rPr>
              <a:t> </a:t>
            </a:r>
          </a:p>
          <a:p>
            <a:r>
              <a:rPr lang="fr-FR" sz="1200" dirty="0">
                <a:solidFill>
                  <a:schemeClr val="bg1"/>
                </a:solidFill>
              </a:rPr>
              <a:t>14- HOPITAL INTERCOMMUNAL BAUGEOIS VALLÉE - SITE DE BEAUFORT EN VALL</a:t>
            </a:r>
            <a:r>
              <a:rPr lang="fr-FR" sz="1200" dirty="0">
                <a:solidFill>
                  <a:schemeClr val="bg1"/>
                </a:solidFill>
                <a:ea typeface="+mn-lt"/>
                <a:cs typeface="+mn-lt"/>
              </a:rPr>
              <a:t>É</a:t>
            </a:r>
            <a:r>
              <a:rPr lang="fr-FR" sz="1200" dirty="0">
                <a:solidFill>
                  <a:schemeClr val="bg1"/>
                </a:solidFill>
              </a:rPr>
              <a:t>E</a:t>
            </a:r>
          </a:p>
          <a:p>
            <a:r>
              <a:rPr lang="fr-FR" sz="1200" dirty="0">
                <a:solidFill>
                  <a:schemeClr val="bg1"/>
                </a:solidFill>
              </a:rPr>
              <a:t>15- HI  BAUGEOIS VALLÉE- SITE DE BAUGÉ</a:t>
            </a:r>
          </a:p>
        </p:txBody>
      </p:sp>
    </p:spTree>
    <p:extLst>
      <p:ext uri="{BB962C8B-B14F-4D97-AF65-F5344CB8AC3E}">
        <p14:creationId xmlns:p14="http://schemas.microsoft.com/office/powerpoint/2010/main" val="349343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26AABF-0C3F-4486-AA46-CE3D19FC18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26AABF-0C3F-4486-AA46-CE3D19FC1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F9B0CC9-D39A-43FD-A1E9-62A05DA4A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575" y="1456521"/>
            <a:ext cx="1435100" cy="193675"/>
          </a:xfrm>
        </p:spPr>
        <p:txBody>
          <a:bodyPr/>
          <a:lstStyle/>
          <a:p>
            <a:pPr algn="ctr"/>
            <a:r>
              <a:rPr lang="fr-FR" dirty="0"/>
              <a:t>Maine et Loire (2017)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B5E31D-FAF4-466C-AE9E-B9BEAB471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Maine et </a:t>
            </a:r>
            <a:r>
              <a:rPr lang="fr-FR" dirty="0"/>
              <a:t>Loire</a:t>
            </a:r>
          </a:p>
          <a:p>
            <a:r>
              <a:rPr lang="fr-FR" dirty="0"/>
              <a:t>(taux </a:t>
            </a:r>
            <a:r>
              <a:rPr lang="fr-FR"/>
              <a:t>bruts</a:t>
            </a:r>
            <a:r>
              <a:rPr lang="fr-FR" dirty="0"/>
              <a:t> 2019)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D8D5C5B-86B9-4C3E-A0C9-C4CF39526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5426" y="1573266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114,5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956BA27-7E57-4B5E-920D-A7D9CCC24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377" y="1553794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325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3F92036-2F30-4D89-8919-F151E65C95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2321" y="1553359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155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E76C1A3-824D-4096-8CE5-9ACF7FAA6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1118" y="1580633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1000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B81362-6EB8-4EEF-BD81-54612D9200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15375" y="4194199"/>
            <a:ext cx="766650" cy="205398"/>
          </a:xfrm>
        </p:spPr>
        <p:txBody>
          <a:bodyPr/>
          <a:lstStyle/>
          <a:p>
            <a:r>
              <a:rPr lang="fr-FR"/>
              <a:t>11,0</a:t>
            </a:r>
            <a:endParaRPr lang="fr-FR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5DA2B91-381C-468C-A096-27C7C682DA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749" y="4227028"/>
            <a:ext cx="766650" cy="205398"/>
          </a:xfrm>
        </p:spPr>
        <p:txBody>
          <a:bodyPr/>
          <a:lstStyle/>
          <a:p>
            <a:pPr algn="ctr"/>
            <a:r>
              <a:rPr lang="fr-FR"/>
              <a:t>5,45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38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236224C-F860-4EA8-BE94-ACCBAFA0E4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0545212"/>
              </p:ext>
            </p:extLst>
          </p:nvPr>
        </p:nvGraphicFramePr>
        <p:xfrm>
          <a:off x="1392" y="774157"/>
          <a:ext cx="1393" cy="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236224C-F860-4EA8-BE94-ACCBAFA0E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2" y="774157"/>
                        <a:ext cx="1393" cy="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45ACD42-A6D7-4A30-8AF3-7F2A2954A5D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772765"/>
            <a:ext cx="139216" cy="1392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929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CF800-CF58-427B-9BFA-83A1CCB4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Analyse départementale de la maturité des établissements sur les missions de proximité</a:t>
            </a:r>
            <a:br>
              <a:rPr lang="fr-FR" dirty="0"/>
            </a:b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BDA0DCE-EFEC-4C1B-88C2-A556A4469B87}"/>
              </a:ext>
            </a:extLst>
          </p:cNvPr>
          <p:cNvGrpSpPr/>
          <p:nvPr/>
        </p:nvGrpSpPr>
        <p:grpSpPr>
          <a:xfrm>
            <a:off x="403868" y="5255231"/>
            <a:ext cx="2945386" cy="1490210"/>
            <a:chOff x="133178" y="5140575"/>
            <a:chExt cx="1878501" cy="107415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323E99C1-68C4-44BB-9C84-1067E0B89A8C}"/>
                </a:ext>
              </a:extLst>
            </p:cNvPr>
            <p:cNvGrpSpPr/>
            <p:nvPr/>
          </p:nvGrpSpPr>
          <p:grpSpPr>
            <a:xfrm>
              <a:off x="331793" y="5510774"/>
              <a:ext cx="1601508" cy="332773"/>
              <a:chOff x="331794" y="5510774"/>
              <a:chExt cx="1601508" cy="33277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C053293-8375-4C28-A7AB-8B1AB47BD663}"/>
                  </a:ext>
                </a:extLst>
              </p:cNvPr>
              <p:cNvSpPr/>
              <p:nvPr/>
            </p:nvSpPr>
            <p:spPr bwMode="auto">
              <a:xfrm>
                <a:off x="331794" y="5566507"/>
                <a:ext cx="72000" cy="72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189" tIns="40094" rIns="80189" bIns="4009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9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b="1" dirty="0"/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9987F6F-AF08-4AE0-9DDD-073BCFF93601}"/>
                  </a:ext>
                </a:extLst>
              </p:cNvPr>
              <p:cNvSpPr txBox="1"/>
              <p:nvPr/>
            </p:nvSpPr>
            <p:spPr>
              <a:xfrm>
                <a:off x="403793" y="5510774"/>
                <a:ext cx="1529509" cy="33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75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D200"/>
                  </a:buClr>
                  <a:buSzPct val="75000"/>
                </a:pPr>
                <a:r>
                  <a:rPr lang="fr-FR" sz="1200" kern="0" dirty="0">
                    <a:solidFill>
                      <a:srgbClr val="646464"/>
                    </a:solidFill>
                  </a:rPr>
                  <a:t>Faible niveau de maturité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36693A31-3FCB-41EE-8E8A-5BF519CA7E05}"/>
                </a:ext>
              </a:extLst>
            </p:cNvPr>
            <p:cNvGrpSpPr/>
            <p:nvPr/>
          </p:nvGrpSpPr>
          <p:grpSpPr>
            <a:xfrm>
              <a:off x="331793" y="5762921"/>
              <a:ext cx="1418630" cy="332773"/>
              <a:chOff x="331793" y="5780921"/>
              <a:chExt cx="1418630" cy="33277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56437C-1546-4344-B68C-F7941F561BB9}"/>
                  </a:ext>
                </a:extLst>
              </p:cNvPr>
              <p:cNvSpPr/>
              <p:nvPr/>
            </p:nvSpPr>
            <p:spPr bwMode="auto">
              <a:xfrm>
                <a:off x="331793" y="5836654"/>
                <a:ext cx="72000" cy="72000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189" tIns="40094" rIns="80189" bIns="4009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9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b="1" dirty="0"/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A3143C5B-8C05-4BC8-AF5E-79CDC3B5A988}"/>
                  </a:ext>
                </a:extLst>
              </p:cNvPr>
              <p:cNvSpPr txBox="1"/>
              <p:nvPr/>
            </p:nvSpPr>
            <p:spPr>
              <a:xfrm>
                <a:off x="403793" y="5780921"/>
                <a:ext cx="1346630" cy="33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75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D200"/>
                  </a:buClr>
                  <a:buSzPct val="75000"/>
                </a:pPr>
                <a:r>
                  <a:rPr lang="fr-FR" sz="1200" kern="0" dirty="0">
                    <a:solidFill>
                      <a:srgbClr val="646464"/>
                    </a:solidFill>
                  </a:rPr>
                  <a:t>Maturité intermédiaire 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CE3FDFD4-B92F-4F30-A152-D0CDFE92F054}"/>
                </a:ext>
              </a:extLst>
            </p:cNvPr>
            <p:cNvGrpSpPr/>
            <p:nvPr/>
          </p:nvGrpSpPr>
          <p:grpSpPr>
            <a:xfrm>
              <a:off x="331793" y="6015068"/>
              <a:ext cx="1679886" cy="199664"/>
              <a:chOff x="331793" y="6015068"/>
              <a:chExt cx="1679886" cy="1996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B02C6F-0135-43F0-ADD3-E98376B99FF8}"/>
                  </a:ext>
                </a:extLst>
              </p:cNvPr>
              <p:cNvSpPr/>
              <p:nvPr/>
            </p:nvSpPr>
            <p:spPr bwMode="auto">
              <a:xfrm>
                <a:off x="331793" y="6070801"/>
                <a:ext cx="72000" cy="720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189" tIns="40094" rIns="80189" bIns="4009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9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b="1" dirty="0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55F1EE8-4E17-48A7-8F16-BDDA11A17478}"/>
                  </a:ext>
                </a:extLst>
              </p:cNvPr>
              <p:cNvSpPr txBox="1"/>
              <p:nvPr/>
            </p:nvSpPr>
            <p:spPr>
              <a:xfrm>
                <a:off x="403792" y="6015068"/>
                <a:ext cx="1607887" cy="19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75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D200"/>
                  </a:buClr>
                  <a:buSzPct val="75000"/>
                </a:pPr>
                <a:r>
                  <a:rPr lang="fr-FR" sz="1200" kern="0" dirty="0">
                    <a:solidFill>
                      <a:srgbClr val="646464"/>
                    </a:solidFill>
                  </a:rPr>
                  <a:t>Haut niveau de maturité 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C5D5F1A-5273-47A9-8386-11FB2B61645E}"/>
                </a:ext>
              </a:extLst>
            </p:cNvPr>
            <p:cNvSpPr txBox="1"/>
            <p:nvPr/>
          </p:nvSpPr>
          <p:spPr>
            <a:xfrm>
              <a:off x="133178" y="5140575"/>
              <a:ext cx="1750423" cy="1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749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</a:pPr>
              <a:r>
                <a:rPr lang="fr-FR" sz="1200" kern="0" dirty="0">
                  <a:solidFill>
                    <a:srgbClr val="646464"/>
                  </a:solidFill>
                </a:rPr>
                <a:t>Légende </a:t>
              </a:r>
            </a:p>
          </p:txBody>
        </p:sp>
      </p:grpSp>
      <p:graphicFrame>
        <p:nvGraphicFramePr>
          <p:cNvPr id="34" name="Content Placeholder 15">
            <a:extLst>
              <a:ext uri="{FF2B5EF4-FFF2-40B4-BE49-F238E27FC236}">
                <a16:creationId xmlns:a16="http://schemas.microsoft.com/office/drawing/2014/main" id="{DCC022B6-AC3D-4642-BA99-7340180ED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56260"/>
              </p:ext>
            </p:extLst>
          </p:nvPr>
        </p:nvGraphicFramePr>
        <p:xfrm>
          <a:off x="6270738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Content Placeholder 15">
            <a:extLst>
              <a:ext uri="{FF2B5EF4-FFF2-40B4-BE49-F238E27FC236}">
                <a16:creationId xmlns:a16="http://schemas.microsoft.com/office/drawing/2014/main" id="{D379EBBC-C474-4E47-A92D-4D07B8D0B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274218"/>
              </p:ext>
            </p:extLst>
          </p:nvPr>
        </p:nvGraphicFramePr>
        <p:xfrm>
          <a:off x="4208443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Content Placeholder 15">
            <a:extLst>
              <a:ext uri="{FF2B5EF4-FFF2-40B4-BE49-F238E27FC236}">
                <a16:creationId xmlns:a16="http://schemas.microsoft.com/office/drawing/2014/main" id="{16217149-8BC7-430A-9555-AB97CDD5D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830785"/>
              </p:ext>
            </p:extLst>
          </p:nvPr>
        </p:nvGraphicFramePr>
        <p:xfrm>
          <a:off x="2186654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Content Placeholder 15">
            <a:extLst>
              <a:ext uri="{FF2B5EF4-FFF2-40B4-BE49-F238E27FC236}">
                <a16:creationId xmlns:a16="http://schemas.microsoft.com/office/drawing/2014/main" id="{8B8B4E22-1834-4932-89BB-7A59E8A65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21201"/>
              </p:ext>
            </p:extLst>
          </p:nvPr>
        </p:nvGraphicFramePr>
        <p:xfrm>
          <a:off x="164663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4E39956B-0931-413F-A5E7-FE036EDCC980}"/>
              </a:ext>
            </a:extLst>
          </p:cNvPr>
          <p:cNvSpPr/>
          <p:nvPr/>
        </p:nvSpPr>
        <p:spPr>
          <a:xfrm>
            <a:off x="268549" y="1509823"/>
            <a:ext cx="1914010" cy="1722475"/>
          </a:xfrm>
          <a:prstGeom prst="round2SameRect">
            <a:avLst>
              <a:gd name="adj1" fmla="val 16667"/>
              <a:gd name="adj2" fmla="val 27878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Appui au premier recours, aux professionnels de ville et autres acteurs de l’offre de soins</a:t>
            </a:r>
            <a:endParaRPr lang="fr-FR" sz="1200" dirty="0">
              <a:latin typeface="EYInterstate" panose="02000503020000020004" pitchFamily="2" charset="0"/>
            </a:endParaRPr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AFC19ABF-44EC-438B-85E0-0BDD9155958E}"/>
              </a:ext>
            </a:extLst>
          </p:cNvPr>
          <p:cNvSpPr/>
          <p:nvPr/>
        </p:nvSpPr>
        <p:spPr>
          <a:xfrm>
            <a:off x="2265387" y="1509825"/>
            <a:ext cx="1914010" cy="1722473"/>
          </a:xfrm>
          <a:prstGeom prst="round2SameRect">
            <a:avLst>
              <a:gd name="adj1" fmla="val 16667"/>
              <a:gd name="adj2" fmla="val 2688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Prise en charge des personnes en situation de vulnérabilité et leur maintien dans leur lieu de vie, en liaison avec le médecin traitant</a:t>
            </a:r>
            <a:endParaRPr lang="fr-FR" sz="1200" dirty="0">
              <a:latin typeface="EYInterstate" panose="02000503020000020004" pitchFamily="2" charset="0"/>
            </a:endParaRP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090BF5CE-1CF4-4738-909A-49E56477BA92}"/>
              </a:ext>
            </a:extLst>
          </p:cNvPr>
          <p:cNvSpPr/>
          <p:nvPr/>
        </p:nvSpPr>
        <p:spPr>
          <a:xfrm>
            <a:off x="6299306" y="1525619"/>
            <a:ext cx="1914010" cy="1722473"/>
          </a:xfrm>
          <a:prstGeom prst="round2SameRect">
            <a:avLst>
              <a:gd name="adj1" fmla="val 16667"/>
              <a:gd name="adj2" fmla="val 17922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Contribution à la permanence des soins et à la continuité des prises en charge en complémentarité avec la médecine ambulatoire</a:t>
            </a:r>
            <a:endParaRPr lang="fr-FR" sz="1200" dirty="0">
              <a:latin typeface="EYInterstate" panose="02000503020000020004" pitchFamily="2" charset="0"/>
            </a:endParaRPr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B12B2543-8F0C-4A4D-81D6-035CE87243FD}"/>
              </a:ext>
            </a:extLst>
          </p:cNvPr>
          <p:cNvSpPr/>
          <p:nvPr/>
        </p:nvSpPr>
        <p:spPr>
          <a:xfrm>
            <a:off x="4281341" y="1526065"/>
            <a:ext cx="1931685" cy="1722473"/>
          </a:xfrm>
          <a:prstGeom prst="round2SameRect">
            <a:avLst>
              <a:gd name="adj1" fmla="val 16667"/>
              <a:gd name="adj2" fmla="val 22900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Participation à la prévention et à la promotion de la santé </a:t>
            </a:r>
          </a:p>
        </p:txBody>
      </p: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E813C7B8-8B53-4739-98D1-54D0D35A00A6}"/>
              </a:ext>
            </a:extLst>
          </p:cNvPr>
          <p:cNvSpPr/>
          <p:nvPr/>
        </p:nvSpPr>
        <p:spPr>
          <a:xfrm>
            <a:off x="8286116" y="1509826"/>
            <a:ext cx="1931686" cy="1722472"/>
          </a:xfrm>
          <a:prstGeom prst="round2SameRect">
            <a:avLst>
              <a:gd name="adj1" fmla="val 16667"/>
              <a:gd name="adj2" fmla="val 24891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Moyens disponibles pour la réalisation des missions</a:t>
            </a:r>
          </a:p>
        </p:txBody>
      </p:sp>
      <p:graphicFrame>
        <p:nvGraphicFramePr>
          <p:cNvPr id="32" name="Content Placeholder 15">
            <a:extLst>
              <a:ext uri="{FF2B5EF4-FFF2-40B4-BE49-F238E27FC236}">
                <a16:creationId xmlns:a16="http://schemas.microsoft.com/office/drawing/2014/main" id="{0500EC3F-E433-402E-92FA-F534459C4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800700"/>
              </p:ext>
            </p:extLst>
          </p:nvPr>
        </p:nvGraphicFramePr>
        <p:xfrm>
          <a:off x="8045014" y="3373186"/>
          <a:ext cx="2309808" cy="14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30349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4FCC1BF-FFA1-4233-9D17-2B47CFD990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4FCC1BF-FFA1-4233-9D17-2B47CFD99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81D8E4-D4F2-4065-A29F-AF5CEDD9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Détail du niveau de réalisation des missions par établissement ou site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073990-2A62-4F8B-8D33-68613261C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94229"/>
              </p:ext>
            </p:extLst>
          </p:nvPr>
        </p:nvGraphicFramePr>
        <p:xfrm>
          <a:off x="1376038" y="1784412"/>
          <a:ext cx="8371645" cy="3764136"/>
        </p:xfrm>
        <a:graphic>
          <a:graphicData uri="http://schemas.openxmlformats.org/drawingml/2006/table">
            <a:tbl>
              <a:tblPr/>
              <a:tblGrid>
                <a:gridCol w="3561325">
                  <a:extLst>
                    <a:ext uri="{9D8B030D-6E8A-4147-A177-3AD203B41FA5}">
                      <a16:colId xmlns:a16="http://schemas.microsoft.com/office/drawing/2014/main" val="972758666"/>
                    </a:ext>
                  </a:extLst>
                </a:gridCol>
                <a:gridCol w="962064">
                  <a:extLst>
                    <a:ext uri="{9D8B030D-6E8A-4147-A177-3AD203B41FA5}">
                      <a16:colId xmlns:a16="http://schemas.microsoft.com/office/drawing/2014/main" val="4274123813"/>
                    </a:ext>
                  </a:extLst>
                </a:gridCol>
                <a:gridCol w="962064">
                  <a:extLst>
                    <a:ext uri="{9D8B030D-6E8A-4147-A177-3AD203B41FA5}">
                      <a16:colId xmlns:a16="http://schemas.microsoft.com/office/drawing/2014/main" val="2395498315"/>
                    </a:ext>
                  </a:extLst>
                </a:gridCol>
                <a:gridCol w="962064">
                  <a:extLst>
                    <a:ext uri="{9D8B030D-6E8A-4147-A177-3AD203B41FA5}">
                      <a16:colId xmlns:a16="http://schemas.microsoft.com/office/drawing/2014/main" val="403249707"/>
                    </a:ext>
                  </a:extLst>
                </a:gridCol>
                <a:gridCol w="962064">
                  <a:extLst>
                    <a:ext uri="{9D8B030D-6E8A-4147-A177-3AD203B41FA5}">
                      <a16:colId xmlns:a16="http://schemas.microsoft.com/office/drawing/2014/main" val="3592512639"/>
                    </a:ext>
                  </a:extLst>
                </a:gridCol>
                <a:gridCol w="962064">
                  <a:extLst>
                    <a:ext uri="{9D8B030D-6E8A-4147-A177-3AD203B41FA5}">
                      <a16:colId xmlns:a16="http://schemas.microsoft.com/office/drawing/2014/main" val="911726895"/>
                    </a:ext>
                  </a:extLst>
                </a:gridCol>
              </a:tblGrid>
              <a:tr h="42981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structure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Appui 1</a:t>
                      </a:r>
                      <a:r>
                        <a:rPr lang="fr-FR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recours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PEC Personnes vulnérables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Prévention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Permanence des soins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71151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HOPITAL INTERCOMMUNAL BAUGEOIS VALLÉE-BAUGÉ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12558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CENTRE HOSPITALIER ERDRE ET LOIRE-CAND</a:t>
                      </a:r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05944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CENTRE SSR DE MONTFAUCON-MONTIGN</a:t>
                      </a:r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09460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 LAYON-AUBANCE MARTIGNE BRIAND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5872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HOPITAL CORNICHE ANGEVINE À CHALONNES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410301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HOPITAL INTERCOMMUNAL BAUGEOIS VALLÉE-BEAUFORT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80926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HOPITAL LOCAL DE LONGUÉ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54154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HOPITAL LOCAL INTERCOMMUNAL LYS HYROME-CHEMILL</a:t>
                      </a:r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48084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HOPITAL LOCAL INTERCOMMUNAL LYS HYROME-VIHIERS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61624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HOPITAL PRIVE ST MARTIN BEAUPREAU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45173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MAISON DE CONVALESCENCE LES RECOLLETS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6230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 HAUT ANJOU-SEGR</a:t>
                      </a:r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56824"/>
                  </a:ext>
                </a:extLst>
              </a:tr>
              <a:tr h="4167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CENTRE HOSPITALIER CHATEAUBRIANT-POUANC</a:t>
                      </a:r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</a:t>
                      </a:r>
                      <a:endParaRPr lang="fr-FR" sz="1100" b="0" i="0" u="none" strike="noStrike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97220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HOPITAL LOCAL DOU</a:t>
                      </a:r>
                      <a:r>
                        <a:rPr lang="fr-F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LA FONTAINE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01956"/>
                  </a:ext>
                </a:extLst>
              </a:tr>
              <a:tr h="208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HOPITAL SAINT- JOSEPH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5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93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B09EAA-F4CA-48C6-8984-563E719349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2722589"/>
              </p:ext>
            </p:extLst>
          </p:nvPr>
        </p:nvGraphicFramePr>
        <p:xfrm>
          <a:off x="1392" y="774157"/>
          <a:ext cx="1393" cy="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B09EAA-F4CA-48C6-8984-563E71934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2" y="774157"/>
                        <a:ext cx="1393" cy="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301B010-A807-46CF-B5AA-C6BCED40553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772765"/>
            <a:ext cx="139216" cy="1392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929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C0D04-7950-400E-B233-E53C2A52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Collaborations entre établissements et CPTS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70C01E2-133D-42C0-8462-AFC0F36BC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71372"/>
              </p:ext>
            </p:extLst>
          </p:nvPr>
        </p:nvGraphicFramePr>
        <p:xfrm>
          <a:off x="422213" y="2022780"/>
          <a:ext cx="3231665" cy="3392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8826">
                  <a:extLst>
                    <a:ext uri="{9D8B030D-6E8A-4147-A177-3AD203B41FA5}">
                      <a16:colId xmlns:a16="http://schemas.microsoft.com/office/drawing/2014/main" val="2040050504"/>
                    </a:ext>
                  </a:extLst>
                </a:gridCol>
                <a:gridCol w="2162839">
                  <a:extLst>
                    <a:ext uri="{9D8B030D-6E8A-4147-A177-3AD203B41FA5}">
                      <a16:colId xmlns:a16="http://schemas.microsoft.com/office/drawing/2014/main" val="2624426336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tx1"/>
                          </a:solidFill>
                        </a:rPr>
                        <a:t>CPTS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88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88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78697"/>
                  </a:ext>
                </a:extLst>
              </a:tr>
              <a:tr h="670087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CPTS du Grand Saumurois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Ch Longué-Jumelles</a:t>
                      </a:r>
                    </a:p>
                    <a:p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CH Doué en Anjou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74779"/>
                  </a:ext>
                </a:extLst>
              </a:tr>
              <a:tr h="790204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Superposition Ancenis Chalonnes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CH Corniche Angevine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02475"/>
                  </a:ext>
                </a:extLst>
              </a:tr>
              <a:tr h="441368">
                <a:tc>
                  <a:txBody>
                    <a:bodyPr/>
                    <a:lstStyle/>
                    <a:p>
                      <a:r>
                        <a:rPr lang="fr-FR" sz="1200" i="0" dirty="0">
                          <a:solidFill>
                            <a:schemeClr val="bg1"/>
                          </a:solidFill>
                        </a:rPr>
                        <a:t>CPTS Chalonnes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0" dirty="0">
                          <a:solidFill>
                            <a:schemeClr val="bg1"/>
                          </a:solidFill>
                        </a:rPr>
                        <a:t>CH Corniche Angevine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04476"/>
                  </a:ext>
                </a:extLst>
              </a:tr>
              <a:tr h="938123">
                <a:tc>
                  <a:txBody>
                    <a:bodyPr/>
                    <a:lstStyle/>
                    <a:p>
                      <a:r>
                        <a:rPr lang="fr-FR" sz="1200" i="0" dirty="0">
                          <a:solidFill>
                            <a:schemeClr val="bg1"/>
                          </a:solidFill>
                        </a:rPr>
                        <a:t>CPTS Bécon – Vallées Haut Anjou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0" dirty="0">
                          <a:solidFill>
                            <a:schemeClr val="bg1"/>
                          </a:solidFill>
                        </a:rPr>
                        <a:t>Pas de CH de proximité sur le territoire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582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E76944-3408-4A06-B248-ED11E6C2F9DD}"/>
              </a:ext>
            </a:extLst>
          </p:cNvPr>
          <p:cNvSpPr txBox="1"/>
          <p:nvPr/>
        </p:nvSpPr>
        <p:spPr>
          <a:xfrm>
            <a:off x="410674" y="1369477"/>
            <a:ext cx="3859985" cy="4555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600" dirty="0">
                <a:solidFill>
                  <a:schemeClr val="bg1"/>
                </a:solidFill>
              </a:rPr>
              <a:t>Détail des correspondances CPTS – ES de l’étude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BE65B9-634C-4996-97B2-462ADD5FF64A}"/>
              </a:ext>
            </a:extLst>
          </p:cNvPr>
          <p:cNvGrpSpPr/>
          <p:nvPr/>
        </p:nvGrpSpPr>
        <p:grpSpPr>
          <a:xfrm>
            <a:off x="4095356" y="1570250"/>
            <a:ext cx="3401568" cy="4100310"/>
            <a:chOff x="4486440" y="2538807"/>
            <a:chExt cx="3401568" cy="4100310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8723AEB7-D9DA-4C29-8FE6-7554EE8EB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875" r="31900" b="1476"/>
            <a:stretch/>
          </p:blipFill>
          <p:spPr>
            <a:xfrm>
              <a:off x="4486440" y="2538807"/>
              <a:ext cx="3401568" cy="4100310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F517DC-70FB-4626-9A43-5DFE13A038A5}"/>
                </a:ext>
              </a:extLst>
            </p:cNvPr>
            <p:cNvSpPr/>
            <p:nvPr/>
          </p:nvSpPr>
          <p:spPr>
            <a:xfrm>
              <a:off x="5417397" y="3544626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EC1B933-ED9E-4719-BEE3-E912FFEA3595}"/>
                </a:ext>
              </a:extLst>
            </p:cNvPr>
            <p:cNvSpPr/>
            <p:nvPr/>
          </p:nvSpPr>
          <p:spPr>
            <a:xfrm>
              <a:off x="5228259" y="5050523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D2F746E-941E-4AF4-8898-8BC532FEFBE2}"/>
                </a:ext>
              </a:extLst>
            </p:cNvPr>
            <p:cNvSpPr/>
            <p:nvPr/>
          </p:nvSpPr>
          <p:spPr>
            <a:xfrm>
              <a:off x="6137858" y="5235081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41397F9-6EF0-440C-BBD7-38172B514CB8}"/>
                </a:ext>
              </a:extLst>
            </p:cNvPr>
            <p:cNvSpPr/>
            <p:nvPr/>
          </p:nvSpPr>
          <p:spPr>
            <a:xfrm>
              <a:off x="4914670" y="5365513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6697E69-F7BC-4979-912B-1FA928D1F0EA}"/>
                </a:ext>
              </a:extLst>
            </p:cNvPr>
            <p:cNvSpPr/>
            <p:nvPr/>
          </p:nvSpPr>
          <p:spPr>
            <a:xfrm>
              <a:off x="5218592" y="4789089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DAF4C77-B28E-46DF-A5E5-0FAF47280BE5}"/>
                </a:ext>
              </a:extLst>
            </p:cNvPr>
            <p:cNvSpPr/>
            <p:nvPr/>
          </p:nvSpPr>
          <p:spPr>
            <a:xfrm>
              <a:off x="5771698" y="5004161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6DBC59D-3D5B-4754-B696-8F0161CE2C4E}"/>
                </a:ext>
              </a:extLst>
            </p:cNvPr>
            <p:cNvSpPr/>
            <p:nvPr/>
          </p:nvSpPr>
          <p:spPr>
            <a:xfrm>
              <a:off x="6646773" y="5096440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7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7E9CB6-4A32-4B7C-83AF-36B32B2D876F}"/>
                </a:ext>
              </a:extLst>
            </p:cNvPr>
            <p:cNvSpPr/>
            <p:nvPr/>
          </p:nvSpPr>
          <p:spPr>
            <a:xfrm>
              <a:off x="4793664" y="3350543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A14382F-EE3E-4DAF-BAD3-A51E1F1989DD}"/>
                </a:ext>
              </a:extLst>
            </p:cNvPr>
            <p:cNvSpPr/>
            <p:nvPr/>
          </p:nvSpPr>
          <p:spPr>
            <a:xfrm>
              <a:off x="6393660" y="4958244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9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776A70E-47E0-42BF-9326-3D72A4646F91}"/>
                </a:ext>
              </a:extLst>
            </p:cNvPr>
            <p:cNvSpPr/>
            <p:nvPr/>
          </p:nvSpPr>
          <p:spPr>
            <a:xfrm>
              <a:off x="7068649" y="4547049"/>
              <a:ext cx="184959" cy="20535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b="1" dirty="0"/>
                <a:t>10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E806EB3-208E-471F-B714-634006A5CF7D}"/>
                </a:ext>
              </a:extLst>
            </p:cNvPr>
            <p:cNvSpPr/>
            <p:nvPr/>
          </p:nvSpPr>
          <p:spPr>
            <a:xfrm>
              <a:off x="6827105" y="5069056"/>
              <a:ext cx="177305" cy="20535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b="1" dirty="0"/>
                <a:t>11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A9198D3-C8D3-4926-8BE4-A49906040F5B}"/>
                </a:ext>
              </a:extLst>
            </p:cNvPr>
            <p:cNvSpPr/>
            <p:nvPr/>
          </p:nvSpPr>
          <p:spPr>
            <a:xfrm>
              <a:off x="5705057" y="4613562"/>
              <a:ext cx="184959" cy="20535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b="1" dirty="0"/>
                <a:t>12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1210F06-1E14-47E7-99AF-F3D62AA61678}"/>
                </a:ext>
              </a:extLst>
            </p:cNvPr>
            <p:cNvSpPr/>
            <p:nvPr/>
          </p:nvSpPr>
          <p:spPr>
            <a:xfrm>
              <a:off x="5082450" y="3889838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13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72F7FC-7929-42EB-8135-05F6E04B7FE0}"/>
                </a:ext>
              </a:extLst>
            </p:cNvPr>
            <p:cNvSpPr/>
            <p:nvPr/>
          </p:nvSpPr>
          <p:spPr>
            <a:xfrm>
              <a:off x="6836631" y="4280851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14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750671-5413-4378-B700-CE16BEBF4F9E}"/>
                </a:ext>
              </a:extLst>
            </p:cNvPr>
            <p:cNvSpPr/>
            <p:nvPr/>
          </p:nvSpPr>
          <p:spPr>
            <a:xfrm>
              <a:off x="7085828" y="4018974"/>
              <a:ext cx="167780" cy="1845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b="1" dirty="0">
                  <a:solidFill>
                    <a:schemeClr val="bg2"/>
                  </a:solidFill>
                </a:rPr>
                <a:t>15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113D0C-99CF-470A-A798-84D59CAD0014}"/>
              </a:ext>
            </a:extLst>
          </p:cNvPr>
          <p:cNvSpPr txBox="1"/>
          <p:nvPr/>
        </p:nvSpPr>
        <p:spPr>
          <a:xfrm>
            <a:off x="5183996" y="1378349"/>
            <a:ext cx="4562554" cy="419724"/>
          </a:xfrm>
          <a:prstGeom prst="rect">
            <a:avLst/>
          </a:prstGeom>
          <a:solidFill>
            <a:schemeClr val="tx1"/>
          </a:solidFill>
        </p:spPr>
        <p:txBody>
          <a:bodyPr wrap="square" lIns="0" tIns="36576" rIns="0" bIns="0" rtlCol="0">
            <a:no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600" dirty="0">
                <a:solidFill>
                  <a:schemeClr val="bg1"/>
                </a:solidFill>
              </a:rPr>
              <a:t>Etat des collaborations entre CPTS et ES étudiés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327A37-BFF1-41F8-B4EE-87E7B1111F30}"/>
              </a:ext>
            </a:extLst>
          </p:cNvPr>
          <p:cNvGrpSpPr/>
          <p:nvPr/>
        </p:nvGrpSpPr>
        <p:grpSpPr>
          <a:xfrm>
            <a:off x="4086822" y="5236671"/>
            <a:ext cx="3818842" cy="944655"/>
            <a:chOff x="5760700" y="5915236"/>
            <a:chExt cx="3818842" cy="94465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0FC485A-6988-4294-A523-C430ACF03005}"/>
                </a:ext>
              </a:extLst>
            </p:cNvPr>
            <p:cNvGrpSpPr/>
            <p:nvPr/>
          </p:nvGrpSpPr>
          <p:grpSpPr>
            <a:xfrm>
              <a:off x="5861405" y="6146068"/>
              <a:ext cx="3718137" cy="713823"/>
              <a:chOff x="5861405" y="6093519"/>
              <a:chExt cx="3718137" cy="713823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10F9BB4-4EB2-4420-9130-526BB17B2390}"/>
                  </a:ext>
                </a:extLst>
              </p:cNvPr>
              <p:cNvGrpSpPr/>
              <p:nvPr/>
            </p:nvGrpSpPr>
            <p:grpSpPr>
              <a:xfrm>
                <a:off x="5863432" y="6665514"/>
                <a:ext cx="2282212" cy="141828"/>
                <a:chOff x="8998825" y="4392542"/>
                <a:chExt cx="2282212" cy="141828"/>
              </a:xfrm>
            </p:grpSpPr>
            <p:sp>
              <p:nvSpPr>
                <p:cNvPr id="58" name="ZoneTexte 24">
                  <a:extLst>
                    <a:ext uri="{FF2B5EF4-FFF2-40B4-BE49-F238E27FC236}">
                      <a16:creationId xmlns:a16="http://schemas.microsoft.com/office/drawing/2014/main" id="{5016C81F-59EF-4B94-94F2-9668CBD476D5}"/>
                    </a:ext>
                  </a:extLst>
                </p:cNvPr>
                <p:cNvSpPr txBox="1"/>
                <p:nvPr/>
              </p:nvSpPr>
              <p:spPr>
                <a:xfrm>
                  <a:off x="9348967" y="4395871"/>
                  <a:ext cx="1932070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ts val="300"/>
                    </a:spcAft>
                    <a:buClr>
                      <a:srgbClr val="FFD200"/>
                    </a:buClr>
                    <a:buSzPct val="75000"/>
                    <a:defRPr/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Commune dans une CTPS</a:t>
                  </a:r>
                </a:p>
              </p:txBody>
            </p: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9ABC63AE-46F7-4461-B76E-288CF7757A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8825" y="4392542"/>
                  <a:ext cx="285765" cy="1159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0798A47-FB81-4439-ABBE-1F162D1F17CA}"/>
                  </a:ext>
                </a:extLst>
              </p:cNvPr>
              <p:cNvGrpSpPr/>
              <p:nvPr/>
            </p:nvGrpSpPr>
            <p:grpSpPr>
              <a:xfrm>
                <a:off x="5861405" y="6093519"/>
                <a:ext cx="3718137" cy="584775"/>
                <a:chOff x="6832132" y="4329684"/>
                <a:chExt cx="3718137" cy="584775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4723E6-42E1-4271-995C-BA064618E2F8}"/>
                    </a:ext>
                  </a:extLst>
                </p:cNvPr>
                <p:cNvSpPr txBox="1"/>
                <p:nvPr/>
              </p:nvSpPr>
              <p:spPr>
                <a:xfrm>
                  <a:off x="6906730" y="4329684"/>
                  <a:ext cx="364353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300"/>
                    </a:spcAft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ES non impliqués dans des CPTS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ES en relation avec une CPTS mais sans action conjointe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Collaboration effective ES-CPTS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1EBF8E9-8A08-4703-A30A-221FFAD914FC}"/>
                    </a:ext>
                  </a:extLst>
                </p:cNvPr>
                <p:cNvSpPr/>
                <p:nvPr/>
              </p:nvSpPr>
              <p:spPr>
                <a:xfrm>
                  <a:off x="6832132" y="4387670"/>
                  <a:ext cx="100705" cy="11597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EC9B4B3-DFDA-482C-9390-1DA67D84353B}"/>
                    </a:ext>
                  </a:extLst>
                </p:cNvPr>
                <p:cNvSpPr/>
                <p:nvPr/>
              </p:nvSpPr>
              <p:spPr>
                <a:xfrm>
                  <a:off x="6832132" y="4554545"/>
                  <a:ext cx="100705" cy="11597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bg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0756E0F-B1AB-4ACA-A620-9BAE00C0C496}"/>
                    </a:ext>
                  </a:extLst>
                </p:cNvPr>
                <p:cNvSpPr/>
                <p:nvPr/>
              </p:nvSpPr>
              <p:spPr>
                <a:xfrm>
                  <a:off x="6834159" y="4724982"/>
                  <a:ext cx="100705" cy="1159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E46FCD-7E38-4DB9-8BAD-566E586E9471}"/>
                </a:ext>
              </a:extLst>
            </p:cNvPr>
            <p:cNvSpPr txBox="1"/>
            <p:nvPr/>
          </p:nvSpPr>
          <p:spPr>
            <a:xfrm>
              <a:off x="5760700" y="5915236"/>
              <a:ext cx="36435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fr-FR" sz="900" u="sng" dirty="0">
                  <a:solidFill>
                    <a:schemeClr val="bg1"/>
                  </a:solidFill>
                </a:rPr>
                <a:t>Légende :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F0F5B3F-4E49-4944-BA0A-A7DBFCA32BEA}"/>
              </a:ext>
            </a:extLst>
          </p:cNvPr>
          <p:cNvSpPr/>
          <p:nvPr/>
        </p:nvSpPr>
        <p:spPr>
          <a:xfrm>
            <a:off x="7582257" y="2188366"/>
            <a:ext cx="31197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1- CH HAUT ANJOU - SITE DE SEGRE</a:t>
            </a:r>
          </a:p>
          <a:p>
            <a:r>
              <a:rPr lang="fr-FR" sz="1000" dirty="0">
                <a:solidFill>
                  <a:schemeClr val="bg1"/>
                </a:solidFill>
              </a:rPr>
              <a:t>2- HOPITAL PRIVE ST MARTIN BEAUPREAU3- HOPITAL LOCAL INTERCOMMUNAL LYS HYROME - SITE DE VIHIERS</a:t>
            </a:r>
          </a:p>
          <a:p>
            <a:r>
              <a:rPr lang="fr-FR" sz="1000" dirty="0">
                <a:solidFill>
                  <a:schemeClr val="bg1"/>
                </a:solidFill>
              </a:rPr>
              <a:t>4- CENTRE SSR DE MONTFAUCON-MONTIGNE</a:t>
            </a:r>
          </a:p>
          <a:p>
            <a:r>
              <a:rPr lang="fr-FR" sz="1000" dirty="0">
                <a:solidFill>
                  <a:schemeClr val="bg1"/>
                </a:solidFill>
              </a:rPr>
              <a:t>5- HOPITAL SAINT- JOSEPH	</a:t>
            </a:r>
          </a:p>
          <a:p>
            <a:r>
              <a:rPr lang="fr-FR" sz="1000" dirty="0">
                <a:solidFill>
                  <a:schemeClr val="bg1"/>
                </a:solidFill>
              </a:rPr>
              <a:t>6- HOPITAL LOCAL INTERCOMMUNAL LYS HYROME - SITE DE CHEMILLE</a:t>
            </a:r>
          </a:p>
          <a:p>
            <a:r>
              <a:rPr lang="fr-FR" sz="1000" dirty="0">
                <a:solidFill>
                  <a:schemeClr val="bg1"/>
                </a:solidFill>
              </a:rPr>
              <a:t>7- MAISON DE CONVALESCENCE LES RECOLLETS</a:t>
            </a:r>
          </a:p>
          <a:p>
            <a:r>
              <a:rPr lang="fr-FR" sz="1000" dirty="0">
                <a:solidFill>
                  <a:schemeClr val="bg1"/>
                </a:solidFill>
              </a:rPr>
              <a:t>8- CENTRE HOSPITALIER CHATEAUBRIANT-NOZAY-POUANCE- SITE DE POUANCE</a:t>
            </a:r>
          </a:p>
          <a:p>
            <a:r>
              <a:rPr lang="fr-FR" sz="1000" dirty="0">
                <a:solidFill>
                  <a:schemeClr val="bg1"/>
                </a:solidFill>
              </a:rPr>
              <a:t>9- CH LAYON-AUBANCE MARTIGNE BRIAND</a:t>
            </a:r>
          </a:p>
          <a:p>
            <a:r>
              <a:rPr lang="fr-FR" sz="1000" dirty="0">
                <a:solidFill>
                  <a:schemeClr val="bg1"/>
                </a:solidFill>
              </a:rPr>
              <a:t>10- HOPITAL LOCAL DE LONGUÉ	</a:t>
            </a:r>
          </a:p>
          <a:p>
            <a:r>
              <a:rPr lang="fr-FR" sz="1000" dirty="0">
                <a:solidFill>
                  <a:schemeClr val="bg1"/>
                </a:solidFill>
              </a:rPr>
              <a:t>11- HOPITAL LOCAL DOUE LA FONTAINE</a:t>
            </a:r>
          </a:p>
          <a:p>
            <a:r>
              <a:rPr lang="fr-FR" sz="1000" dirty="0">
                <a:solidFill>
                  <a:schemeClr val="bg1"/>
                </a:solidFill>
              </a:rPr>
              <a:t>12- HOPITAL CORNICHE ANGEVINE À CHALONNES</a:t>
            </a:r>
          </a:p>
          <a:p>
            <a:r>
              <a:rPr lang="fr-FR" sz="1000" dirty="0">
                <a:solidFill>
                  <a:schemeClr val="bg1"/>
                </a:solidFill>
              </a:rPr>
              <a:t>13- CENTRE HOSPITALIER ERDRE ET LOIRE- SITE DE CANDE </a:t>
            </a:r>
          </a:p>
          <a:p>
            <a:r>
              <a:rPr lang="fr-FR" sz="1000" dirty="0">
                <a:solidFill>
                  <a:schemeClr val="bg1"/>
                </a:solidFill>
              </a:rPr>
              <a:t>14- HOPITAL INTERCOMMUNAL BAUGEOIS VALLÉE - SITE DE BEAUFORT EN VALLEE</a:t>
            </a:r>
          </a:p>
          <a:p>
            <a:r>
              <a:rPr lang="fr-FR" sz="1000" dirty="0">
                <a:solidFill>
                  <a:schemeClr val="bg1"/>
                </a:solidFill>
              </a:rPr>
              <a:t>15- HI  BAUGEOIS VALLÉE- SITE DE BAUGÉ</a:t>
            </a:r>
          </a:p>
        </p:txBody>
      </p:sp>
    </p:spTree>
    <p:extLst>
      <p:ext uri="{BB962C8B-B14F-4D97-AF65-F5344CB8AC3E}">
        <p14:creationId xmlns:p14="http://schemas.microsoft.com/office/powerpoint/2010/main" val="112887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B09EAA-F4CA-48C6-8984-563E719349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8671586"/>
              </p:ext>
            </p:extLst>
          </p:nvPr>
        </p:nvGraphicFramePr>
        <p:xfrm>
          <a:off x="1392" y="774157"/>
          <a:ext cx="1393" cy="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B09EAA-F4CA-48C6-8984-563E71934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2" y="774157"/>
                        <a:ext cx="1393" cy="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301B010-A807-46CF-B5AA-C6BCED40553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772765"/>
            <a:ext cx="139216" cy="1392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929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C0D04-7950-400E-B233-E53C2A52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Retours des focus groups départementaux 1/2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36F75-4AD1-46A9-8A2C-65795B7DAEB5}"/>
              </a:ext>
            </a:extLst>
          </p:cNvPr>
          <p:cNvSpPr/>
          <p:nvPr/>
        </p:nvSpPr>
        <p:spPr>
          <a:xfrm>
            <a:off x="132076" y="1121527"/>
            <a:ext cx="4673839" cy="4414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Enjeux des CPTS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29925-B8C1-49DB-9B40-4333FB43CBDD}"/>
              </a:ext>
            </a:extLst>
          </p:cNvPr>
          <p:cNvSpPr/>
          <p:nvPr/>
        </p:nvSpPr>
        <p:spPr>
          <a:xfrm>
            <a:off x="5345905" y="1121527"/>
            <a:ext cx="5299191" cy="4414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Enjeux des établissements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9B979-0FFD-44A7-860D-E1DB46708739}"/>
              </a:ext>
            </a:extLst>
          </p:cNvPr>
          <p:cNvSpPr txBox="1"/>
          <p:nvPr/>
        </p:nvSpPr>
        <p:spPr>
          <a:xfrm>
            <a:off x="5288361" y="1563016"/>
            <a:ext cx="5356736" cy="557691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1. </a:t>
            </a:r>
            <a:r>
              <a:rPr lang="fr-FR" sz="1200" b="1" dirty="0">
                <a:solidFill>
                  <a:schemeClr val="bg1"/>
                </a:solidFill>
              </a:rPr>
              <a:t>Communiquer / informer / animer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la CPTS est un « point d’entrée »  vers la ville très attendu par les établissements de proximité : pour l’hôpital, la CPTS permet d’identifier les acteurs de ville en amont et en aval de l’hospitalisation;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Les établissements souhaitent mieux faire connaître leur offre aux CPTS;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Une fonction de coordination à l’hôpital est un plus pour organiser la communication avec les professionnels de ville.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Au besoin, la coordination de la CPTS peut-être hébergée dans les murs de l’hôpital pour faciliter la relation entre la ville et les équipes hospitalières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b="1" dirty="0">
                <a:solidFill>
                  <a:schemeClr val="bg1"/>
                </a:solidFill>
              </a:rPr>
              <a:t>2. Coordination des parcours </a:t>
            </a:r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Plusieurs besoins prioritaires sont mentionnés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Coordination des entrées et sorties d’hospitalisation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Simplification des parcours de soins des patients en appui sur un dossier commun pour que les patients puissent être connus et identifiés de tous.</a:t>
            </a:r>
          </a:p>
          <a:p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3. Gouvernance 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Projet territorial partagé conjoint entre la CPTS et l’ES (dans le cas de Chalonnes) visible et articulé avec le projet médical du GHT.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L’ES peut jouer un rôle d’appui pour faire émerger la CPTS mais souhaite l’aval préalable des professionnels de ville locaux pour en assoir la légitimité;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Il est préférable que les établissements et les CPTS agissent ensemble dans l’animation territoriale des parcours;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La gouvernance doit permettre de traiter de problèmes très concrets pour les professionnels et reposer sur un comité ville hôpital opérationnel.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Les établissements et les CPTS doivent faire remonter les besoins partagés au GHT pour que celui-ci flèche des moyens pour accéder à l’offre spécialisée et aux plateaux techniques.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6DF6C-8CBB-4582-8C0D-8AC2203FB2D7}"/>
              </a:ext>
            </a:extLst>
          </p:cNvPr>
          <p:cNvSpPr/>
          <p:nvPr/>
        </p:nvSpPr>
        <p:spPr>
          <a:xfrm>
            <a:off x="132078" y="1563016"/>
            <a:ext cx="48148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1. </a:t>
            </a:r>
            <a:r>
              <a:rPr lang="fr-FR" sz="1200" b="1" dirty="0">
                <a:solidFill>
                  <a:schemeClr val="bg1"/>
                </a:solidFill>
              </a:rPr>
              <a:t>Communiquer / informer / animer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Les CPTS souhaitent mieux connaître l’offre de proximité. Les futurs coordonnateurs des CPTS auront un rôle à jouer pour faire connaître l’offre des établissements de santé aux professionnels de ville; 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b="1" dirty="0">
                <a:solidFill>
                  <a:schemeClr val="bg1"/>
                </a:solidFill>
              </a:rPr>
              <a:t>2. Coordination des parcours 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Besoin de travailler sur la coordination des parcours avec l’ensemble des ES (pas uniquement ceux de proximité) d’autant que les situations locales en termes d’implantation sont très hétérogènes;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Les attentes principales portent sur un outil SI simple de type réseau social professionnel qui doit faciliter le recours aux professionnels des établissements de santé.</a:t>
            </a:r>
          </a:p>
          <a:p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3. Gouvernance 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La composition des instances de la gouvernance de la CPTS devra refléter la diversité des acteurs locaux issus de chaque territoire. Au besoin, il faudra y associer des établissements de territoires voisins.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L’appui des établissements pour la création de la CPTS est facilité lorsque les professionnels libéraux interviennent dans les 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Dans le cas de CPTS en projet, la priorité est de fédérer les professionnels de ville. La mise en place d’un comité ou groupe de travail ville-hôpital peut constituer une solution transitoire en vue de la participation ultérieure de l’ES à la gouvernance de la CPTS.</a:t>
            </a:r>
          </a:p>
        </p:txBody>
      </p:sp>
    </p:spTree>
    <p:extLst>
      <p:ext uri="{BB962C8B-B14F-4D97-AF65-F5344CB8AC3E}">
        <p14:creationId xmlns:p14="http://schemas.microsoft.com/office/powerpoint/2010/main" val="398383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4544212-4E66-42E6-8699-3DFAB8639F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761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4544212-4E66-42E6-8699-3DFAB8639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F5182B-4AA6-49DB-BBF0-8BC4A3C1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Retours des focus groups départementaux 2/2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AC33C-B046-4A2B-8942-AE71372D0F74}"/>
              </a:ext>
            </a:extLst>
          </p:cNvPr>
          <p:cNvSpPr/>
          <p:nvPr/>
        </p:nvSpPr>
        <p:spPr>
          <a:xfrm>
            <a:off x="768040" y="1412169"/>
            <a:ext cx="4191418" cy="58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Consensus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CE7E534-573F-4FD1-B260-FD6D0E7B0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80397"/>
              </p:ext>
            </p:extLst>
          </p:nvPr>
        </p:nvGraphicFramePr>
        <p:xfrm>
          <a:off x="768040" y="5081422"/>
          <a:ext cx="8918401" cy="50266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206917">
                  <a:extLst>
                    <a:ext uri="{9D8B030D-6E8A-4147-A177-3AD203B41FA5}">
                      <a16:colId xmlns:a16="http://schemas.microsoft.com/office/drawing/2014/main" val="1467164891"/>
                    </a:ext>
                  </a:extLst>
                </a:gridCol>
                <a:gridCol w="4711484">
                  <a:extLst>
                    <a:ext uri="{9D8B030D-6E8A-4147-A177-3AD203B41FA5}">
                      <a16:colId xmlns:a16="http://schemas.microsoft.com/office/drawing/2014/main" val="1989552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spécialités remontées par les professionnels de santé comme étant les plus en tension dans le département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Dentiste, dermatologie, ophtalmologie, cardiologie, gynécologie obstétrique, neurologie.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7015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B5F8B99-A04B-4FB9-B363-A8F966E8F905}"/>
              </a:ext>
            </a:extLst>
          </p:cNvPr>
          <p:cNvSpPr/>
          <p:nvPr/>
        </p:nvSpPr>
        <p:spPr>
          <a:xfrm>
            <a:off x="640999" y="2038343"/>
            <a:ext cx="94098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Besoin réciproque de connaître l’offre hospitalière et les relais mobilisables en ville 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La coordination des parcours doit avant tout reposer sur des outils informatiques simples dans leur utilisation.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Intérêt conjoint à s’appuyer sur les ES pour accéder à l’offre spécialisée et au plateau technique en proximité en lien avec le GHT. 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L’animation territoriale ville hôpital doit porter sur des groupes de travail concrets pour préciser les attentes de la ville. 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L’intégration des ES dans la gouvernance des CPTS fait consensus.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07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79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bS2VP8hF8qYXLiOKSf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bS2VP8hF8qYXLiOKSf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0lxD5wicbz77JxeCnlZA"/>
</p:tagLst>
</file>

<file path=ppt/theme/theme1.xml><?xml version="1.0" encoding="utf-8"?>
<a:theme xmlns:a="http://schemas.openxmlformats.org/drawingml/2006/main" name="EY light background">
  <a:themeElements>
    <a:clrScheme name="Custom 9">
      <a:dk1>
        <a:srgbClr val="FFFFFF"/>
      </a:dk1>
      <a:lt1>
        <a:srgbClr val="2E2E38"/>
      </a:lt1>
      <a:dk2>
        <a:srgbClr val="FFD2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574EAB34DC442A477D532E90F4A39" ma:contentTypeVersion="6" ma:contentTypeDescription="Crée un document." ma:contentTypeScope="" ma:versionID="df62ba265b34214c8b1930f450d94574">
  <xsd:schema xmlns:xsd="http://www.w3.org/2001/XMLSchema" xmlns:xs="http://www.w3.org/2001/XMLSchema" xmlns:p="http://schemas.microsoft.com/office/2006/metadata/properties" xmlns:ns2="132020fc-2e11-4887-9112-7c8429f13f6b" targetNamespace="http://schemas.microsoft.com/office/2006/metadata/properties" ma:root="true" ma:fieldsID="842a7ff873ff145044cf52f35dc906a7" ns2:_="">
    <xsd:import namespace="132020fc-2e11-4887-9112-7c8429f13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020fc-2e11-4887-9112-7c8429f13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06A9EB-6E6D-41B6-9AF2-40F0438F3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BA5DBE-D689-48E9-8909-EABC7BDE1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020fc-2e11-4887-9112-7c8429f13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53A0D-205D-4A95-A5D6-EEFF9F2C3F4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2020fc-2e11-4887-9112-7c8429f13f6b"/>
    <ds:schemaRef ds:uri="http://www.w3.org/XML/1998/namespace"/>
    <ds:schemaRef ds:uri="http://purl.org/dc/dcmitype/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2453801</vt:lpwstr>
  </property>
  <property fmtid="{D5CDD505-2E9C-101B-9397-08002B2CF9AE}" pid="4" name="OptimizationTime">
    <vt:lpwstr>20210709_1026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EY regular presentation 2015 v1</Template>
  <TotalTime>0</TotalTime>
  <Words>1145</Words>
  <Application>Microsoft Office PowerPoint</Application>
  <PresentationFormat>Custom</PresentationFormat>
  <Paragraphs>152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EYInterstate</vt:lpstr>
      <vt:lpstr>EYInterstate Light</vt:lpstr>
      <vt:lpstr>EY light background</vt:lpstr>
      <vt:lpstr>think-cell Slide</vt:lpstr>
      <vt:lpstr>Restitution départementale Maine-et-Loire</vt:lpstr>
      <vt:lpstr>Répartition des établissements sur le département</vt:lpstr>
      <vt:lpstr>PowerPoint Presentation</vt:lpstr>
      <vt:lpstr>Analyse départementale de la maturité des établissements sur les missions de proximité </vt:lpstr>
      <vt:lpstr>Détail du niveau de réalisation des missions par établissement ou site</vt:lpstr>
      <vt:lpstr>Collaborations entre établissements et CPTS</vt:lpstr>
      <vt:lpstr>Retours des focus groups départementaux 1/2</vt:lpstr>
      <vt:lpstr>Retours des focus groups départementaux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Restitution départementale Maine-et-Loire  Document de travail</dc:title>
  <dc:creator/>
  <cp:keywords/>
  <cp:lastModifiedBy/>
  <cp:revision>32</cp:revision>
  <dcterms:created xsi:type="dcterms:W3CDTF">2016-12-19T11:32:50Z</dcterms:created>
  <dcterms:modified xsi:type="dcterms:W3CDTF">2021-07-09T08:23:41Z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0x010100DA4574EAB34DC442A477D532E90F4A39</vt:lpwstr>
  </property>
</Properties>
</file>