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263" r:id="rId3"/>
    <p:sldId id="259" r:id="rId4"/>
    <p:sldId id="265" r:id="rId5"/>
    <p:sldId id="257" r:id="rId6"/>
    <p:sldId id="258" r:id="rId7"/>
    <p:sldId id="268" r:id="rId8"/>
    <p:sldId id="264" r:id="rId9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495"/>
    <a:srgbClr val="97BF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85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687BA0-FD8A-4744-8042-BBD9DA42946D}" type="datetimeFigureOut">
              <a:rPr lang="fr-FR" smtClean="0"/>
              <a:pPr/>
              <a:t>19/03/2018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0C62CB-9AF4-4208-A3A5-43118A05208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2374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Le lancement d’un nouvel AAC s’appui sur l’existant avec</a:t>
            </a:r>
            <a:r>
              <a:rPr lang="fr-FR" baseline="0" dirty="0" smtClean="0"/>
              <a:t> des ajustement au regard de l’évaluation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C62CB-9AF4-4208-A3A5-43118A05208D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60124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Rendu</a:t>
            </a:r>
            <a:r>
              <a:rPr lang="fr-FR" baseline="0" dirty="0" smtClean="0"/>
              <a:t> du CDC </a:t>
            </a:r>
            <a:r>
              <a:rPr lang="fr-FR" baseline="0" dirty="0" err="1" smtClean="0"/>
              <a:t>amménagé</a:t>
            </a:r>
            <a:r>
              <a:rPr lang="fr-FR" baseline="0" dirty="0" smtClean="0"/>
              <a:t> pour les EHPAD de la première </a:t>
            </a:r>
            <a:r>
              <a:rPr lang="fr-FR" baseline="0" dirty="0" err="1" smtClean="0"/>
              <a:t>xp</a:t>
            </a:r>
            <a:endParaRPr lang="fr-FR" baseline="0" dirty="0" smtClean="0"/>
          </a:p>
          <a:p>
            <a:r>
              <a:rPr lang="fr-FR" baseline="0" dirty="0" smtClean="0"/>
              <a:t>Constitution du réseau sur volontariat pour personnel déjà présent</a:t>
            </a:r>
          </a:p>
          <a:p>
            <a:r>
              <a:rPr lang="fr-FR" baseline="0" dirty="0" smtClean="0"/>
              <a:t>Portage par un EHPAD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C62CB-9AF4-4208-A3A5-43118A05208D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6067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En CNR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0C62CB-9AF4-4208-A3A5-43118A05208D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92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Pag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ars-vague-powerpoint tif reenregist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10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1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ag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ars-vague-powerpoint_claire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5" name="Rectangle à coins arrondis 4"/>
          <p:cNvSpPr/>
          <p:nvPr userDrawn="1"/>
        </p:nvSpPr>
        <p:spPr>
          <a:xfrm>
            <a:off x="2843808" y="2060848"/>
            <a:ext cx="3456384" cy="1728192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 userDrawn="1"/>
        </p:nvSpPr>
        <p:spPr>
          <a:xfrm>
            <a:off x="2843808" y="2348880"/>
            <a:ext cx="3456384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Agence régionale</a:t>
            </a:r>
            <a:r>
              <a:rPr lang="fr-FR" sz="1200" b="1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de santé Pays de la Loire</a:t>
            </a:r>
          </a:p>
          <a:p>
            <a:pPr algn="ctr"/>
            <a:r>
              <a:rPr lang="fr-FR" sz="11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17 boulevard Gaston Doumergue</a:t>
            </a:r>
          </a:p>
          <a:p>
            <a:pPr algn="ctr"/>
            <a:r>
              <a:rPr lang="fr-FR" sz="11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CS 53233</a:t>
            </a:r>
          </a:p>
          <a:p>
            <a:pPr algn="ctr"/>
            <a:r>
              <a:rPr lang="fr-FR" sz="11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44262 NANTES cedex 2</a:t>
            </a:r>
          </a:p>
          <a:p>
            <a:pPr algn="ctr"/>
            <a:r>
              <a:rPr lang="fr-FR" sz="1100" baseline="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02 49 10 40 00</a:t>
            </a:r>
          </a:p>
          <a:p>
            <a:pPr algn="ctr"/>
            <a:r>
              <a:rPr lang="fr-FR" sz="1600" kern="120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www.pays-de-la-loire.ars.sante.fr</a:t>
            </a:r>
            <a:endParaRPr lang="fr-FR" sz="16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Ellipse 8"/>
          <p:cNvSpPr/>
          <p:nvPr userDrawn="1"/>
        </p:nvSpPr>
        <p:spPr>
          <a:xfrm>
            <a:off x="7452320" y="5805264"/>
            <a:ext cx="1440160" cy="105273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sous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27584" y="1988840"/>
            <a:ext cx="7772400" cy="1362075"/>
          </a:xfrm>
        </p:spPr>
        <p:txBody>
          <a:bodyPr anchor="t">
            <a:normAutofit/>
          </a:bodyPr>
          <a:lstStyle>
            <a:lvl1pPr algn="l">
              <a:defRPr sz="4000" b="1" cap="none" baseline="0">
                <a:solidFill>
                  <a:srgbClr val="97BF0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0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e sous 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7BF0D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/>
          <a:lstStyle>
            <a:lvl1pPr>
              <a:buClr>
                <a:srgbClr val="97BF0D"/>
              </a:buClr>
              <a:defRPr/>
            </a:lvl1pPr>
            <a:lvl2pPr>
              <a:buClr>
                <a:srgbClr val="E2001A"/>
              </a:buClr>
              <a:defRPr>
                <a:solidFill>
                  <a:srgbClr val="004495"/>
                </a:solidFill>
              </a:defRPr>
            </a:lvl2pPr>
            <a:lvl3pPr>
              <a:buClr>
                <a:srgbClr val="004495"/>
              </a:buClr>
              <a:defRPr/>
            </a:lvl3pPr>
            <a:lvl4pPr>
              <a:buClr>
                <a:srgbClr val="97BF0D"/>
              </a:buClr>
              <a:defRPr/>
            </a:lvl4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age sous titre texte sans pu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7BF0D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rmAutofit/>
          </a:bodyPr>
          <a:lstStyle>
            <a:lvl1pPr marL="0" indent="14288">
              <a:buClr>
                <a:srgbClr val="97BF0D"/>
              </a:buClr>
              <a:buFontTx/>
              <a:buNone/>
              <a:tabLst>
                <a:tab pos="8074025" algn="l"/>
              </a:tabLst>
              <a:defRPr sz="2800">
                <a:latin typeface="Arial" pitchFamily="34" charset="0"/>
                <a:cs typeface="Arial" pitchFamily="34" charset="0"/>
              </a:defRPr>
            </a:lvl1pPr>
            <a:lvl2pPr>
              <a:buClr>
                <a:srgbClr val="E2001A"/>
              </a:buClr>
              <a:defRPr>
                <a:solidFill>
                  <a:srgbClr val="004495"/>
                </a:solidFill>
              </a:defRPr>
            </a:lvl2pPr>
            <a:lvl3pPr>
              <a:buClr>
                <a:srgbClr val="004495"/>
              </a:buClr>
              <a:defRPr/>
            </a:lvl3pPr>
            <a:lvl4pPr>
              <a:buClr>
                <a:srgbClr val="97BF0D"/>
              </a:buClr>
              <a:defRPr/>
            </a:lvl4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97BF0D"/>
                </a:solidFill>
              </a:defRPr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4495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4495"/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3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556792"/>
            <a:ext cx="4040188" cy="48245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1556792"/>
            <a:ext cx="4041775" cy="48245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13" name="Espace réservé de la date 3"/>
          <p:cNvSpPr>
            <a:spLocks noGrp="1"/>
          </p:cNvSpPr>
          <p:nvPr>
            <p:ph type="dt" sz="half" idx="13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4" name="Espace réservé du numéro de diapositive 5"/>
          <p:cNvSpPr>
            <a:spLocks noGrp="1"/>
          </p:cNvSpPr>
          <p:nvPr>
            <p:ph type="sldNum" sz="quarter" idx="1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vague-powerpoint_claire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394138"/>
            <a:ext cx="9144000" cy="6463862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4495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1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251520" y="6636891"/>
            <a:ext cx="2160240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12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67544" y="6636891"/>
            <a:ext cx="1944216" cy="2211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 smtClean="0"/>
              <a:t>© ARS Pays de la Loire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172400" y="6597352"/>
            <a:ext cx="693440" cy="2606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buFontTx/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E6F3F7-99AF-4D91-A48B-C019EBCD4E5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60" r:id="rId4"/>
    <p:sldLayoutId id="2147483652" r:id="rId5"/>
    <p:sldLayoutId id="2147483653" r:id="rId6"/>
    <p:sldLayoutId id="2147483661" r:id="rId7"/>
    <p:sldLayoutId id="2147483656" r:id="rId8"/>
    <p:sldLayoutId id="2147483657" r:id="rId9"/>
    <p:sldLayoutId id="2147483658" r:id="rId10"/>
    <p:sldLayoutId id="2147483659" r:id="rId11"/>
    <p:sldLayoutId id="2147483655" r:id="rId1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7BF0D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97BF0D"/>
        </a:buClr>
        <a:buSzPct val="110000"/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E2001A"/>
        </a:buClr>
        <a:buFont typeface="Arial" pitchFamily="34" charset="0"/>
        <a:buChar char="–"/>
        <a:defRPr sz="2800" kern="1200">
          <a:solidFill>
            <a:srgbClr val="004495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4495"/>
        </a:buClr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97BF0D"/>
        </a:buClr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Suite de l’expérimentation d’astreinte IDE de nuit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 smtClean="0"/>
          </a:p>
          <a:p>
            <a:endParaRPr lang="fr-FR" dirty="0"/>
          </a:p>
          <a:p>
            <a:r>
              <a:rPr lang="fr-FR" dirty="0" smtClean="0"/>
              <a:t>RQE du 21/03/2018 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Objectifs :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Améliorer la qualité et la sécurité de la PEC la nuit</a:t>
            </a:r>
          </a:p>
          <a:p>
            <a:r>
              <a:rPr lang="fr-FR" dirty="0" smtClean="0"/>
              <a:t>Eviter les hospitalisations non programmées et non pertinentes de nuit</a:t>
            </a:r>
          </a:p>
          <a:p>
            <a:r>
              <a:rPr lang="fr-FR" dirty="0" smtClean="0"/>
              <a:t>Permettre le retour d’hospitalisation :</a:t>
            </a:r>
          </a:p>
          <a:p>
            <a:pPr lvl="1"/>
            <a:r>
              <a:rPr lang="fr-FR" dirty="0" smtClean="0"/>
              <a:t> Suite à un passage au urgence la nuit n’entrainant pas d’hospitalisation</a:t>
            </a:r>
          </a:p>
          <a:p>
            <a:r>
              <a:rPr lang="fr-FR" dirty="0" smtClean="0"/>
              <a:t>Permettre </a:t>
            </a:r>
            <a:r>
              <a:rPr lang="fr-FR" dirty="0" smtClean="0"/>
              <a:t>aux résidents de rentrer ou rester à l’EHPAD lorsqu’ils bénéficient de soins palliatifs nécessitant des interventions (potentielles ou effectives) la nuit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44793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Un cahier des charges rénové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fr-FR" dirty="0" smtClean="0">
                <a:solidFill>
                  <a:schemeClr val="tx1"/>
                </a:solidFill>
              </a:rPr>
              <a:t>Principe </a:t>
            </a:r>
            <a:r>
              <a:rPr lang="fr-FR" dirty="0">
                <a:solidFill>
                  <a:schemeClr val="tx1"/>
                </a:solidFill>
              </a:rPr>
              <a:t>d’une astreinte téléphonique avec déplacement sous conditions </a:t>
            </a:r>
            <a:r>
              <a:rPr lang="fr-FR" dirty="0" smtClean="0">
                <a:solidFill>
                  <a:schemeClr val="tx1"/>
                </a:solidFill>
              </a:rPr>
              <a:t>prédéfinies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Mise en œuvre </a:t>
            </a:r>
            <a:r>
              <a:rPr lang="fr-FR" dirty="0" smtClean="0">
                <a:solidFill>
                  <a:schemeClr val="tx1"/>
                </a:solidFill>
              </a:rPr>
              <a:t>toutes </a:t>
            </a:r>
            <a:r>
              <a:rPr lang="fr-FR" dirty="0">
                <a:solidFill>
                  <a:schemeClr val="tx1"/>
                </a:solidFill>
              </a:rPr>
              <a:t>les </a:t>
            </a:r>
            <a:r>
              <a:rPr lang="fr-FR" dirty="0" smtClean="0">
                <a:solidFill>
                  <a:schemeClr val="tx1"/>
                </a:solidFill>
              </a:rPr>
              <a:t>nuits</a:t>
            </a:r>
            <a:r>
              <a:rPr lang="fr-FR" dirty="0" smtClean="0">
                <a:solidFill>
                  <a:schemeClr val="tx1"/>
                </a:solidFill>
              </a:rPr>
              <a:t> </a:t>
            </a:r>
            <a:r>
              <a:rPr lang="fr-FR" dirty="0">
                <a:solidFill>
                  <a:schemeClr val="tx1"/>
                </a:solidFill>
              </a:rPr>
              <a:t>de l’année sans </a:t>
            </a:r>
            <a:r>
              <a:rPr lang="fr-FR" dirty="0" smtClean="0">
                <a:solidFill>
                  <a:schemeClr val="tx1"/>
                </a:solidFill>
              </a:rPr>
              <a:t>interruption</a:t>
            </a:r>
            <a:endParaRPr lang="fr-FR" dirty="0">
              <a:solidFill>
                <a:schemeClr val="tx1"/>
              </a:solidFill>
            </a:endParaRPr>
          </a:p>
          <a:p>
            <a:pPr lvl="1"/>
            <a:r>
              <a:rPr lang="fr-FR" dirty="0">
                <a:solidFill>
                  <a:schemeClr val="tx1"/>
                </a:solidFill>
              </a:rPr>
              <a:t>Base de minimum 6 EHPAD et/ou 500 places sur un périmètre géographique commun (30 </a:t>
            </a:r>
            <a:r>
              <a:rPr lang="fr-FR" dirty="0" smtClean="0">
                <a:solidFill>
                  <a:schemeClr val="tx1"/>
                </a:solidFill>
              </a:rPr>
              <a:t>minutes </a:t>
            </a:r>
            <a:r>
              <a:rPr lang="fr-FR" dirty="0">
                <a:solidFill>
                  <a:schemeClr val="tx1"/>
                </a:solidFill>
              </a:rPr>
              <a:t>de </a:t>
            </a:r>
            <a:r>
              <a:rPr lang="fr-FR" dirty="0" smtClean="0">
                <a:solidFill>
                  <a:schemeClr val="tx1"/>
                </a:solidFill>
              </a:rPr>
              <a:t>déplacement)</a:t>
            </a:r>
          </a:p>
          <a:p>
            <a:pPr lvl="1"/>
            <a:r>
              <a:rPr lang="fr-FR" dirty="0">
                <a:solidFill>
                  <a:schemeClr val="tx1"/>
                </a:solidFill>
              </a:rPr>
              <a:t>Constitution d’un réseau d’IDE effecteurs issus des établissements de manière prioritaire </a:t>
            </a:r>
            <a:endParaRPr lang="fr-FR" dirty="0" smtClean="0">
              <a:solidFill>
                <a:schemeClr val="tx1"/>
              </a:solidFill>
            </a:endParaRPr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Coordination </a:t>
            </a:r>
            <a:r>
              <a:rPr lang="fr-FR" dirty="0">
                <a:solidFill>
                  <a:schemeClr val="tx1"/>
                </a:solidFill>
              </a:rPr>
              <a:t>avec la PDSA, le 15, </a:t>
            </a:r>
            <a:r>
              <a:rPr lang="fr-FR" dirty="0" smtClean="0">
                <a:solidFill>
                  <a:schemeClr val="tx1"/>
                </a:solidFill>
              </a:rPr>
              <a:t>dans </a:t>
            </a:r>
            <a:r>
              <a:rPr lang="fr-FR" dirty="0">
                <a:solidFill>
                  <a:schemeClr val="tx1"/>
                </a:solidFill>
              </a:rPr>
              <a:t>le cadre </a:t>
            </a:r>
            <a:r>
              <a:rPr lang="fr-FR" dirty="0" smtClean="0">
                <a:solidFill>
                  <a:schemeClr val="tx1"/>
                </a:solidFill>
              </a:rPr>
              <a:t>de l’amélioration de la pertinence des hospitalisations </a:t>
            </a:r>
            <a:r>
              <a:rPr lang="fr-FR" dirty="0">
                <a:solidFill>
                  <a:schemeClr val="tx1"/>
                </a:solidFill>
              </a:rPr>
              <a:t>non programmées et des retours </a:t>
            </a:r>
            <a:r>
              <a:rPr lang="fr-FR" dirty="0" smtClean="0">
                <a:solidFill>
                  <a:schemeClr val="tx1"/>
                </a:solidFill>
              </a:rPr>
              <a:t>d’hospitalisation formalisée avec l’ADOPS et le centre 15</a:t>
            </a:r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Le médecin coordonnateur de l’établissement est partie prenante du dispositif</a:t>
            </a:r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Le dispositif est intégré dans le projet de soin de l’établissement</a:t>
            </a:r>
          </a:p>
          <a:p>
            <a:pPr lvl="1"/>
            <a:r>
              <a:rPr lang="fr-FR" dirty="0" smtClean="0">
                <a:solidFill>
                  <a:schemeClr val="tx1"/>
                </a:solidFill>
              </a:rPr>
              <a:t>Mise en place d’un comité de pilotage</a:t>
            </a:r>
          </a:p>
          <a:p>
            <a:pPr lvl="1"/>
            <a:endParaRPr lang="fr-FR" dirty="0">
              <a:solidFill>
                <a:schemeClr val="tx1"/>
              </a:solidFill>
            </a:endParaRPr>
          </a:p>
          <a:p>
            <a:pPr lvl="1"/>
            <a:endParaRPr lang="fr-FR" dirty="0">
              <a:solidFill>
                <a:srgbClr val="FF0000"/>
              </a:solidFill>
            </a:endParaRP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8699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financement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Deux volets :</a:t>
            </a:r>
          </a:p>
          <a:p>
            <a:pPr lvl="1"/>
            <a:r>
              <a:rPr lang="fr-FR" dirty="0" smtClean="0"/>
              <a:t>Financement de l’astreinte</a:t>
            </a:r>
          </a:p>
          <a:p>
            <a:pPr lvl="1"/>
            <a:r>
              <a:rPr lang="fr-FR" dirty="0" smtClean="0"/>
              <a:t>Accompagnement au lancement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53848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financement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Financement :</a:t>
            </a:r>
          </a:p>
          <a:p>
            <a:pPr lvl="1"/>
            <a:r>
              <a:rPr lang="fr-FR" dirty="0" smtClean="0"/>
              <a:t>Forfait annuel global :</a:t>
            </a:r>
            <a:endParaRPr lang="fr-FR" strike="sngStrike" dirty="0" smtClean="0"/>
          </a:p>
          <a:p>
            <a:pPr lvl="2"/>
            <a:r>
              <a:rPr lang="fr-FR" dirty="0" smtClean="0"/>
              <a:t>Coût de l’astreinte</a:t>
            </a:r>
          </a:p>
          <a:p>
            <a:pPr lvl="2"/>
            <a:r>
              <a:rPr lang="fr-FR" dirty="0" smtClean="0"/>
              <a:t>Coût des interventions</a:t>
            </a:r>
          </a:p>
          <a:p>
            <a:pPr lvl="2"/>
            <a:endParaRPr lang="fr-FR" dirty="0"/>
          </a:p>
          <a:p>
            <a:pPr lvl="2"/>
            <a:endParaRPr lang="fr-FR" dirty="0" smtClean="0"/>
          </a:p>
          <a:p>
            <a:pPr lvl="1"/>
            <a:r>
              <a:rPr lang="fr-FR" dirty="0" smtClean="0"/>
              <a:t>Formation soins palliatifs financée par le FIR (théorique et pratique)</a:t>
            </a:r>
          </a:p>
          <a:p>
            <a:pPr lvl="1"/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5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7402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Modalités de financement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Accompagnement au lancement :</a:t>
            </a:r>
          </a:p>
          <a:p>
            <a:pPr lvl="1"/>
            <a:r>
              <a:rPr lang="fr-FR" dirty="0" smtClean="0"/>
              <a:t>Dont le temps </a:t>
            </a:r>
            <a:r>
              <a:rPr lang="fr-FR" dirty="0"/>
              <a:t>de coordination par le porteur</a:t>
            </a:r>
          </a:p>
          <a:p>
            <a:pPr marL="457200" lvl="1" indent="0">
              <a:buNone/>
            </a:pPr>
            <a:endParaRPr lang="fr-FR" dirty="0" smtClean="0"/>
          </a:p>
          <a:p>
            <a:pPr lvl="1"/>
            <a:r>
              <a:rPr lang="fr-FR" dirty="0" smtClean="0"/>
              <a:t>Chiffrage par les expérimentateurs et allocation sur critères</a:t>
            </a:r>
          </a:p>
          <a:p>
            <a:pPr marL="457200" lvl="1" indent="0">
              <a:buNone/>
            </a:pPr>
            <a:endParaRPr lang="fr-FR" dirty="0" smtClean="0"/>
          </a:p>
          <a:p>
            <a:pPr marL="457200" lvl="1" indent="0">
              <a:buNone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11705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Modalités de financement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Clr>
                <a:srgbClr val="97BF0D"/>
              </a:buClr>
              <a:buSzPct val="110000"/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</a:rPr>
              <a:t>Financement en crédits pérennes pour les membres de la V1 répondant aux conditions de la </a:t>
            </a:r>
            <a:r>
              <a:rPr lang="fr-FR" sz="3200" dirty="0" smtClean="0">
                <a:solidFill>
                  <a:schemeClr val="tx1"/>
                </a:solidFill>
              </a:rPr>
              <a:t>V2 après candidature</a:t>
            </a:r>
            <a:endParaRPr lang="fr-FR" sz="3200" dirty="0">
              <a:solidFill>
                <a:schemeClr val="tx1"/>
              </a:solidFill>
            </a:endParaRPr>
          </a:p>
          <a:p>
            <a:pPr marL="342900" lvl="1" indent="-342900">
              <a:buClr>
                <a:srgbClr val="97BF0D"/>
              </a:buClr>
              <a:buSzPct val="110000"/>
              <a:buFont typeface="Arial" pitchFamily="34" charset="0"/>
              <a:buChar char="•"/>
            </a:pPr>
            <a:r>
              <a:rPr lang="fr-FR" sz="3200" dirty="0">
                <a:solidFill>
                  <a:schemeClr val="tx1"/>
                </a:solidFill>
              </a:rPr>
              <a:t>CNR pour les autres, avant évaluation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7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593015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Durée de l’expérimentation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/>
              <a:t>2</a:t>
            </a:r>
            <a:r>
              <a:rPr lang="fr-FR" dirty="0" smtClean="0"/>
              <a:t> ans à partir de la mise en place effective de l’astreinte au 1</a:t>
            </a:r>
            <a:r>
              <a:rPr lang="fr-FR" baseline="30000" dirty="0" smtClean="0"/>
              <a:t>er</a:t>
            </a:r>
            <a:r>
              <a:rPr lang="fr-FR" dirty="0" smtClean="0"/>
              <a:t> janvier 2019, continuité de l’expérimentation pour les membres de </a:t>
            </a:r>
            <a:r>
              <a:rPr lang="fr-FR" smtClean="0"/>
              <a:t>V1 </a:t>
            </a:r>
            <a:r>
              <a:rPr lang="fr-FR" smtClean="0"/>
              <a:t>s’ils </a:t>
            </a:r>
            <a:r>
              <a:rPr lang="fr-FR" dirty="0" smtClean="0"/>
              <a:t>postulent à nouveau</a:t>
            </a:r>
          </a:p>
          <a:p>
            <a:r>
              <a:rPr lang="fr-FR" dirty="0" smtClean="0"/>
              <a:t>Livraison du CDC fin avril au plus tard</a:t>
            </a:r>
          </a:p>
          <a:p>
            <a:r>
              <a:rPr lang="fr-FR" dirty="0" smtClean="0"/>
              <a:t>Candidature jusqu’au 30 juin</a:t>
            </a:r>
          </a:p>
          <a:p>
            <a:r>
              <a:rPr lang="fr-FR" dirty="0" smtClean="0"/>
              <a:t>Réponse début septembre</a:t>
            </a:r>
          </a:p>
          <a:p>
            <a:r>
              <a:rPr lang="fr-FR" dirty="0" smtClean="0"/>
              <a:t>Réunion de cadrage courant octobre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E6F3F7-99AF-4D91-A48B-C019EBCD4E50}" type="slidenum">
              <a:rPr lang="fr-FR" smtClean="0"/>
              <a:pPr/>
              <a:t>8</a:t>
            </a:fld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r>
              <a:rPr lang="fr-FR" smtClean="0"/>
              <a:t>© ARS Pays de la Loire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00680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èle Diapora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Modèle Diaporama</Template>
  <TotalTime>1473</TotalTime>
  <Words>422</Words>
  <Application>Microsoft Office PowerPoint</Application>
  <PresentationFormat>Affichage à l'écran (4:3)</PresentationFormat>
  <Paragraphs>70</Paragraphs>
  <Slides>8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Modèle Diaporama</vt:lpstr>
      <vt:lpstr>Suite de l’expérimentation d’astreinte IDE de nuit</vt:lpstr>
      <vt:lpstr>Objectifs :</vt:lpstr>
      <vt:lpstr>Un cahier des charges rénové</vt:lpstr>
      <vt:lpstr>Modalités de financement</vt:lpstr>
      <vt:lpstr>Modalités de financement</vt:lpstr>
      <vt:lpstr>Modalités de financement</vt:lpstr>
      <vt:lpstr>Modalités de financement</vt:lpstr>
      <vt:lpstr>Durée de l’expérimentation</vt:lpstr>
    </vt:vector>
  </TitlesOfParts>
  <Company>MSS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caberthelotgola</dc:creator>
  <cp:lastModifiedBy>GUIBERT Gabriel</cp:lastModifiedBy>
  <cp:revision>47</cp:revision>
  <cp:lastPrinted>2018-03-19T16:45:55Z</cp:lastPrinted>
  <dcterms:created xsi:type="dcterms:W3CDTF">2014-01-28T09:56:22Z</dcterms:created>
  <dcterms:modified xsi:type="dcterms:W3CDTF">2018-03-19T17:38:33Z</dcterms:modified>
</cp:coreProperties>
</file>