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792" r:id="rId3"/>
    <p:sldMasterId id="2147483876" r:id="rId4"/>
  </p:sldMasterIdLst>
  <p:notesMasterIdLst>
    <p:notesMasterId r:id="rId49"/>
  </p:notesMasterIdLst>
  <p:handoutMasterIdLst>
    <p:handoutMasterId r:id="rId50"/>
  </p:handoutMasterIdLst>
  <p:sldIdLst>
    <p:sldId id="346" r:id="rId5"/>
    <p:sldId id="256" r:id="rId6"/>
    <p:sldId id="300" r:id="rId7"/>
    <p:sldId id="303" r:id="rId8"/>
    <p:sldId id="304" r:id="rId9"/>
    <p:sldId id="305" r:id="rId10"/>
    <p:sldId id="276" r:id="rId11"/>
    <p:sldId id="290" r:id="rId12"/>
    <p:sldId id="295" r:id="rId13"/>
    <p:sldId id="325" r:id="rId14"/>
    <p:sldId id="326" r:id="rId15"/>
    <p:sldId id="350" r:id="rId16"/>
    <p:sldId id="351" r:id="rId17"/>
    <p:sldId id="352" r:id="rId18"/>
    <p:sldId id="353" r:id="rId19"/>
    <p:sldId id="354" r:id="rId20"/>
    <p:sldId id="278" r:id="rId21"/>
    <p:sldId id="339" r:id="rId22"/>
    <p:sldId id="291" r:id="rId23"/>
    <p:sldId id="355" r:id="rId24"/>
    <p:sldId id="356" r:id="rId25"/>
    <p:sldId id="357" r:id="rId26"/>
    <p:sldId id="358" r:id="rId27"/>
    <p:sldId id="359" r:id="rId28"/>
    <p:sldId id="360" r:id="rId29"/>
    <p:sldId id="363" r:id="rId30"/>
    <p:sldId id="361" r:id="rId31"/>
    <p:sldId id="342" r:id="rId32"/>
    <p:sldId id="296" r:id="rId33"/>
    <p:sldId id="297" r:id="rId34"/>
    <p:sldId id="318" r:id="rId35"/>
    <p:sldId id="364" r:id="rId36"/>
    <p:sldId id="343" r:id="rId37"/>
    <p:sldId id="345" r:id="rId38"/>
    <p:sldId id="365" r:id="rId39"/>
    <p:sldId id="366" r:id="rId40"/>
    <p:sldId id="367" r:id="rId41"/>
    <p:sldId id="368" r:id="rId42"/>
    <p:sldId id="298" r:id="rId43"/>
    <p:sldId id="293" r:id="rId44"/>
    <p:sldId id="294" r:id="rId45"/>
    <p:sldId id="349" r:id="rId46"/>
    <p:sldId id="347" r:id="rId47"/>
    <p:sldId id="335" r:id="rId48"/>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00378C"/>
    <a:srgbClr val="D20F1C"/>
    <a:srgbClr val="98C7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10" autoAdjust="0"/>
  </p:normalViewPr>
  <p:slideViewPr>
    <p:cSldViewPr>
      <p:cViewPr>
        <p:scale>
          <a:sx n="70" d="100"/>
          <a:sy n="70" d="100"/>
        </p:scale>
        <p:origin x="-1392" y="-21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E7E6EA-44A1-403A-B4D4-6BB44F260BAA}"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fr-FR"/>
        </a:p>
      </dgm:t>
    </dgm:pt>
    <dgm:pt modelId="{B03EDA07-C841-4D34-8D27-6EE0CFF76955}">
      <dgm:prSet phldrT="[Texte]" custT="1"/>
      <dgm:spPr/>
      <dgm:t>
        <a:bodyPr/>
        <a:lstStyle/>
        <a:p>
          <a:r>
            <a:rPr lang="fr-FR" sz="1600" b="1" dirty="0" smtClean="0">
              <a:solidFill>
                <a:schemeClr val="bg1"/>
              </a:solidFill>
              <a:latin typeface="Calibri" pitchFamily="34" charset="0"/>
            </a:rPr>
            <a:t>Il s’agit d’un ensemble de décisions ou d'organisations de terrain, dit dispositif, en déclinaison des objectifs généraux du  PRS</a:t>
          </a:r>
          <a:endParaRPr lang="fr-FR" sz="1600" b="1" dirty="0">
            <a:solidFill>
              <a:schemeClr val="bg1"/>
            </a:solidFill>
            <a:latin typeface="Calibri" pitchFamily="34" charset="0"/>
          </a:endParaRPr>
        </a:p>
      </dgm:t>
    </dgm:pt>
    <dgm:pt modelId="{5E569504-CAF6-462B-B06A-217E0CC7E31C}" type="parTrans" cxnId="{D331CBB3-D193-41F2-8F95-77DD4FA1FB67}">
      <dgm:prSet/>
      <dgm:spPr/>
      <dgm:t>
        <a:bodyPr/>
        <a:lstStyle/>
        <a:p>
          <a:endParaRPr lang="fr-FR"/>
        </a:p>
      </dgm:t>
    </dgm:pt>
    <dgm:pt modelId="{E5F4BCF5-6AAA-4E42-94E1-FA316A0BF7B8}" type="sibTrans" cxnId="{D331CBB3-D193-41F2-8F95-77DD4FA1FB67}">
      <dgm:prSet/>
      <dgm:spPr/>
      <dgm:t>
        <a:bodyPr/>
        <a:lstStyle/>
        <a:p>
          <a:endParaRPr lang="fr-FR"/>
        </a:p>
      </dgm:t>
    </dgm:pt>
    <dgm:pt modelId="{9C64BB7F-F9AC-4FB5-ADBB-13277651A5B1}">
      <dgm:prSet phldrT="[Texte]" custT="1"/>
      <dgm:spPr/>
      <dgm:t>
        <a:bodyPr/>
        <a:lstStyle/>
        <a:p>
          <a:endParaRPr lang="fr-FR" sz="1600" b="1" dirty="0" smtClean="0">
            <a:solidFill>
              <a:schemeClr val="tx1"/>
            </a:solidFill>
            <a:latin typeface="Calibri" pitchFamily="34" charset="0"/>
          </a:endParaRPr>
        </a:p>
        <a:p>
          <a:r>
            <a:rPr lang="fr-FR" sz="1600" b="1" dirty="0" smtClean="0">
              <a:solidFill>
                <a:schemeClr val="tx1"/>
              </a:solidFill>
              <a:latin typeface="Calibri" pitchFamily="34" charset="0"/>
            </a:rPr>
            <a:t>Elle ne concerne pas l’évaluation d’un dispositif pris isolément, ni l’évaluation du fonctionnement d’opérateurs.</a:t>
          </a:r>
          <a:endParaRPr lang="fr-FR" sz="1600" b="1" dirty="0">
            <a:solidFill>
              <a:schemeClr val="tx1"/>
            </a:solidFill>
            <a:latin typeface="Calibri" pitchFamily="34" charset="0"/>
          </a:endParaRPr>
        </a:p>
      </dgm:t>
    </dgm:pt>
    <dgm:pt modelId="{57B033B3-7784-4A6A-B247-240131310365}" type="parTrans" cxnId="{D0AA9AC4-1C10-4630-ADE8-5CEE942F5DFC}">
      <dgm:prSet/>
      <dgm:spPr/>
      <dgm:t>
        <a:bodyPr/>
        <a:lstStyle/>
        <a:p>
          <a:endParaRPr lang="fr-FR"/>
        </a:p>
      </dgm:t>
    </dgm:pt>
    <dgm:pt modelId="{24D0472B-5CC9-410A-874C-469B0AC63514}" type="sibTrans" cxnId="{D0AA9AC4-1C10-4630-ADE8-5CEE942F5DFC}">
      <dgm:prSet/>
      <dgm:spPr/>
      <dgm:t>
        <a:bodyPr/>
        <a:lstStyle/>
        <a:p>
          <a:endParaRPr lang="fr-FR"/>
        </a:p>
      </dgm:t>
    </dgm:pt>
    <dgm:pt modelId="{ED085E95-9F77-4C65-BA0B-B6DA1CF06BB2}">
      <dgm:prSet phldrT="[Texte]"/>
      <dgm:spPr/>
      <dgm:t>
        <a:bodyPr/>
        <a:lstStyle/>
        <a:p>
          <a:endParaRPr lang="fr-FR" dirty="0"/>
        </a:p>
      </dgm:t>
    </dgm:pt>
    <dgm:pt modelId="{DB802B08-7EC5-477A-B7B0-8300E8EFEFED}" type="parTrans" cxnId="{6DF23228-D0A8-412C-BE5D-3B3AFEDD3AD7}">
      <dgm:prSet/>
      <dgm:spPr/>
      <dgm:t>
        <a:bodyPr/>
        <a:lstStyle/>
        <a:p>
          <a:endParaRPr lang="fr-FR"/>
        </a:p>
      </dgm:t>
    </dgm:pt>
    <dgm:pt modelId="{B8BCDBDC-6338-4BE9-8F1D-51BE137FEDD2}" type="sibTrans" cxnId="{6DF23228-D0A8-412C-BE5D-3B3AFEDD3AD7}">
      <dgm:prSet/>
      <dgm:spPr/>
      <dgm:t>
        <a:bodyPr/>
        <a:lstStyle/>
        <a:p>
          <a:endParaRPr lang="fr-FR"/>
        </a:p>
      </dgm:t>
    </dgm:pt>
    <dgm:pt modelId="{9879863B-FB98-472F-B248-9C46C4A165BA}">
      <dgm:prSet phldrT="[Texte]" phldr="1"/>
      <dgm:spPr/>
      <dgm:t>
        <a:bodyPr/>
        <a:lstStyle/>
        <a:p>
          <a:endParaRPr lang="fr-FR" dirty="0"/>
        </a:p>
      </dgm:t>
    </dgm:pt>
    <dgm:pt modelId="{ABF16BD5-0759-4D3F-802F-9C99403CD509}" type="parTrans" cxnId="{38FA733E-8ECE-403D-9E1B-8E0A9DD4DE20}">
      <dgm:prSet/>
      <dgm:spPr/>
      <dgm:t>
        <a:bodyPr/>
        <a:lstStyle/>
        <a:p>
          <a:endParaRPr lang="fr-FR"/>
        </a:p>
      </dgm:t>
    </dgm:pt>
    <dgm:pt modelId="{A2F61991-62F8-409C-A55A-01173A0AD075}" type="sibTrans" cxnId="{38FA733E-8ECE-403D-9E1B-8E0A9DD4DE20}">
      <dgm:prSet/>
      <dgm:spPr/>
      <dgm:t>
        <a:bodyPr/>
        <a:lstStyle/>
        <a:p>
          <a:endParaRPr lang="fr-FR"/>
        </a:p>
      </dgm:t>
    </dgm:pt>
    <dgm:pt modelId="{5D4B3789-50AF-4035-80B6-A1D733EB3A72}">
      <dgm:prSet/>
      <dgm:spPr/>
      <dgm:t>
        <a:bodyPr/>
        <a:lstStyle/>
        <a:p>
          <a:r>
            <a:rPr lang="fr-FR" b="1" dirty="0" smtClean="0">
              <a:solidFill>
                <a:schemeClr val="tx1"/>
              </a:solidFill>
              <a:latin typeface="Calibri" pitchFamily="34" charset="0"/>
            </a:rPr>
            <a:t>L’évaluation concerne la contribution du dispositif à la stratégie mise en œuvre par le Projet Régional de Santé  (PRS)</a:t>
          </a:r>
          <a:endParaRPr lang="fr-FR" b="1" dirty="0">
            <a:solidFill>
              <a:schemeClr val="tx1"/>
            </a:solidFill>
            <a:latin typeface="Calibri" pitchFamily="34" charset="0"/>
          </a:endParaRPr>
        </a:p>
      </dgm:t>
    </dgm:pt>
    <dgm:pt modelId="{D9FFDB79-CFC3-4979-82E9-6465DCF5B912}" type="parTrans" cxnId="{347537E1-E0BF-4792-89F1-5FB07093B490}">
      <dgm:prSet/>
      <dgm:spPr/>
      <dgm:t>
        <a:bodyPr/>
        <a:lstStyle/>
        <a:p>
          <a:endParaRPr lang="fr-FR"/>
        </a:p>
      </dgm:t>
    </dgm:pt>
    <dgm:pt modelId="{ACF2D72A-B67A-47E5-842D-A286AB0DDF3B}" type="sibTrans" cxnId="{347537E1-E0BF-4792-89F1-5FB07093B490}">
      <dgm:prSet/>
      <dgm:spPr/>
      <dgm:t>
        <a:bodyPr/>
        <a:lstStyle/>
        <a:p>
          <a:endParaRPr lang="fr-FR"/>
        </a:p>
      </dgm:t>
    </dgm:pt>
    <dgm:pt modelId="{AB5DB49D-1B22-482D-BEF5-B78F39446F88}">
      <dgm:prSet/>
      <dgm:spPr/>
      <dgm:t>
        <a:bodyPr/>
        <a:lstStyle/>
        <a:p>
          <a:endParaRPr lang="fr-FR"/>
        </a:p>
      </dgm:t>
    </dgm:pt>
    <dgm:pt modelId="{A0CC3807-609F-4825-8BAF-84F2F632B146}" type="parTrans" cxnId="{FC9A86F6-9C0E-4DB4-ACBD-451ACAFBEF6F}">
      <dgm:prSet/>
      <dgm:spPr/>
      <dgm:t>
        <a:bodyPr/>
        <a:lstStyle/>
        <a:p>
          <a:endParaRPr lang="fr-FR"/>
        </a:p>
      </dgm:t>
    </dgm:pt>
    <dgm:pt modelId="{C18B3B57-02EB-4035-96D5-8961485CD9A5}" type="sibTrans" cxnId="{FC9A86F6-9C0E-4DB4-ACBD-451ACAFBEF6F}">
      <dgm:prSet/>
      <dgm:spPr/>
      <dgm:t>
        <a:bodyPr/>
        <a:lstStyle/>
        <a:p>
          <a:endParaRPr lang="fr-FR"/>
        </a:p>
      </dgm:t>
    </dgm:pt>
    <dgm:pt modelId="{62CD20E1-D378-4AAC-A792-E42A03E0A747}" type="pres">
      <dgm:prSet presAssocID="{4FE7E6EA-44A1-403A-B4D4-6BB44F260BAA}" presName="Name0" presStyleCnt="0">
        <dgm:presLayoutVars>
          <dgm:chMax val="4"/>
          <dgm:resizeHandles val="exact"/>
        </dgm:presLayoutVars>
      </dgm:prSet>
      <dgm:spPr/>
      <dgm:t>
        <a:bodyPr/>
        <a:lstStyle/>
        <a:p>
          <a:endParaRPr lang="fr-FR"/>
        </a:p>
      </dgm:t>
    </dgm:pt>
    <dgm:pt modelId="{3EFBA163-2582-487F-AA33-2D59CA445862}" type="pres">
      <dgm:prSet presAssocID="{4FE7E6EA-44A1-403A-B4D4-6BB44F260BAA}" presName="ellipse" presStyleLbl="trBgShp" presStyleIdx="0" presStyleCnt="1"/>
      <dgm:spPr/>
    </dgm:pt>
    <dgm:pt modelId="{2C292934-391C-4E8D-A2B5-958D87253882}" type="pres">
      <dgm:prSet presAssocID="{4FE7E6EA-44A1-403A-B4D4-6BB44F260BAA}" presName="arrow1" presStyleLbl="fgShp" presStyleIdx="0" presStyleCnt="1"/>
      <dgm:spPr/>
    </dgm:pt>
    <dgm:pt modelId="{15CE2647-1EF2-4286-A72B-17C145559022}" type="pres">
      <dgm:prSet presAssocID="{4FE7E6EA-44A1-403A-B4D4-6BB44F260BAA}" presName="rectangle" presStyleLbl="revTx" presStyleIdx="0" presStyleCnt="1">
        <dgm:presLayoutVars>
          <dgm:bulletEnabled val="1"/>
        </dgm:presLayoutVars>
      </dgm:prSet>
      <dgm:spPr/>
      <dgm:t>
        <a:bodyPr/>
        <a:lstStyle/>
        <a:p>
          <a:endParaRPr lang="fr-FR"/>
        </a:p>
      </dgm:t>
    </dgm:pt>
    <dgm:pt modelId="{AF61B56C-CDCD-45C6-811B-5366D0F6BF10}" type="pres">
      <dgm:prSet presAssocID="{9C64BB7F-F9AC-4FB5-ADBB-13277651A5B1}" presName="item1" presStyleLbl="node1" presStyleIdx="0" presStyleCnt="3" custScaleX="177936" custScaleY="153290" custLinFactX="-15236" custLinFactNeighborX="-100000" custLinFactNeighborY="-86152">
        <dgm:presLayoutVars>
          <dgm:bulletEnabled val="1"/>
        </dgm:presLayoutVars>
      </dgm:prSet>
      <dgm:spPr/>
      <dgm:t>
        <a:bodyPr/>
        <a:lstStyle/>
        <a:p>
          <a:endParaRPr lang="fr-FR"/>
        </a:p>
      </dgm:t>
    </dgm:pt>
    <dgm:pt modelId="{2976ECFC-6F6C-4F24-9E57-C0EA1DEE92A0}" type="pres">
      <dgm:prSet presAssocID="{5D4B3789-50AF-4035-80B6-A1D733EB3A72}" presName="item2" presStyleLbl="node1" presStyleIdx="1" presStyleCnt="3" custScaleX="232399" custScaleY="161324" custLinFactY="9721" custLinFactNeighborX="34348" custLinFactNeighborY="100000">
        <dgm:presLayoutVars>
          <dgm:bulletEnabled val="1"/>
        </dgm:presLayoutVars>
      </dgm:prSet>
      <dgm:spPr/>
      <dgm:t>
        <a:bodyPr/>
        <a:lstStyle/>
        <a:p>
          <a:endParaRPr lang="fr-FR"/>
        </a:p>
      </dgm:t>
    </dgm:pt>
    <dgm:pt modelId="{CE5676BC-D956-41DC-AA6E-EE731BBDA65C}" type="pres">
      <dgm:prSet presAssocID="{ED085E95-9F77-4C65-BA0B-B6DA1CF06BB2}" presName="item3" presStyleLbl="node1" presStyleIdx="2" presStyleCnt="3" custScaleX="229695" custScaleY="175976" custLinFactNeighborX="31262" custLinFactNeighborY="-4273">
        <dgm:presLayoutVars>
          <dgm:bulletEnabled val="1"/>
        </dgm:presLayoutVars>
      </dgm:prSet>
      <dgm:spPr/>
      <dgm:t>
        <a:bodyPr/>
        <a:lstStyle/>
        <a:p>
          <a:endParaRPr lang="fr-FR"/>
        </a:p>
      </dgm:t>
    </dgm:pt>
    <dgm:pt modelId="{4BDCE9EA-0847-471A-B823-097ED065D24B}" type="pres">
      <dgm:prSet presAssocID="{4FE7E6EA-44A1-403A-B4D4-6BB44F260BAA}" presName="funnel" presStyleLbl="trAlignAcc1" presStyleIdx="0" presStyleCnt="1" custAng="0" custScaleX="137980" custScaleY="142857" custLinFactNeighborX="-1454" custLinFactNeighborY="15944"/>
      <dgm:spPr>
        <a:noFill/>
      </dgm:spPr>
      <dgm:t>
        <a:bodyPr/>
        <a:lstStyle/>
        <a:p>
          <a:endParaRPr lang="fr-FR"/>
        </a:p>
      </dgm:t>
    </dgm:pt>
  </dgm:ptLst>
  <dgm:cxnLst>
    <dgm:cxn modelId="{D331CBB3-D193-41F2-8F95-77DD4FA1FB67}" srcId="{4FE7E6EA-44A1-403A-B4D4-6BB44F260BAA}" destId="{B03EDA07-C841-4D34-8D27-6EE0CFF76955}" srcOrd="0" destOrd="0" parTransId="{5E569504-CAF6-462B-B06A-217E0CC7E31C}" sibTransId="{E5F4BCF5-6AAA-4E42-94E1-FA316A0BF7B8}"/>
    <dgm:cxn modelId="{981933A3-44DE-4F40-A87C-FED74562F474}" type="presOf" srcId="{4FE7E6EA-44A1-403A-B4D4-6BB44F260BAA}" destId="{62CD20E1-D378-4AAC-A792-E42A03E0A747}" srcOrd="0" destOrd="0" presId="urn:microsoft.com/office/officeart/2005/8/layout/funnel1"/>
    <dgm:cxn modelId="{D0AA9AC4-1C10-4630-ADE8-5CEE942F5DFC}" srcId="{4FE7E6EA-44A1-403A-B4D4-6BB44F260BAA}" destId="{9C64BB7F-F9AC-4FB5-ADBB-13277651A5B1}" srcOrd="1" destOrd="0" parTransId="{57B033B3-7784-4A6A-B247-240131310365}" sibTransId="{24D0472B-5CC9-410A-874C-469B0AC63514}"/>
    <dgm:cxn modelId="{24C0B989-4F28-4C3B-A26C-0F7F248A8926}" type="presOf" srcId="{5D4B3789-50AF-4035-80B6-A1D733EB3A72}" destId="{AF61B56C-CDCD-45C6-811B-5366D0F6BF10}" srcOrd="0" destOrd="0" presId="urn:microsoft.com/office/officeart/2005/8/layout/funnel1"/>
    <dgm:cxn modelId="{D8FD0169-42CF-4056-83A1-931C0F10D2E0}" type="presOf" srcId="{9C64BB7F-F9AC-4FB5-ADBB-13277651A5B1}" destId="{2976ECFC-6F6C-4F24-9E57-C0EA1DEE92A0}" srcOrd="0" destOrd="0" presId="urn:microsoft.com/office/officeart/2005/8/layout/funnel1"/>
    <dgm:cxn modelId="{0CF603BA-2BF5-4BE1-BFBE-3BFFDF78E80B}" type="presOf" srcId="{ED085E95-9F77-4C65-BA0B-B6DA1CF06BB2}" destId="{15CE2647-1EF2-4286-A72B-17C145559022}" srcOrd="0" destOrd="0" presId="urn:microsoft.com/office/officeart/2005/8/layout/funnel1"/>
    <dgm:cxn modelId="{B1993BE3-B3CC-470B-A663-E59E4036E0CB}" type="presOf" srcId="{B03EDA07-C841-4D34-8D27-6EE0CFF76955}" destId="{CE5676BC-D956-41DC-AA6E-EE731BBDA65C}" srcOrd="0" destOrd="0" presId="urn:microsoft.com/office/officeart/2005/8/layout/funnel1"/>
    <dgm:cxn modelId="{6DF23228-D0A8-412C-BE5D-3B3AFEDD3AD7}" srcId="{4FE7E6EA-44A1-403A-B4D4-6BB44F260BAA}" destId="{ED085E95-9F77-4C65-BA0B-B6DA1CF06BB2}" srcOrd="3" destOrd="0" parTransId="{DB802B08-7EC5-477A-B7B0-8300E8EFEFED}" sibTransId="{B8BCDBDC-6338-4BE9-8F1D-51BE137FEDD2}"/>
    <dgm:cxn modelId="{347537E1-E0BF-4792-89F1-5FB07093B490}" srcId="{4FE7E6EA-44A1-403A-B4D4-6BB44F260BAA}" destId="{5D4B3789-50AF-4035-80B6-A1D733EB3A72}" srcOrd="2" destOrd="0" parTransId="{D9FFDB79-CFC3-4979-82E9-6465DCF5B912}" sibTransId="{ACF2D72A-B67A-47E5-842D-A286AB0DDF3B}"/>
    <dgm:cxn modelId="{38FA733E-8ECE-403D-9E1B-8E0A9DD4DE20}" srcId="{4FE7E6EA-44A1-403A-B4D4-6BB44F260BAA}" destId="{9879863B-FB98-472F-B248-9C46C4A165BA}" srcOrd="4" destOrd="0" parTransId="{ABF16BD5-0759-4D3F-802F-9C99403CD509}" sibTransId="{A2F61991-62F8-409C-A55A-01173A0AD075}"/>
    <dgm:cxn modelId="{FC9A86F6-9C0E-4DB4-ACBD-451ACAFBEF6F}" srcId="{4FE7E6EA-44A1-403A-B4D4-6BB44F260BAA}" destId="{AB5DB49D-1B22-482D-BEF5-B78F39446F88}" srcOrd="5" destOrd="0" parTransId="{A0CC3807-609F-4825-8BAF-84F2F632B146}" sibTransId="{C18B3B57-02EB-4035-96D5-8961485CD9A5}"/>
    <dgm:cxn modelId="{6B6FA415-264B-48F9-A820-03580D1EF57D}" type="presParOf" srcId="{62CD20E1-D378-4AAC-A792-E42A03E0A747}" destId="{3EFBA163-2582-487F-AA33-2D59CA445862}" srcOrd="0" destOrd="0" presId="urn:microsoft.com/office/officeart/2005/8/layout/funnel1"/>
    <dgm:cxn modelId="{2F500672-540E-4F60-BCC3-085206845CCF}" type="presParOf" srcId="{62CD20E1-D378-4AAC-A792-E42A03E0A747}" destId="{2C292934-391C-4E8D-A2B5-958D87253882}" srcOrd="1" destOrd="0" presId="urn:microsoft.com/office/officeart/2005/8/layout/funnel1"/>
    <dgm:cxn modelId="{69569035-C3CC-4714-9EB0-5C1AB31F7CE3}" type="presParOf" srcId="{62CD20E1-D378-4AAC-A792-E42A03E0A747}" destId="{15CE2647-1EF2-4286-A72B-17C145559022}" srcOrd="2" destOrd="0" presId="urn:microsoft.com/office/officeart/2005/8/layout/funnel1"/>
    <dgm:cxn modelId="{240C05AA-A17D-4DF7-9BC1-31946256CFD5}" type="presParOf" srcId="{62CD20E1-D378-4AAC-A792-E42A03E0A747}" destId="{AF61B56C-CDCD-45C6-811B-5366D0F6BF10}" srcOrd="3" destOrd="0" presId="urn:microsoft.com/office/officeart/2005/8/layout/funnel1"/>
    <dgm:cxn modelId="{0520525C-4942-41FE-B487-6AC5CA693CB2}" type="presParOf" srcId="{62CD20E1-D378-4AAC-A792-E42A03E0A747}" destId="{2976ECFC-6F6C-4F24-9E57-C0EA1DEE92A0}" srcOrd="4" destOrd="0" presId="urn:microsoft.com/office/officeart/2005/8/layout/funnel1"/>
    <dgm:cxn modelId="{8BE013EC-5E1C-4078-BD6B-222FD546B616}" type="presParOf" srcId="{62CD20E1-D378-4AAC-A792-E42A03E0A747}" destId="{CE5676BC-D956-41DC-AA6E-EE731BBDA65C}" srcOrd="5" destOrd="0" presId="urn:microsoft.com/office/officeart/2005/8/layout/funnel1"/>
    <dgm:cxn modelId="{043CAB96-1B07-4264-9579-EF115F71093D}" type="presParOf" srcId="{62CD20E1-D378-4AAC-A792-E42A03E0A747}" destId="{4BDCE9EA-0847-471A-B823-097ED065D24B}"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4E9ABC-1368-4642-92A4-00CF6964F4DD}"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41EA3E6D-F4D1-43F1-A3CF-A00A98FCE1C2}">
      <dgm:prSet phldrT="[Texte]" custT="1"/>
      <dgm:spPr/>
      <dgm:t>
        <a:bodyPr/>
        <a:lstStyle/>
        <a:p>
          <a:r>
            <a:rPr lang="fr-FR" sz="2000" b="0" dirty="0" smtClean="0"/>
            <a:t>Des investigations qui mettent à contribution les acteurs de terrains impliqués dans la mise en œuvre du dispositif</a:t>
          </a:r>
          <a:endParaRPr lang="fr-FR" sz="2000" b="0" i="0" dirty="0" smtClean="0">
            <a:solidFill>
              <a:srgbClr val="000090"/>
            </a:solidFill>
          </a:endParaRPr>
        </a:p>
      </dgm:t>
    </dgm:pt>
    <dgm:pt modelId="{67D86810-4053-46AB-BBDC-0AA843EA2536}" type="parTrans" cxnId="{1BDAB720-8BAF-4599-A1BE-E582F1D92AF7}">
      <dgm:prSet/>
      <dgm:spPr/>
      <dgm:t>
        <a:bodyPr/>
        <a:lstStyle/>
        <a:p>
          <a:endParaRPr lang="fr-FR"/>
        </a:p>
      </dgm:t>
    </dgm:pt>
    <dgm:pt modelId="{1CDF41DE-CACB-4654-AB3E-DDADD5CA5B26}" type="sibTrans" cxnId="{1BDAB720-8BAF-4599-A1BE-E582F1D92AF7}">
      <dgm:prSet/>
      <dgm:spPr/>
      <dgm:t>
        <a:bodyPr/>
        <a:lstStyle/>
        <a:p>
          <a:endParaRPr lang="fr-FR"/>
        </a:p>
      </dgm:t>
    </dgm:pt>
    <dgm:pt modelId="{E7A208E4-1174-4F51-A4EF-64BECE53A81A}">
      <dgm:prSet phldrT="[Texte]" custT="1"/>
      <dgm:spPr/>
      <dgm:t>
        <a:bodyPr/>
        <a:lstStyle/>
        <a:p>
          <a:r>
            <a:rPr lang="fr-FR" sz="2000" b="0" dirty="0" smtClean="0"/>
            <a:t>Recherche des freins et des facteurs de réussite qui permettent d’optimiser les dispositifs déployés et d’envisager leur ajustement, leur extension …</a:t>
          </a:r>
          <a:endParaRPr lang="fr-FR" sz="2000" b="1" dirty="0"/>
        </a:p>
      </dgm:t>
    </dgm:pt>
    <dgm:pt modelId="{3F2E42B5-BBF5-4005-8C48-86C6E61CFF32}" type="parTrans" cxnId="{E0DC8900-9635-4BBF-94AD-9AF6FB7C29FD}">
      <dgm:prSet/>
      <dgm:spPr/>
      <dgm:t>
        <a:bodyPr/>
        <a:lstStyle/>
        <a:p>
          <a:endParaRPr lang="fr-FR"/>
        </a:p>
      </dgm:t>
    </dgm:pt>
    <dgm:pt modelId="{39E2D4FA-8525-4764-8BED-71AA82126A69}" type="sibTrans" cxnId="{E0DC8900-9635-4BBF-94AD-9AF6FB7C29FD}">
      <dgm:prSet/>
      <dgm:spPr/>
      <dgm:t>
        <a:bodyPr/>
        <a:lstStyle/>
        <a:p>
          <a:endParaRPr lang="fr-FR"/>
        </a:p>
      </dgm:t>
    </dgm:pt>
    <dgm:pt modelId="{677C0630-54DF-411E-AFED-5D03EBEACAB8}">
      <dgm:prSet phldrT="[Texte]" custT="1"/>
      <dgm:spPr/>
      <dgm:t>
        <a:bodyPr/>
        <a:lstStyle/>
        <a:p>
          <a:r>
            <a:rPr lang="fr-FR" sz="2000" b="0" dirty="0" smtClean="0"/>
            <a:t>…et des recommandations opérationnelles</a:t>
          </a:r>
          <a:endParaRPr lang="fr-FR" sz="2000" b="1" dirty="0"/>
        </a:p>
      </dgm:t>
    </dgm:pt>
    <dgm:pt modelId="{09F0A0D4-79DB-4EFA-B3A9-B4EB6D3851FD}" type="parTrans" cxnId="{68A28C30-B89F-4ECC-9C91-3C23FC9C2395}">
      <dgm:prSet/>
      <dgm:spPr/>
      <dgm:t>
        <a:bodyPr/>
        <a:lstStyle/>
        <a:p>
          <a:endParaRPr lang="fr-FR"/>
        </a:p>
      </dgm:t>
    </dgm:pt>
    <dgm:pt modelId="{0F57A83D-5934-40B0-80EB-DBEFFA3890CF}" type="sibTrans" cxnId="{68A28C30-B89F-4ECC-9C91-3C23FC9C2395}">
      <dgm:prSet/>
      <dgm:spPr/>
      <dgm:t>
        <a:bodyPr/>
        <a:lstStyle/>
        <a:p>
          <a:endParaRPr lang="fr-FR"/>
        </a:p>
      </dgm:t>
    </dgm:pt>
    <dgm:pt modelId="{C7A3354F-CFE0-4267-9009-4AB0B0A0E2B4}">
      <dgm:prSet phldrT="[Texte]" custT="1"/>
      <dgm:spPr/>
      <dgm:t>
        <a:bodyPr/>
        <a:lstStyle/>
        <a:p>
          <a:endParaRPr lang="fr-FR" dirty="0"/>
        </a:p>
      </dgm:t>
    </dgm:pt>
    <dgm:pt modelId="{20E0A220-25A5-431F-A0BB-EF3BC3FDC73F}" type="parTrans" cxnId="{F6A48D1D-96CD-4855-9F72-BD6F2E40305C}">
      <dgm:prSet/>
      <dgm:spPr/>
      <dgm:t>
        <a:bodyPr/>
        <a:lstStyle/>
        <a:p>
          <a:endParaRPr lang="fr-FR"/>
        </a:p>
      </dgm:t>
    </dgm:pt>
    <dgm:pt modelId="{EA401C19-D333-46EA-BE61-1B96198C2FD1}" type="sibTrans" cxnId="{F6A48D1D-96CD-4855-9F72-BD6F2E40305C}">
      <dgm:prSet/>
      <dgm:spPr/>
      <dgm:t>
        <a:bodyPr/>
        <a:lstStyle/>
        <a:p>
          <a:endParaRPr lang="fr-FR"/>
        </a:p>
      </dgm:t>
    </dgm:pt>
    <dgm:pt modelId="{56B236EE-9C5C-4C92-97FA-CB71420AA3D2}">
      <dgm:prSet phldrT="[Texte]" custT="1"/>
      <dgm:spPr/>
      <dgm:t>
        <a:bodyPr/>
        <a:lstStyle/>
        <a:p>
          <a:endParaRPr lang="fr-FR" dirty="0"/>
        </a:p>
      </dgm:t>
    </dgm:pt>
    <dgm:pt modelId="{5A96C363-FF83-478F-9C4F-00109E2EF9B4}" type="parTrans" cxnId="{CBF9D881-FB39-4C39-AD6F-CE5B72332A06}">
      <dgm:prSet/>
      <dgm:spPr/>
      <dgm:t>
        <a:bodyPr/>
        <a:lstStyle/>
        <a:p>
          <a:endParaRPr lang="fr-FR"/>
        </a:p>
      </dgm:t>
    </dgm:pt>
    <dgm:pt modelId="{7997DC1B-11D0-41E0-B251-A3DC336AA966}" type="sibTrans" cxnId="{CBF9D881-FB39-4C39-AD6F-CE5B72332A06}">
      <dgm:prSet/>
      <dgm:spPr/>
      <dgm:t>
        <a:bodyPr/>
        <a:lstStyle/>
        <a:p>
          <a:endParaRPr lang="fr-FR"/>
        </a:p>
      </dgm:t>
    </dgm:pt>
    <dgm:pt modelId="{DF2F521C-494B-F140-9409-DD9C3D7F2037}">
      <dgm:prSet/>
      <dgm:spPr/>
      <dgm:t>
        <a:bodyPr/>
        <a:lstStyle/>
        <a:p>
          <a:endParaRPr lang="fr-FR" dirty="0"/>
        </a:p>
      </dgm:t>
    </dgm:pt>
    <dgm:pt modelId="{60546A88-E8FF-F741-A13B-DFCC146A6A43}" type="parTrans" cxnId="{4E8FA5C6-78EB-C349-8A89-2695C74B26DB}">
      <dgm:prSet/>
      <dgm:spPr/>
      <dgm:t>
        <a:bodyPr/>
        <a:lstStyle/>
        <a:p>
          <a:endParaRPr lang="fr-FR"/>
        </a:p>
      </dgm:t>
    </dgm:pt>
    <dgm:pt modelId="{B622EABE-8FFF-0C44-AD03-FE84D7F79D49}" type="sibTrans" cxnId="{4E8FA5C6-78EB-C349-8A89-2695C74B26DB}">
      <dgm:prSet/>
      <dgm:spPr/>
      <dgm:t>
        <a:bodyPr/>
        <a:lstStyle/>
        <a:p>
          <a:endParaRPr lang="fr-FR"/>
        </a:p>
      </dgm:t>
    </dgm:pt>
    <dgm:pt modelId="{A9C358B3-1486-034B-A095-2B44E635610A}">
      <dgm:prSet/>
      <dgm:spPr/>
      <dgm:t>
        <a:bodyPr/>
        <a:lstStyle/>
        <a:p>
          <a:endParaRPr lang="fr-FR" dirty="0"/>
        </a:p>
      </dgm:t>
    </dgm:pt>
    <dgm:pt modelId="{B77CDEA9-F919-1942-91CA-14FB653B575D}" type="parTrans" cxnId="{B1BE9586-3D79-A649-8510-243E133165C4}">
      <dgm:prSet/>
      <dgm:spPr/>
      <dgm:t>
        <a:bodyPr/>
        <a:lstStyle/>
        <a:p>
          <a:endParaRPr lang="fr-FR"/>
        </a:p>
      </dgm:t>
    </dgm:pt>
    <dgm:pt modelId="{053543ED-8743-2145-A5D4-30EADB660A2D}" type="sibTrans" cxnId="{B1BE9586-3D79-A649-8510-243E133165C4}">
      <dgm:prSet/>
      <dgm:spPr/>
      <dgm:t>
        <a:bodyPr/>
        <a:lstStyle/>
        <a:p>
          <a:endParaRPr lang="fr-FR"/>
        </a:p>
      </dgm:t>
    </dgm:pt>
    <dgm:pt modelId="{F9B5EE42-6201-FF49-BECD-8921D3D25F6F}">
      <dgm:prSet custT="1"/>
      <dgm:spPr/>
      <dgm:t>
        <a:bodyPr/>
        <a:lstStyle/>
        <a:p>
          <a:r>
            <a:rPr lang="fr-FR" sz="2000" dirty="0" smtClean="0"/>
            <a:t>… qui pourront être déclinées </a:t>
          </a:r>
        </a:p>
        <a:p>
          <a:r>
            <a:rPr lang="fr-FR" sz="2000" dirty="0" smtClean="0"/>
            <a:t>par l’ARS en plan d’actions.</a:t>
          </a:r>
          <a:endParaRPr lang="fr-FR" sz="2000" dirty="0"/>
        </a:p>
      </dgm:t>
    </dgm:pt>
    <dgm:pt modelId="{87F1B28D-4B0E-B04D-BE1C-2C218D0AC7B9}" type="parTrans" cxnId="{367807EF-85C6-5B43-A86B-3173A2D26E04}">
      <dgm:prSet/>
      <dgm:spPr/>
      <dgm:t>
        <a:bodyPr/>
        <a:lstStyle/>
        <a:p>
          <a:endParaRPr lang="fr-FR"/>
        </a:p>
      </dgm:t>
    </dgm:pt>
    <dgm:pt modelId="{8C765394-823A-6E4B-8C2F-B464CA7510EE}" type="sibTrans" cxnId="{367807EF-85C6-5B43-A86B-3173A2D26E04}">
      <dgm:prSet/>
      <dgm:spPr/>
      <dgm:t>
        <a:bodyPr/>
        <a:lstStyle/>
        <a:p>
          <a:endParaRPr lang="fr-FR"/>
        </a:p>
      </dgm:t>
    </dgm:pt>
    <dgm:pt modelId="{9F87F92A-800A-44F2-9549-CB728598DD5F}">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sz="2000" b="0" dirty="0" smtClean="0"/>
            <a:t>Production de recommandation </a:t>
          </a:r>
        </a:p>
        <a:p>
          <a:pPr marL="0" marR="0" indent="0" defTabSz="914400" eaLnBrk="1" fontAlgn="auto" latinLnBrk="0" hangingPunct="1">
            <a:lnSpc>
              <a:spcPct val="100000"/>
            </a:lnSpc>
            <a:spcBef>
              <a:spcPts val="0"/>
            </a:spcBef>
            <a:spcAft>
              <a:spcPts val="0"/>
            </a:spcAft>
            <a:buClrTx/>
            <a:buSzTx/>
            <a:buFontTx/>
            <a:buNone/>
            <a:tabLst/>
            <a:defRPr/>
          </a:pPr>
          <a:r>
            <a:rPr lang="fr-FR" sz="2000" b="0" dirty="0" smtClean="0"/>
            <a:t>sur la stratégie </a:t>
          </a:r>
        </a:p>
        <a:p>
          <a:pPr marL="0" marR="0" indent="0" defTabSz="914400" eaLnBrk="1" fontAlgn="auto" latinLnBrk="0" hangingPunct="1">
            <a:lnSpc>
              <a:spcPct val="100000"/>
            </a:lnSpc>
            <a:spcBef>
              <a:spcPts val="0"/>
            </a:spcBef>
            <a:spcAft>
              <a:spcPts val="0"/>
            </a:spcAft>
            <a:buClrTx/>
            <a:buSzTx/>
            <a:buFontTx/>
            <a:buNone/>
            <a:tabLst/>
            <a:defRPr/>
          </a:pPr>
          <a:r>
            <a:rPr lang="fr-FR" sz="2000" b="0" dirty="0" smtClean="0"/>
            <a:t>pour l’évolution du dispositif</a:t>
          </a:r>
          <a:endParaRPr lang="fr-FR" sz="2000" dirty="0" smtClean="0"/>
        </a:p>
        <a:p>
          <a:pPr defTabSz="1200150">
            <a:lnSpc>
              <a:spcPct val="90000"/>
            </a:lnSpc>
            <a:spcBef>
              <a:spcPct val="0"/>
            </a:spcBef>
            <a:spcAft>
              <a:spcPct val="35000"/>
            </a:spcAft>
          </a:pPr>
          <a:endParaRPr lang="fr-FR" sz="2200" b="0" dirty="0" smtClean="0"/>
        </a:p>
      </dgm:t>
    </dgm:pt>
    <dgm:pt modelId="{8209D9B4-B8C3-4E7D-9B77-78863C09CA42}" type="parTrans" cxnId="{1A747B88-3CAC-4B6E-97FE-B7C9127FAEC0}">
      <dgm:prSet/>
      <dgm:spPr/>
      <dgm:t>
        <a:bodyPr/>
        <a:lstStyle/>
        <a:p>
          <a:endParaRPr lang="fr-FR"/>
        </a:p>
      </dgm:t>
    </dgm:pt>
    <dgm:pt modelId="{1400DA6E-8666-4774-840E-7E033822534F}" type="sibTrans" cxnId="{1A747B88-3CAC-4B6E-97FE-B7C9127FAEC0}">
      <dgm:prSet/>
      <dgm:spPr/>
      <dgm:t>
        <a:bodyPr/>
        <a:lstStyle/>
        <a:p>
          <a:endParaRPr lang="fr-FR"/>
        </a:p>
      </dgm:t>
    </dgm:pt>
    <dgm:pt modelId="{D4264F1A-3F1C-4C5A-B3FE-A3EF470BCF53}">
      <dgm:prSet/>
      <dgm:spPr/>
      <dgm:t>
        <a:bodyPr/>
        <a:lstStyle/>
        <a:p>
          <a:endParaRPr lang="fr-FR" dirty="0"/>
        </a:p>
      </dgm:t>
    </dgm:pt>
    <dgm:pt modelId="{86AE4D2C-9E72-4D7F-853B-886D1AE4AF6A}" type="parTrans" cxnId="{60702F03-E42B-4E87-A0FD-DE875A802D96}">
      <dgm:prSet/>
      <dgm:spPr/>
      <dgm:t>
        <a:bodyPr/>
        <a:lstStyle/>
        <a:p>
          <a:endParaRPr lang="fr-FR"/>
        </a:p>
      </dgm:t>
    </dgm:pt>
    <dgm:pt modelId="{4FE9051D-6CCA-4581-BF52-0358AAC9389D}" type="sibTrans" cxnId="{60702F03-E42B-4E87-A0FD-DE875A802D96}">
      <dgm:prSet/>
      <dgm:spPr/>
      <dgm:t>
        <a:bodyPr/>
        <a:lstStyle/>
        <a:p>
          <a:endParaRPr lang="fr-FR"/>
        </a:p>
      </dgm:t>
    </dgm:pt>
    <dgm:pt modelId="{9ECE298D-3EB9-48D4-91CB-E56ACE3D78DF}">
      <dgm:prSet/>
      <dgm:spPr/>
      <dgm:t>
        <a:bodyPr/>
        <a:lstStyle/>
        <a:p>
          <a:endParaRPr lang="fr-FR" dirty="0"/>
        </a:p>
      </dgm:t>
    </dgm:pt>
    <dgm:pt modelId="{D7C9D6FE-DBBD-4880-A164-82E8457880D9}" type="parTrans" cxnId="{9F8F068F-CCDD-48F3-BE1E-419B29B7D074}">
      <dgm:prSet/>
      <dgm:spPr/>
      <dgm:t>
        <a:bodyPr/>
        <a:lstStyle/>
        <a:p>
          <a:endParaRPr lang="fr-FR"/>
        </a:p>
      </dgm:t>
    </dgm:pt>
    <dgm:pt modelId="{9952E59B-E46B-4DFE-9905-969F002EE176}" type="sibTrans" cxnId="{9F8F068F-CCDD-48F3-BE1E-419B29B7D074}">
      <dgm:prSet/>
      <dgm:spPr/>
      <dgm:t>
        <a:bodyPr/>
        <a:lstStyle/>
        <a:p>
          <a:endParaRPr lang="fr-FR"/>
        </a:p>
      </dgm:t>
    </dgm:pt>
    <dgm:pt modelId="{545C8AFB-8C9E-44FF-B25A-727364520832}">
      <dgm:prSet/>
      <dgm:spPr/>
      <dgm:t>
        <a:bodyPr/>
        <a:lstStyle/>
        <a:p>
          <a:endParaRPr lang="fr-FR" dirty="0"/>
        </a:p>
      </dgm:t>
    </dgm:pt>
    <dgm:pt modelId="{03BA6AC1-743B-4BD2-9FB9-C9081CEEB7CC}" type="parTrans" cxnId="{F20EBBE1-22A6-4C4F-AFA6-6A535EF7A466}">
      <dgm:prSet/>
      <dgm:spPr/>
      <dgm:t>
        <a:bodyPr/>
        <a:lstStyle/>
        <a:p>
          <a:endParaRPr lang="fr-FR"/>
        </a:p>
      </dgm:t>
    </dgm:pt>
    <dgm:pt modelId="{68726654-0419-45BB-9575-16E21EEABCC0}" type="sibTrans" cxnId="{F20EBBE1-22A6-4C4F-AFA6-6A535EF7A466}">
      <dgm:prSet/>
      <dgm:spPr/>
      <dgm:t>
        <a:bodyPr/>
        <a:lstStyle/>
        <a:p>
          <a:endParaRPr lang="fr-FR"/>
        </a:p>
      </dgm:t>
    </dgm:pt>
    <dgm:pt modelId="{D40D95FE-1A81-46A4-A3B5-0F7373D9B4D9}" type="pres">
      <dgm:prSet presAssocID="{E24E9ABC-1368-4642-92A4-00CF6964F4DD}" presName="diagram" presStyleCnt="0">
        <dgm:presLayoutVars>
          <dgm:chMax val="1"/>
          <dgm:dir/>
          <dgm:animLvl val="ctr"/>
          <dgm:resizeHandles val="exact"/>
        </dgm:presLayoutVars>
      </dgm:prSet>
      <dgm:spPr/>
      <dgm:t>
        <a:bodyPr/>
        <a:lstStyle/>
        <a:p>
          <a:endParaRPr lang="fr-FR"/>
        </a:p>
      </dgm:t>
    </dgm:pt>
    <dgm:pt modelId="{AE8C6B6C-0BAE-48A5-AE15-FDCD63288393}" type="pres">
      <dgm:prSet presAssocID="{E24E9ABC-1368-4642-92A4-00CF6964F4DD}" presName="matrix" presStyleCnt="0"/>
      <dgm:spPr/>
    </dgm:pt>
    <dgm:pt modelId="{AD19422F-050E-4086-81BE-3C758593F068}" type="pres">
      <dgm:prSet presAssocID="{E24E9ABC-1368-4642-92A4-00CF6964F4DD}" presName="tile1" presStyleLbl="node1" presStyleIdx="0" presStyleCnt="4"/>
      <dgm:spPr/>
      <dgm:t>
        <a:bodyPr/>
        <a:lstStyle/>
        <a:p>
          <a:endParaRPr lang="fr-FR"/>
        </a:p>
      </dgm:t>
    </dgm:pt>
    <dgm:pt modelId="{0D7BD3B3-07AE-4CC8-8856-9DF34DF519F6}" type="pres">
      <dgm:prSet presAssocID="{E24E9ABC-1368-4642-92A4-00CF6964F4DD}" presName="tile1text" presStyleLbl="node1" presStyleIdx="0" presStyleCnt="4">
        <dgm:presLayoutVars>
          <dgm:chMax val="0"/>
          <dgm:chPref val="0"/>
          <dgm:bulletEnabled val="1"/>
        </dgm:presLayoutVars>
      </dgm:prSet>
      <dgm:spPr/>
      <dgm:t>
        <a:bodyPr/>
        <a:lstStyle/>
        <a:p>
          <a:endParaRPr lang="fr-FR"/>
        </a:p>
      </dgm:t>
    </dgm:pt>
    <dgm:pt modelId="{A2690A54-E983-45F5-8F8A-F451CC71E15E}" type="pres">
      <dgm:prSet presAssocID="{E24E9ABC-1368-4642-92A4-00CF6964F4DD}" presName="tile2" presStyleLbl="node1" presStyleIdx="1" presStyleCnt="4"/>
      <dgm:spPr/>
      <dgm:t>
        <a:bodyPr/>
        <a:lstStyle/>
        <a:p>
          <a:endParaRPr lang="fr-FR"/>
        </a:p>
      </dgm:t>
    </dgm:pt>
    <dgm:pt modelId="{7AC9E556-F1D7-4653-8ABA-E9D81710A1B2}" type="pres">
      <dgm:prSet presAssocID="{E24E9ABC-1368-4642-92A4-00CF6964F4DD}" presName="tile2text" presStyleLbl="node1" presStyleIdx="1" presStyleCnt="4">
        <dgm:presLayoutVars>
          <dgm:chMax val="0"/>
          <dgm:chPref val="0"/>
          <dgm:bulletEnabled val="1"/>
        </dgm:presLayoutVars>
      </dgm:prSet>
      <dgm:spPr/>
      <dgm:t>
        <a:bodyPr/>
        <a:lstStyle/>
        <a:p>
          <a:endParaRPr lang="fr-FR"/>
        </a:p>
      </dgm:t>
    </dgm:pt>
    <dgm:pt modelId="{7DD56074-B5F6-468B-A4FA-2AE1AC53203C}" type="pres">
      <dgm:prSet presAssocID="{E24E9ABC-1368-4642-92A4-00CF6964F4DD}" presName="tile3" presStyleLbl="node1" presStyleIdx="2" presStyleCnt="4" custLinFactNeighborX="850" custLinFactNeighborY="786"/>
      <dgm:spPr/>
      <dgm:t>
        <a:bodyPr/>
        <a:lstStyle/>
        <a:p>
          <a:endParaRPr lang="fr-FR"/>
        </a:p>
      </dgm:t>
    </dgm:pt>
    <dgm:pt modelId="{551D409D-05C3-40C4-9EBA-CA36DF082F21}" type="pres">
      <dgm:prSet presAssocID="{E24E9ABC-1368-4642-92A4-00CF6964F4DD}" presName="tile3text" presStyleLbl="node1" presStyleIdx="2" presStyleCnt="4">
        <dgm:presLayoutVars>
          <dgm:chMax val="0"/>
          <dgm:chPref val="0"/>
          <dgm:bulletEnabled val="1"/>
        </dgm:presLayoutVars>
      </dgm:prSet>
      <dgm:spPr/>
      <dgm:t>
        <a:bodyPr/>
        <a:lstStyle/>
        <a:p>
          <a:endParaRPr lang="fr-FR"/>
        </a:p>
      </dgm:t>
    </dgm:pt>
    <dgm:pt modelId="{99E809D1-4625-49FC-B25F-487A1DEB97DF}" type="pres">
      <dgm:prSet presAssocID="{E24E9ABC-1368-4642-92A4-00CF6964F4DD}" presName="tile4" presStyleLbl="node1" presStyleIdx="3" presStyleCnt="4" custScaleY="104400" custLinFactNeighborX="1247" custLinFactNeighborY="-2200"/>
      <dgm:spPr/>
      <dgm:t>
        <a:bodyPr/>
        <a:lstStyle/>
        <a:p>
          <a:endParaRPr lang="fr-FR"/>
        </a:p>
      </dgm:t>
    </dgm:pt>
    <dgm:pt modelId="{8E4B21AE-1C2C-4884-A6FE-D2FBEBDEAC89}" type="pres">
      <dgm:prSet presAssocID="{E24E9ABC-1368-4642-92A4-00CF6964F4DD}" presName="tile4text" presStyleLbl="node1" presStyleIdx="3" presStyleCnt="4">
        <dgm:presLayoutVars>
          <dgm:chMax val="0"/>
          <dgm:chPref val="0"/>
          <dgm:bulletEnabled val="1"/>
        </dgm:presLayoutVars>
      </dgm:prSet>
      <dgm:spPr/>
      <dgm:t>
        <a:bodyPr/>
        <a:lstStyle/>
        <a:p>
          <a:endParaRPr lang="fr-FR"/>
        </a:p>
      </dgm:t>
    </dgm:pt>
    <dgm:pt modelId="{4D890EB3-F72B-47F9-8EED-6B490E6BC175}" type="pres">
      <dgm:prSet presAssocID="{E24E9ABC-1368-4642-92A4-00CF6964F4DD}" presName="centerTile" presStyleLbl="fgShp" presStyleIdx="0" presStyleCnt="1" custScaleX="152912" custScaleY="138783" custLinFactNeighborX="4471" custLinFactNeighborY="-2147">
        <dgm:presLayoutVars>
          <dgm:chMax val="0"/>
          <dgm:chPref val="0"/>
        </dgm:presLayoutVars>
      </dgm:prSet>
      <dgm:spPr/>
      <dgm:t>
        <a:bodyPr/>
        <a:lstStyle/>
        <a:p>
          <a:endParaRPr lang="fr-FR"/>
        </a:p>
      </dgm:t>
    </dgm:pt>
  </dgm:ptLst>
  <dgm:cxnLst>
    <dgm:cxn modelId="{056FF300-F9C1-4922-A3AF-C422F178DE8B}" type="presOf" srcId="{677C0630-54DF-411E-AFED-5D03EBEACAB8}" destId="{551D409D-05C3-40C4-9EBA-CA36DF082F21}" srcOrd="1" destOrd="0" presId="urn:microsoft.com/office/officeart/2005/8/layout/matrix1"/>
    <dgm:cxn modelId="{C11F6B85-7604-402A-8D0C-B00AC7AB6713}" type="presOf" srcId="{9F87F92A-800A-44F2-9549-CB728598DD5F}" destId="{7AC9E556-F1D7-4653-8ABA-E9D81710A1B2}" srcOrd="1" destOrd="0" presId="urn:microsoft.com/office/officeart/2005/8/layout/matrix1"/>
    <dgm:cxn modelId="{31B60C7A-00FC-415C-B26A-206069F29DFA}" type="presOf" srcId="{41EA3E6D-F4D1-43F1-A3CF-A00A98FCE1C2}" destId="{4D890EB3-F72B-47F9-8EED-6B490E6BC175}" srcOrd="0" destOrd="0" presId="urn:microsoft.com/office/officeart/2005/8/layout/matrix1"/>
    <dgm:cxn modelId="{EF95DB59-C32F-45F2-9E6B-2A4C7F72DBA3}" type="presOf" srcId="{E7A208E4-1174-4F51-A4EF-64BECE53A81A}" destId="{0D7BD3B3-07AE-4CC8-8856-9DF34DF519F6}" srcOrd="1" destOrd="0" presId="urn:microsoft.com/office/officeart/2005/8/layout/matrix1"/>
    <dgm:cxn modelId="{B676B0BD-66E4-4CDB-9C54-52CD42472E80}" type="presOf" srcId="{677C0630-54DF-411E-AFED-5D03EBEACAB8}" destId="{7DD56074-B5F6-468B-A4FA-2AE1AC53203C}" srcOrd="0" destOrd="0" presId="urn:microsoft.com/office/officeart/2005/8/layout/matrix1"/>
    <dgm:cxn modelId="{68A28C30-B89F-4ECC-9C91-3C23FC9C2395}" srcId="{41EA3E6D-F4D1-43F1-A3CF-A00A98FCE1C2}" destId="{677C0630-54DF-411E-AFED-5D03EBEACAB8}" srcOrd="2" destOrd="0" parTransId="{09F0A0D4-79DB-4EFA-B3A9-B4EB6D3851FD}" sibTransId="{0F57A83D-5934-40B0-80EB-DBEFFA3890CF}"/>
    <dgm:cxn modelId="{367807EF-85C6-5B43-A86B-3173A2D26E04}" srcId="{41EA3E6D-F4D1-43F1-A3CF-A00A98FCE1C2}" destId="{F9B5EE42-6201-FF49-BECD-8921D3D25F6F}" srcOrd="3" destOrd="0" parTransId="{87F1B28D-4B0E-B04D-BE1C-2C218D0AC7B9}" sibTransId="{8C765394-823A-6E4B-8C2F-B464CA7510EE}"/>
    <dgm:cxn modelId="{CBF9D881-FB39-4C39-AD6F-CE5B72332A06}" srcId="{41EA3E6D-F4D1-43F1-A3CF-A00A98FCE1C2}" destId="{56B236EE-9C5C-4C92-97FA-CB71420AA3D2}" srcOrd="10" destOrd="0" parTransId="{5A96C363-FF83-478F-9C4F-00109E2EF9B4}" sibTransId="{7997DC1B-11D0-41E0-B251-A3DC336AA966}"/>
    <dgm:cxn modelId="{1A747B88-3CAC-4B6E-97FE-B7C9127FAEC0}" srcId="{41EA3E6D-F4D1-43F1-A3CF-A00A98FCE1C2}" destId="{9F87F92A-800A-44F2-9549-CB728598DD5F}" srcOrd="1" destOrd="0" parTransId="{8209D9B4-B8C3-4E7D-9B77-78863C09CA42}" sibTransId="{1400DA6E-8666-4774-840E-7E033822534F}"/>
    <dgm:cxn modelId="{E0DC8900-9635-4BBF-94AD-9AF6FB7C29FD}" srcId="{41EA3E6D-F4D1-43F1-A3CF-A00A98FCE1C2}" destId="{E7A208E4-1174-4F51-A4EF-64BECE53A81A}" srcOrd="0" destOrd="0" parTransId="{3F2E42B5-BBF5-4005-8C48-86C6E61CFF32}" sibTransId="{39E2D4FA-8525-4764-8BED-71AA82126A69}"/>
    <dgm:cxn modelId="{EC74444A-C3F4-4769-8B76-82C1EA7BE885}" type="presOf" srcId="{E7A208E4-1174-4F51-A4EF-64BECE53A81A}" destId="{AD19422F-050E-4086-81BE-3C758593F068}" srcOrd="0" destOrd="0" presId="urn:microsoft.com/office/officeart/2005/8/layout/matrix1"/>
    <dgm:cxn modelId="{60702F03-E42B-4E87-A0FD-DE875A802D96}" srcId="{41EA3E6D-F4D1-43F1-A3CF-A00A98FCE1C2}" destId="{D4264F1A-3F1C-4C5A-B3FE-A3EF470BCF53}" srcOrd="6" destOrd="0" parTransId="{86AE4D2C-9E72-4D7F-853B-886D1AE4AF6A}" sibTransId="{4FE9051D-6CCA-4581-BF52-0358AAC9389D}"/>
    <dgm:cxn modelId="{3CD051AE-897B-41E9-99BF-66CCE743B2D6}" type="presOf" srcId="{9F87F92A-800A-44F2-9549-CB728598DD5F}" destId="{A2690A54-E983-45F5-8F8A-F451CC71E15E}" srcOrd="0" destOrd="0" presId="urn:microsoft.com/office/officeart/2005/8/layout/matrix1"/>
    <dgm:cxn modelId="{1BDAB720-8BAF-4599-A1BE-E582F1D92AF7}" srcId="{E24E9ABC-1368-4642-92A4-00CF6964F4DD}" destId="{41EA3E6D-F4D1-43F1-A3CF-A00A98FCE1C2}" srcOrd="0" destOrd="0" parTransId="{67D86810-4053-46AB-BBDC-0AA843EA2536}" sibTransId="{1CDF41DE-CACB-4654-AB3E-DDADD5CA5B26}"/>
    <dgm:cxn modelId="{A363A361-DBB4-4101-A4F2-8861117B2E5A}" type="presOf" srcId="{E24E9ABC-1368-4642-92A4-00CF6964F4DD}" destId="{D40D95FE-1A81-46A4-A3B5-0F7373D9B4D9}" srcOrd="0" destOrd="0" presId="urn:microsoft.com/office/officeart/2005/8/layout/matrix1"/>
    <dgm:cxn modelId="{F6A48D1D-96CD-4855-9F72-BD6F2E40305C}" srcId="{41EA3E6D-F4D1-43F1-A3CF-A00A98FCE1C2}" destId="{C7A3354F-CFE0-4267-9009-4AB0B0A0E2B4}" srcOrd="8" destOrd="0" parTransId="{20E0A220-25A5-431F-A0BB-EF3BC3FDC73F}" sibTransId="{EA401C19-D333-46EA-BE61-1B96198C2FD1}"/>
    <dgm:cxn modelId="{4E8FA5C6-78EB-C349-8A89-2695C74B26DB}" srcId="{41EA3E6D-F4D1-43F1-A3CF-A00A98FCE1C2}" destId="{DF2F521C-494B-F140-9409-DD9C3D7F2037}" srcOrd="7" destOrd="0" parTransId="{60546A88-E8FF-F741-A13B-DFCC146A6A43}" sibTransId="{B622EABE-8FFF-0C44-AD03-FE84D7F79D49}"/>
    <dgm:cxn modelId="{50270EC8-2745-4A7B-98DB-0E1B328A61D2}" type="presOf" srcId="{F9B5EE42-6201-FF49-BECD-8921D3D25F6F}" destId="{99E809D1-4625-49FC-B25F-487A1DEB97DF}" srcOrd="0" destOrd="0" presId="urn:microsoft.com/office/officeart/2005/8/layout/matrix1"/>
    <dgm:cxn modelId="{9F8F068F-CCDD-48F3-BE1E-419B29B7D074}" srcId="{41EA3E6D-F4D1-43F1-A3CF-A00A98FCE1C2}" destId="{9ECE298D-3EB9-48D4-91CB-E56ACE3D78DF}" srcOrd="5" destOrd="0" parTransId="{D7C9D6FE-DBBD-4880-A164-82E8457880D9}" sibTransId="{9952E59B-E46B-4DFE-9905-969F002EE176}"/>
    <dgm:cxn modelId="{F20EBBE1-22A6-4C4F-AFA6-6A535EF7A466}" srcId="{41EA3E6D-F4D1-43F1-A3CF-A00A98FCE1C2}" destId="{545C8AFB-8C9E-44FF-B25A-727364520832}" srcOrd="4" destOrd="0" parTransId="{03BA6AC1-743B-4BD2-9FB9-C9081CEEB7CC}" sibTransId="{68726654-0419-45BB-9575-16E21EEABCC0}"/>
    <dgm:cxn modelId="{114D3BC6-2E5F-4815-9172-C11212832782}" type="presOf" srcId="{F9B5EE42-6201-FF49-BECD-8921D3D25F6F}" destId="{8E4B21AE-1C2C-4884-A6FE-D2FBEBDEAC89}" srcOrd="1" destOrd="0" presId="urn:microsoft.com/office/officeart/2005/8/layout/matrix1"/>
    <dgm:cxn modelId="{B1BE9586-3D79-A649-8510-243E133165C4}" srcId="{41EA3E6D-F4D1-43F1-A3CF-A00A98FCE1C2}" destId="{A9C358B3-1486-034B-A095-2B44E635610A}" srcOrd="9" destOrd="0" parTransId="{B77CDEA9-F919-1942-91CA-14FB653B575D}" sibTransId="{053543ED-8743-2145-A5D4-30EADB660A2D}"/>
    <dgm:cxn modelId="{B56EE39B-4C49-459B-87E9-875A647E71EE}" type="presParOf" srcId="{D40D95FE-1A81-46A4-A3B5-0F7373D9B4D9}" destId="{AE8C6B6C-0BAE-48A5-AE15-FDCD63288393}" srcOrd="0" destOrd="0" presId="urn:microsoft.com/office/officeart/2005/8/layout/matrix1"/>
    <dgm:cxn modelId="{F6708AC8-6AD6-433B-8C50-DBF2B3B3878B}" type="presParOf" srcId="{AE8C6B6C-0BAE-48A5-AE15-FDCD63288393}" destId="{AD19422F-050E-4086-81BE-3C758593F068}" srcOrd="0" destOrd="0" presId="urn:microsoft.com/office/officeart/2005/8/layout/matrix1"/>
    <dgm:cxn modelId="{491130EC-7995-45B2-AAA8-3581FB890CA5}" type="presParOf" srcId="{AE8C6B6C-0BAE-48A5-AE15-FDCD63288393}" destId="{0D7BD3B3-07AE-4CC8-8856-9DF34DF519F6}" srcOrd="1" destOrd="0" presId="urn:microsoft.com/office/officeart/2005/8/layout/matrix1"/>
    <dgm:cxn modelId="{9028564B-60C8-4959-A31B-EE8CF624C05F}" type="presParOf" srcId="{AE8C6B6C-0BAE-48A5-AE15-FDCD63288393}" destId="{A2690A54-E983-45F5-8F8A-F451CC71E15E}" srcOrd="2" destOrd="0" presId="urn:microsoft.com/office/officeart/2005/8/layout/matrix1"/>
    <dgm:cxn modelId="{925F0B35-E78F-4482-BD56-A10016DDD1F6}" type="presParOf" srcId="{AE8C6B6C-0BAE-48A5-AE15-FDCD63288393}" destId="{7AC9E556-F1D7-4653-8ABA-E9D81710A1B2}" srcOrd="3" destOrd="0" presId="urn:microsoft.com/office/officeart/2005/8/layout/matrix1"/>
    <dgm:cxn modelId="{66B332A8-EA26-4034-BEF8-8878CBF683CE}" type="presParOf" srcId="{AE8C6B6C-0BAE-48A5-AE15-FDCD63288393}" destId="{7DD56074-B5F6-468B-A4FA-2AE1AC53203C}" srcOrd="4" destOrd="0" presId="urn:microsoft.com/office/officeart/2005/8/layout/matrix1"/>
    <dgm:cxn modelId="{4871D5F1-0326-44B1-B237-053AC2CDA32E}" type="presParOf" srcId="{AE8C6B6C-0BAE-48A5-AE15-FDCD63288393}" destId="{551D409D-05C3-40C4-9EBA-CA36DF082F21}" srcOrd="5" destOrd="0" presId="urn:microsoft.com/office/officeart/2005/8/layout/matrix1"/>
    <dgm:cxn modelId="{69DF5359-90CB-4B5C-97F6-9E2401492EDA}" type="presParOf" srcId="{AE8C6B6C-0BAE-48A5-AE15-FDCD63288393}" destId="{99E809D1-4625-49FC-B25F-487A1DEB97DF}" srcOrd="6" destOrd="0" presId="urn:microsoft.com/office/officeart/2005/8/layout/matrix1"/>
    <dgm:cxn modelId="{60B70033-04C8-460F-821D-319E4CD0DE97}" type="presParOf" srcId="{AE8C6B6C-0BAE-48A5-AE15-FDCD63288393}" destId="{8E4B21AE-1C2C-4884-A6FE-D2FBEBDEAC89}" srcOrd="7" destOrd="0" presId="urn:microsoft.com/office/officeart/2005/8/layout/matrix1"/>
    <dgm:cxn modelId="{3F772741-AC40-4B4F-89C3-7C3437F44E8F}" type="presParOf" srcId="{D40D95FE-1A81-46A4-A3B5-0F7373D9B4D9}" destId="{4D890EB3-F72B-47F9-8EED-6B490E6BC175}"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BA163-2582-487F-AA33-2D59CA445862}">
      <dsp:nvSpPr>
        <dsp:cNvPr id="0" name=""/>
        <dsp:cNvSpPr/>
      </dsp:nvSpPr>
      <dsp:spPr>
        <a:xfrm>
          <a:off x="2076673" y="582770"/>
          <a:ext cx="4063652" cy="1411252"/>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292934-391C-4E8D-A2B5-958D87253882}">
      <dsp:nvSpPr>
        <dsp:cNvPr id="0" name=""/>
        <dsp:cNvSpPr/>
      </dsp:nvSpPr>
      <dsp:spPr>
        <a:xfrm>
          <a:off x="3721035" y="4038450"/>
          <a:ext cx="787529" cy="504018"/>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CE2647-1EF2-4286-A72B-17C145559022}">
      <dsp:nvSpPr>
        <dsp:cNvPr id="0" name=""/>
        <dsp:cNvSpPr/>
      </dsp:nvSpPr>
      <dsp:spPr>
        <a:xfrm>
          <a:off x="2224729" y="4441665"/>
          <a:ext cx="3780141" cy="945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endParaRPr lang="fr-FR" sz="3400" kern="1200" dirty="0"/>
        </a:p>
      </dsp:txBody>
      <dsp:txXfrm>
        <a:off x="2224729" y="4441665"/>
        <a:ext cx="3780141" cy="945035"/>
      </dsp:txXfrm>
    </dsp:sp>
    <dsp:sp modelId="{AF61B56C-CDCD-45C6-811B-5366D0F6BF10}">
      <dsp:nvSpPr>
        <dsp:cNvPr id="0" name=""/>
        <dsp:cNvSpPr/>
      </dsp:nvSpPr>
      <dsp:spPr>
        <a:xfrm>
          <a:off x="1368155" y="504060"/>
          <a:ext cx="2522337" cy="21729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tx1"/>
              </a:solidFill>
              <a:latin typeface="Calibri" pitchFamily="34" charset="0"/>
            </a:rPr>
            <a:t>L’évaluation concerne la contribution du dispositif à la stratégie mise en œuvre par le Projet Régional de Santé  (PRS)</a:t>
          </a:r>
          <a:endParaRPr lang="fr-FR" sz="1500" b="1" kern="1200" dirty="0">
            <a:solidFill>
              <a:schemeClr val="tx1"/>
            </a:solidFill>
            <a:latin typeface="Calibri" pitchFamily="34" charset="0"/>
          </a:endParaRPr>
        </a:p>
      </dsp:txBody>
      <dsp:txXfrm>
        <a:off x="1737543" y="822284"/>
        <a:ext cx="1783561" cy="1536519"/>
      </dsp:txXfrm>
    </dsp:sp>
    <dsp:sp modelId="{2976ECFC-6F6C-4F24-9E57-C0EA1DEE92A0}">
      <dsp:nvSpPr>
        <dsp:cNvPr id="0" name=""/>
        <dsp:cNvSpPr/>
      </dsp:nvSpPr>
      <dsp:spPr>
        <a:xfrm>
          <a:off x="2088228" y="2160241"/>
          <a:ext cx="3294379" cy="22868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fr-FR" sz="1600" b="1" kern="1200" dirty="0" smtClean="0">
            <a:solidFill>
              <a:schemeClr val="tx1"/>
            </a:solidFill>
            <a:latin typeface="Calibri" pitchFamily="34" charset="0"/>
          </a:endParaRPr>
        </a:p>
        <a:p>
          <a:pPr lvl="0" algn="ctr" defTabSz="711200">
            <a:lnSpc>
              <a:spcPct val="90000"/>
            </a:lnSpc>
            <a:spcBef>
              <a:spcPct val="0"/>
            </a:spcBef>
            <a:spcAft>
              <a:spcPct val="35000"/>
            </a:spcAft>
          </a:pPr>
          <a:r>
            <a:rPr lang="fr-FR" sz="1600" b="1" kern="1200" dirty="0" smtClean="0">
              <a:solidFill>
                <a:schemeClr val="tx1"/>
              </a:solidFill>
              <a:latin typeface="Calibri" pitchFamily="34" charset="0"/>
            </a:rPr>
            <a:t>Elle ne concerne pas l’évaluation d’un dispositif pris isolément, ni l’évaluation du fonctionnement d’opérateurs.</a:t>
          </a:r>
          <a:endParaRPr lang="fr-FR" sz="1600" b="1" kern="1200" dirty="0">
            <a:solidFill>
              <a:schemeClr val="tx1"/>
            </a:solidFill>
            <a:latin typeface="Calibri" pitchFamily="34" charset="0"/>
          </a:endParaRPr>
        </a:p>
      </dsp:txBody>
      <dsp:txXfrm>
        <a:off x="2570679" y="2495143"/>
        <a:ext cx="2329477" cy="1617049"/>
      </dsp:txXfrm>
    </dsp:sp>
    <dsp:sp modelId="{CE5676BC-D956-41DC-AA6E-EE731BBDA65C}">
      <dsp:nvSpPr>
        <dsp:cNvPr id="0" name=""/>
        <dsp:cNvSpPr/>
      </dsp:nvSpPr>
      <dsp:spPr>
        <a:xfrm>
          <a:off x="3512702" y="97732"/>
          <a:ext cx="3256048" cy="24945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latin typeface="Calibri" pitchFamily="34" charset="0"/>
            </a:rPr>
            <a:t>Il s’agit d’un ensemble de décisions ou d'organisations de terrain, dit dispositif, en déclinaison des objectifs généraux du  PRS</a:t>
          </a:r>
          <a:endParaRPr lang="fr-FR" sz="1600" b="1" kern="1200" dirty="0">
            <a:solidFill>
              <a:schemeClr val="bg1"/>
            </a:solidFill>
            <a:latin typeface="Calibri" pitchFamily="34" charset="0"/>
          </a:endParaRPr>
        </a:p>
      </dsp:txBody>
      <dsp:txXfrm>
        <a:off x="3989539" y="463051"/>
        <a:ext cx="2302374" cy="1763915"/>
      </dsp:txXfrm>
    </dsp:sp>
    <dsp:sp modelId="{4BDCE9EA-0847-471A-B823-097ED065D24B}">
      <dsp:nvSpPr>
        <dsp:cNvPr id="0" name=""/>
        <dsp:cNvSpPr/>
      </dsp:nvSpPr>
      <dsp:spPr>
        <a:xfrm>
          <a:off x="1008103" y="5"/>
          <a:ext cx="6085146" cy="5040183"/>
        </a:xfrm>
        <a:prstGeom prst="funnel">
          <a:avLst/>
        </a:prstGeom>
        <a:no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19422F-050E-4086-81BE-3C758593F068}">
      <dsp:nvSpPr>
        <dsp:cNvPr id="0" name=""/>
        <dsp:cNvSpPr/>
      </dsp:nvSpPr>
      <dsp:spPr>
        <a:xfrm rot="16200000">
          <a:off x="1003721" y="-1029766"/>
          <a:ext cx="2367706" cy="437515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0" kern="1200" dirty="0" smtClean="0"/>
            <a:t>Recherche des freins et des facteurs de réussite qui permettent d’optimiser les dispositifs déployés et d’envisager leur ajustement, leur extension …</a:t>
          </a:r>
          <a:endParaRPr lang="fr-FR" sz="2000" b="1" kern="1200" dirty="0"/>
        </a:p>
      </dsp:txBody>
      <dsp:txXfrm rot="5400000">
        <a:off x="0" y="-26044"/>
        <a:ext cx="4375150" cy="1775779"/>
      </dsp:txXfrm>
    </dsp:sp>
    <dsp:sp modelId="{A2690A54-E983-45F5-8F8A-F451CC71E15E}">
      <dsp:nvSpPr>
        <dsp:cNvPr id="0" name=""/>
        <dsp:cNvSpPr/>
      </dsp:nvSpPr>
      <dsp:spPr>
        <a:xfrm>
          <a:off x="4375150" y="-26044"/>
          <a:ext cx="4375150" cy="2367706"/>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fr-FR" sz="2000" b="0" kern="1200" dirty="0" smtClean="0"/>
            <a:t>Production de recommandation </a:t>
          </a:r>
        </a:p>
        <a:p>
          <a:pPr marL="0" marR="0" lvl="0" indent="0" algn="ctr" defTabSz="914400" eaLnBrk="1" fontAlgn="auto" latinLnBrk="0" hangingPunct="1">
            <a:lnSpc>
              <a:spcPct val="100000"/>
            </a:lnSpc>
            <a:spcBef>
              <a:spcPct val="0"/>
            </a:spcBef>
            <a:spcAft>
              <a:spcPts val="0"/>
            </a:spcAft>
            <a:buClrTx/>
            <a:buSzTx/>
            <a:buFontTx/>
            <a:buNone/>
            <a:tabLst/>
            <a:defRPr/>
          </a:pPr>
          <a:r>
            <a:rPr lang="fr-FR" sz="2000" b="0" kern="1200" dirty="0" smtClean="0"/>
            <a:t>sur la stratégie </a:t>
          </a:r>
        </a:p>
        <a:p>
          <a:pPr marL="0" marR="0" lvl="0" indent="0" algn="ctr" defTabSz="914400" eaLnBrk="1" fontAlgn="auto" latinLnBrk="0" hangingPunct="1">
            <a:lnSpc>
              <a:spcPct val="100000"/>
            </a:lnSpc>
            <a:spcBef>
              <a:spcPct val="0"/>
            </a:spcBef>
            <a:spcAft>
              <a:spcPts val="0"/>
            </a:spcAft>
            <a:buClrTx/>
            <a:buSzTx/>
            <a:buFontTx/>
            <a:buNone/>
            <a:tabLst/>
            <a:defRPr/>
          </a:pPr>
          <a:r>
            <a:rPr lang="fr-FR" sz="2000" b="0" kern="1200" dirty="0" smtClean="0"/>
            <a:t>pour l’évolution du dispositif</a:t>
          </a:r>
          <a:endParaRPr lang="fr-FR" sz="2000" kern="1200" dirty="0" smtClean="0"/>
        </a:p>
        <a:p>
          <a:pPr lvl="0" algn="ctr" defTabSz="1200150">
            <a:lnSpc>
              <a:spcPct val="90000"/>
            </a:lnSpc>
            <a:spcBef>
              <a:spcPct val="0"/>
            </a:spcBef>
            <a:spcAft>
              <a:spcPct val="35000"/>
            </a:spcAft>
          </a:pPr>
          <a:endParaRPr lang="fr-FR" sz="2200" b="0" kern="1200" dirty="0" smtClean="0"/>
        </a:p>
      </dsp:txBody>
      <dsp:txXfrm>
        <a:off x="4375150" y="-26044"/>
        <a:ext cx="4375150" cy="1775779"/>
      </dsp:txXfrm>
    </dsp:sp>
    <dsp:sp modelId="{7DD56074-B5F6-468B-A4FA-2AE1AC53203C}">
      <dsp:nvSpPr>
        <dsp:cNvPr id="0" name=""/>
        <dsp:cNvSpPr/>
      </dsp:nvSpPr>
      <dsp:spPr>
        <a:xfrm rot="10800000">
          <a:off x="37188" y="2360271"/>
          <a:ext cx="4375150" cy="2367706"/>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b="0" kern="1200" dirty="0" smtClean="0"/>
            <a:t>…et des recommandations opérationnelles</a:t>
          </a:r>
          <a:endParaRPr lang="fr-FR" sz="2000" b="1" kern="1200" dirty="0"/>
        </a:p>
      </dsp:txBody>
      <dsp:txXfrm rot="10800000">
        <a:off x="37188" y="2952198"/>
        <a:ext cx="4375150" cy="1775779"/>
      </dsp:txXfrm>
    </dsp:sp>
    <dsp:sp modelId="{99E809D1-4625-49FC-B25F-487A1DEB97DF}">
      <dsp:nvSpPr>
        <dsp:cNvPr id="0" name=""/>
        <dsp:cNvSpPr/>
      </dsp:nvSpPr>
      <dsp:spPr>
        <a:xfrm rot="5400000">
          <a:off x="5326782" y="1285850"/>
          <a:ext cx="2471885" cy="437515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kern="1200" dirty="0" smtClean="0"/>
            <a:t>… qui pourront être déclinées </a:t>
          </a:r>
        </a:p>
        <a:p>
          <a:pPr lvl="0" algn="ctr" defTabSz="889000">
            <a:lnSpc>
              <a:spcPct val="90000"/>
            </a:lnSpc>
            <a:spcBef>
              <a:spcPct val="0"/>
            </a:spcBef>
            <a:spcAft>
              <a:spcPct val="35000"/>
            </a:spcAft>
          </a:pPr>
          <a:r>
            <a:rPr lang="fr-FR" sz="2000" kern="1200" dirty="0" smtClean="0"/>
            <a:t>par l’ARS en plan d’actions.</a:t>
          </a:r>
          <a:endParaRPr lang="fr-FR" sz="2000" kern="1200" dirty="0"/>
        </a:p>
      </dsp:txBody>
      <dsp:txXfrm rot="-5400000">
        <a:off x="4375149" y="2855454"/>
        <a:ext cx="4375150" cy="1853914"/>
      </dsp:txXfrm>
    </dsp:sp>
    <dsp:sp modelId="{4D890EB3-F72B-47F9-8EED-6B490E6BC175}">
      <dsp:nvSpPr>
        <dsp:cNvPr id="0" name=""/>
        <dsp:cNvSpPr/>
      </dsp:nvSpPr>
      <dsp:spPr>
        <a:xfrm>
          <a:off x="2485478" y="1520795"/>
          <a:ext cx="4014077" cy="1642987"/>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b="0" kern="1200" dirty="0" smtClean="0"/>
            <a:t>Des investigations qui mettent à contribution les acteurs de terrains impliqués dans la mise en œuvre du dispositif</a:t>
          </a:r>
          <a:endParaRPr lang="fr-FR" sz="2000" b="0" i="0" kern="1200" dirty="0" smtClean="0">
            <a:solidFill>
              <a:srgbClr val="000090"/>
            </a:solidFill>
          </a:endParaRPr>
        </a:p>
      </dsp:txBody>
      <dsp:txXfrm>
        <a:off x="2565682" y="1600999"/>
        <a:ext cx="3853669" cy="1482579"/>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FB2E9FB-5E17-4C41-923C-B73F7F026D51}" type="datetimeFigureOut">
              <a:rPr lang="fr-FR" smtClean="0"/>
              <a:pPr/>
              <a:t>23/03/2018</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DF95BA8-7848-423B-BE24-55D1D6C7785C}" type="slidenum">
              <a:rPr lang="fr-FR" smtClean="0"/>
              <a:pPr/>
              <a:t>‹N°›</a:t>
            </a:fld>
            <a:endParaRPr lang="fr-FR"/>
          </a:p>
        </p:txBody>
      </p:sp>
    </p:spTree>
    <p:extLst>
      <p:ext uri="{BB962C8B-B14F-4D97-AF65-F5344CB8AC3E}">
        <p14:creationId xmlns:p14="http://schemas.microsoft.com/office/powerpoint/2010/main" val="1731852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61A95E9-E4E7-445C-B417-01D8B95B75D4}" type="datetimeFigureOut">
              <a:rPr lang="fr-FR" smtClean="0"/>
              <a:pPr/>
              <a:t>23/03/2018</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8026DE4-9D70-4CE0-AE23-F5C0B01B8EBD}" type="slidenum">
              <a:rPr lang="fr-FR" smtClean="0"/>
              <a:pPr/>
              <a:t>‹N°›</a:t>
            </a:fld>
            <a:endParaRPr lang="fr-FR"/>
          </a:p>
        </p:txBody>
      </p:sp>
    </p:spTree>
    <p:extLst>
      <p:ext uri="{BB962C8B-B14F-4D97-AF65-F5344CB8AC3E}">
        <p14:creationId xmlns:p14="http://schemas.microsoft.com/office/powerpoint/2010/main" val="1597862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2</a:t>
            </a:fld>
            <a:endParaRPr lang="fr-FR"/>
          </a:p>
        </p:txBody>
      </p:sp>
    </p:spTree>
    <p:extLst>
      <p:ext uri="{BB962C8B-B14F-4D97-AF65-F5344CB8AC3E}">
        <p14:creationId xmlns:p14="http://schemas.microsoft.com/office/powerpoint/2010/main" val="3304059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30</a:t>
            </a:fld>
            <a:endParaRPr lang="fr-FR"/>
          </a:p>
        </p:txBody>
      </p:sp>
    </p:spTree>
    <p:extLst>
      <p:ext uri="{BB962C8B-B14F-4D97-AF65-F5344CB8AC3E}">
        <p14:creationId xmlns:p14="http://schemas.microsoft.com/office/powerpoint/2010/main" val="1218826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39</a:t>
            </a:fld>
            <a:endParaRPr lang="fr-FR"/>
          </a:p>
        </p:txBody>
      </p:sp>
    </p:spTree>
    <p:extLst>
      <p:ext uri="{BB962C8B-B14F-4D97-AF65-F5344CB8AC3E}">
        <p14:creationId xmlns:p14="http://schemas.microsoft.com/office/powerpoint/2010/main" val="1218826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40</a:t>
            </a:fld>
            <a:endParaRPr lang="fr-FR"/>
          </a:p>
        </p:txBody>
      </p:sp>
    </p:spTree>
    <p:extLst>
      <p:ext uri="{BB962C8B-B14F-4D97-AF65-F5344CB8AC3E}">
        <p14:creationId xmlns:p14="http://schemas.microsoft.com/office/powerpoint/2010/main" val="1218826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41</a:t>
            </a:fld>
            <a:endParaRPr lang="fr-FR"/>
          </a:p>
        </p:txBody>
      </p:sp>
    </p:spTree>
    <p:extLst>
      <p:ext uri="{BB962C8B-B14F-4D97-AF65-F5344CB8AC3E}">
        <p14:creationId xmlns:p14="http://schemas.microsoft.com/office/powerpoint/2010/main" val="1218826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smtClean="0"/>
          </a:p>
        </p:txBody>
      </p:sp>
      <p:sp>
        <p:nvSpPr>
          <p:cNvPr id="4" name="Espace réservé du numéro de diapositive 3"/>
          <p:cNvSpPr>
            <a:spLocks noGrp="1"/>
          </p:cNvSpPr>
          <p:nvPr>
            <p:ph type="sldNum" sz="quarter" idx="5"/>
          </p:nvPr>
        </p:nvSpPr>
        <p:spPr/>
        <p:txBody>
          <a:bodyPr/>
          <a:lstStyle/>
          <a:p>
            <a:pPr>
              <a:defRPr/>
            </a:pPr>
            <a:fld id="{6FD3F0B4-6A3F-40B0-86A9-BB3D22223CDE}" type="slidenum">
              <a:rPr lang="fr-FR">
                <a:solidFill>
                  <a:prstClr val="black"/>
                </a:solidFill>
              </a:rPr>
              <a:pPr>
                <a:defRPr/>
              </a:pPr>
              <a:t>4</a:t>
            </a:fld>
            <a:endParaRPr lang="fr-FR">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smtClean="0"/>
          </a:p>
        </p:txBody>
      </p:sp>
      <p:sp>
        <p:nvSpPr>
          <p:cNvPr id="4" name="Espace réservé du numéro de diapositive 3"/>
          <p:cNvSpPr>
            <a:spLocks noGrp="1"/>
          </p:cNvSpPr>
          <p:nvPr>
            <p:ph type="sldNum" sz="quarter" idx="5"/>
          </p:nvPr>
        </p:nvSpPr>
        <p:spPr/>
        <p:txBody>
          <a:bodyPr/>
          <a:lstStyle/>
          <a:p>
            <a:pPr>
              <a:defRPr/>
            </a:pPr>
            <a:fld id="{A846AC5F-FC87-45FE-B5F6-F7204DB8E882}" type="slidenum">
              <a:rPr lang="fr-FR">
                <a:solidFill>
                  <a:prstClr val="black"/>
                </a:solidFill>
              </a:rPr>
              <a:pPr>
                <a:defRPr/>
              </a:pPr>
              <a:t>5</a:t>
            </a:fld>
            <a:endParaRPr lang="fr-FR">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smtClean="0"/>
          </a:p>
        </p:txBody>
      </p:sp>
      <p:sp>
        <p:nvSpPr>
          <p:cNvPr id="4" name="Espace réservé du numéro de diapositive 3"/>
          <p:cNvSpPr>
            <a:spLocks noGrp="1"/>
          </p:cNvSpPr>
          <p:nvPr>
            <p:ph type="sldNum" sz="quarter" idx="5"/>
          </p:nvPr>
        </p:nvSpPr>
        <p:spPr/>
        <p:txBody>
          <a:bodyPr/>
          <a:lstStyle/>
          <a:p>
            <a:pPr>
              <a:defRPr/>
            </a:pPr>
            <a:fld id="{8C5D7CD2-5BFD-4BBA-8D47-75DC5F0F7ECB}" type="slidenum">
              <a:rPr lang="fr-FR">
                <a:solidFill>
                  <a:prstClr val="black"/>
                </a:solidFill>
              </a:rPr>
              <a:pPr>
                <a:defRPr/>
              </a:pPr>
              <a:t>6</a:t>
            </a:fld>
            <a:endParaRPr lang="fr-FR">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7</a:t>
            </a:fld>
            <a:endParaRPr lang="fr-FR"/>
          </a:p>
        </p:txBody>
      </p:sp>
    </p:spTree>
    <p:extLst>
      <p:ext uri="{BB962C8B-B14F-4D97-AF65-F5344CB8AC3E}">
        <p14:creationId xmlns:p14="http://schemas.microsoft.com/office/powerpoint/2010/main" val="393592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8</a:t>
            </a:fld>
            <a:endParaRPr lang="fr-FR"/>
          </a:p>
        </p:txBody>
      </p:sp>
    </p:spTree>
    <p:extLst>
      <p:ext uri="{BB962C8B-B14F-4D97-AF65-F5344CB8AC3E}">
        <p14:creationId xmlns:p14="http://schemas.microsoft.com/office/powerpoint/2010/main" val="3935929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17</a:t>
            </a:fld>
            <a:endParaRPr lang="fr-FR"/>
          </a:p>
        </p:txBody>
      </p:sp>
    </p:spTree>
    <p:extLst>
      <p:ext uri="{BB962C8B-B14F-4D97-AF65-F5344CB8AC3E}">
        <p14:creationId xmlns:p14="http://schemas.microsoft.com/office/powerpoint/2010/main" val="1218826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19</a:t>
            </a:fld>
            <a:endParaRPr lang="fr-FR"/>
          </a:p>
        </p:txBody>
      </p:sp>
    </p:spTree>
    <p:extLst>
      <p:ext uri="{BB962C8B-B14F-4D97-AF65-F5344CB8AC3E}">
        <p14:creationId xmlns:p14="http://schemas.microsoft.com/office/powerpoint/2010/main" val="1218826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026DE4-9D70-4CE0-AE23-F5C0B01B8EBD}" type="slidenum">
              <a:rPr lang="fr-FR" smtClean="0"/>
              <a:pPr/>
              <a:t>29</a:t>
            </a:fld>
            <a:endParaRPr lang="fr-FR"/>
          </a:p>
        </p:txBody>
      </p:sp>
    </p:spTree>
    <p:extLst>
      <p:ext uri="{BB962C8B-B14F-4D97-AF65-F5344CB8AC3E}">
        <p14:creationId xmlns:p14="http://schemas.microsoft.com/office/powerpoint/2010/main" val="1218826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103" name="Picture 7" descr="ars-vague-powerpoint tif reenregistre"/>
          <p:cNvPicPr>
            <a:picLocks noChangeAspect="1" noChangeArrowheads="1"/>
          </p:cNvPicPr>
          <p:nvPr/>
        </p:nvPicPr>
        <p:blipFill>
          <a:blip r:embed="rId2" cstate="print"/>
          <a:srcRect/>
          <a:stretch>
            <a:fillRect/>
          </a:stretch>
        </p:blipFill>
        <p:spPr bwMode="auto">
          <a:xfrm>
            <a:off x="0" y="360363"/>
            <a:ext cx="9191625" cy="6497637"/>
          </a:xfrm>
          <a:prstGeom prst="rect">
            <a:avLst/>
          </a:prstGeom>
          <a:noFill/>
        </p:spPr>
      </p:pic>
      <p:sp>
        <p:nvSpPr>
          <p:cNvPr id="4098" name="Rectangle 2"/>
          <p:cNvSpPr>
            <a:spLocks noGrp="1" noChangeArrowheads="1"/>
          </p:cNvSpPr>
          <p:nvPr>
            <p:ph type="ctrTitle"/>
          </p:nvPr>
        </p:nvSpPr>
        <p:spPr>
          <a:xfrm>
            <a:off x="685800" y="2130425"/>
            <a:ext cx="7772400" cy="1470025"/>
          </a:xfrm>
        </p:spPr>
        <p:txBody>
          <a:bodyPr/>
          <a:lstStyle>
            <a:lvl1pPr>
              <a:defRPr sz="4400"/>
            </a:lvl1pPr>
          </a:lstStyle>
          <a:p>
            <a:r>
              <a:rPr lang="fr-FR" smtClean="0"/>
              <a:t>Cliquez pour modifier le style du titre</a:t>
            </a:r>
            <a:endParaRPr lang="fr-FR"/>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smtClean="0"/>
              <a:t>Cliquez pour modifier le style des sous-titres du masque</a:t>
            </a: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E4EAAFD9-20F9-4A79-917C-1A38CB7B3E4F}" type="datetime1">
              <a:rPr lang="fr-FR" smtClean="0"/>
              <a:t>23/03/2018</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858B26CD-427A-4077-AE0D-CFD03DC2204C}"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DFA45177-5BDF-4005-9B07-14D5160DEC34}" type="datetime1">
              <a:rPr lang="fr-FR" smtClean="0"/>
              <a:t>23/03/2018</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6BC64EE-D917-408A-865D-13EB1C0371A7}" type="slidenum">
              <a:rPr lang="fr-F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5F4FC154-2D34-4B69-93E1-FFFA4D9C13CF}" type="slidenum">
              <a:rPr lang="fr-FR"/>
              <a:pPr>
                <a:defRPr/>
              </a:pPr>
              <a:t>‹N°›</a:t>
            </a:fld>
            <a:endParaRPr lang="fr-FR"/>
          </a:p>
        </p:txBody>
      </p:sp>
    </p:spTree>
    <p:extLst>
      <p:ext uri="{BB962C8B-B14F-4D97-AF65-F5344CB8AC3E}">
        <p14:creationId xmlns:p14="http://schemas.microsoft.com/office/powerpoint/2010/main" val="27138312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3DB28234-B993-4BFA-8CA2-0584AFCE95B6}" type="slidenum">
              <a:rPr lang="fr-FR"/>
              <a:pPr>
                <a:defRPr/>
              </a:pPr>
              <a:t>‹N°›</a:t>
            </a:fld>
            <a:endParaRPr lang="fr-FR"/>
          </a:p>
        </p:txBody>
      </p:sp>
    </p:spTree>
    <p:extLst>
      <p:ext uri="{BB962C8B-B14F-4D97-AF65-F5344CB8AC3E}">
        <p14:creationId xmlns:p14="http://schemas.microsoft.com/office/powerpoint/2010/main" val="1575315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81F9B20D-62EE-4F51-BD0E-C431BC785680}" type="slidenum">
              <a:rPr lang="fr-FR"/>
              <a:pPr>
                <a:defRPr/>
              </a:pPr>
              <a:t>‹N°›</a:t>
            </a:fld>
            <a:endParaRPr lang="fr-FR"/>
          </a:p>
        </p:txBody>
      </p:sp>
    </p:spTree>
    <p:extLst>
      <p:ext uri="{BB962C8B-B14F-4D97-AF65-F5344CB8AC3E}">
        <p14:creationId xmlns:p14="http://schemas.microsoft.com/office/powerpoint/2010/main" val="5157640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333375"/>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59313" y="333375"/>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numéro de diapositive 5"/>
          <p:cNvSpPr>
            <a:spLocks noGrp="1"/>
          </p:cNvSpPr>
          <p:nvPr>
            <p:ph type="sldNum" sz="quarter" idx="10"/>
          </p:nvPr>
        </p:nvSpPr>
        <p:spPr/>
        <p:txBody>
          <a:bodyPr/>
          <a:lstStyle>
            <a:lvl1pPr>
              <a:defRPr/>
            </a:lvl1pPr>
          </a:lstStyle>
          <a:p>
            <a:pPr>
              <a:defRPr/>
            </a:pPr>
            <a:r>
              <a:rPr lang="fr-FR"/>
              <a:t>Page </a:t>
            </a:r>
            <a:fld id="{6BA41B7E-621D-454B-B441-F3609A30E93B}" type="slidenum">
              <a:rPr lang="fr-FR"/>
              <a:pPr>
                <a:defRPr/>
              </a:pPr>
              <a:t>‹N°›</a:t>
            </a:fld>
            <a:endParaRPr lang="fr-FR"/>
          </a:p>
        </p:txBody>
      </p:sp>
    </p:spTree>
    <p:extLst>
      <p:ext uri="{BB962C8B-B14F-4D97-AF65-F5344CB8AC3E}">
        <p14:creationId xmlns:p14="http://schemas.microsoft.com/office/powerpoint/2010/main" val="2462209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numéro de diapositive 5"/>
          <p:cNvSpPr>
            <a:spLocks noGrp="1"/>
          </p:cNvSpPr>
          <p:nvPr>
            <p:ph type="sldNum" sz="quarter" idx="10"/>
          </p:nvPr>
        </p:nvSpPr>
        <p:spPr/>
        <p:txBody>
          <a:bodyPr/>
          <a:lstStyle>
            <a:lvl1pPr>
              <a:defRPr/>
            </a:lvl1pPr>
          </a:lstStyle>
          <a:p>
            <a:pPr>
              <a:defRPr/>
            </a:pPr>
            <a:r>
              <a:rPr lang="fr-FR"/>
              <a:t>Page </a:t>
            </a:r>
            <a:fld id="{EDDAF2D5-48B5-42DB-B44E-8C56F85724A5}" type="slidenum">
              <a:rPr lang="fr-FR"/>
              <a:pPr>
                <a:defRPr/>
              </a:pPr>
              <a:t>‹N°›</a:t>
            </a:fld>
            <a:endParaRPr lang="fr-FR"/>
          </a:p>
        </p:txBody>
      </p:sp>
    </p:spTree>
    <p:extLst>
      <p:ext uri="{BB962C8B-B14F-4D97-AF65-F5344CB8AC3E}">
        <p14:creationId xmlns:p14="http://schemas.microsoft.com/office/powerpoint/2010/main" val="840622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numéro de diapositive 5"/>
          <p:cNvSpPr>
            <a:spLocks noGrp="1"/>
          </p:cNvSpPr>
          <p:nvPr>
            <p:ph type="sldNum" sz="quarter" idx="10"/>
          </p:nvPr>
        </p:nvSpPr>
        <p:spPr/>
        <p:txBody>
          <a:bodyPr/>
          <a:lstStyle>
            <a:lvl1pPr>
              <a:defRPr/>
            </a:lvl1pPr>
          </a:lstStyle>
          <a:p>
            <a:pPr>
              <a:defRPr/>
            </a:pPr>
            <a:r>
              <a:rPr lang="fr-FR"/>
              <a:t>Page </a:t>
            </a:r>
            <a:fld id="{BAE3B02C-AD3D-4E99-BCF5-9ED1622DE7AF}" type="slidenum">
              <a:rPr lang="fr-FR"/>
              <a:pPr>
                <a:defRPr/>
              </a:pPr>
              <a:t>‹N°›</a:t>
            </a:fld>
            <a:endParaRPr lang="fr-FR"/>
          </a:p>
        </p:txBody>
      </p:sp>
    </p:spTree>
    <p:extLst>
      <p:ext uri="{BB962C8B-B14F-4D97-AF65-F5344CB8AC3E}">
        <p14:creationId xmlns:p14="http://schemas.microsoft.com/office/powerpoint/2010/main" val="2839669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p:txBody>
          <a:bodyPr/>
          <a:lstStyle>
            <a:lvl1pPr>
              <a:defRPr/>
            </a:lvl1pPr>
          </a:lstStyle>
          <a:p>
            <a:pPr>
              <a:defRPr/>
            </a:pPr>
            <a:r>
              <a:rPr lang="fr-FR"/>
              <a:t>Page </a:t>
            </a:r>
            <a:fld id="{2E19215C-EFCD-4A2E-B5BC-6D171FE3732E}" type="slidenum">
              <a:rPr lang="fr-FR"/>
              <a:pPr>
                <a:defRPr/>
              </a:pPr>
              <a:t>‹N°›</a:t>
            </a:fld>
            <a:endParaRPr lang="fr-FR"/>
          </a:p>
        </p:txBody>
      </p:sp>
    </p:spTree>
    <p:extLst>
      <p:ext uri="{BB962C8B-B14F-4D97-AF65-F5344CB8AC3E}">
        <p14:creationId xmlns:p14="http://schemas.microsoft.com/office/powerpoint/2010/main" val="3507241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r>
              <a:rPr lang="fr-FR"/>
              <a:t>Page </a:t>
            </a:r>
            <a:fld id="{7F549A34-9DC1-4C1E-9B2D-0A572BE8FA7F}" type="slidenum">
              <a:rPr lang="fr-FR"/>
              <a:pPr>
                <a:defRPr/>
              </a:pPr>
              <a:t>‹N°›</a:t>
            </a:fld>
            <a:endParaRPr lang="fr-FR"/>
          </a:p>
        </p:txBody>
      </p:sp>
    </p:spTree>
    <p:extLst>
      <p:ext uri="{BB962C8B-B14F-4D97-AF65-F5344CB8AC3E}">
        <p14:creationId xmlns:p14="http://schemas.microsoft.com/office/powerpoint/2010/main" val="64152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9CAD1D7C-3F6D-4DAF-B155-AC971791A827}" type="datetime1">
              <a:rPr lang="fr-FR" smtClean="0"/>
              <a:t>23/03/2018</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D25E890A-A860-4519-82B1-E9798497D485}" type="slidenum">
              <a:rPr lang="fr-FR"/>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r>
              <a:rPr lang="fr-FR"/>
              <a:t>Page </a:t>
            </a:r>
            <a:fld id="{CC3829CD-8D2C-4E8F-9AE2-8C7E752E6FA0}" type="slidenum">
              <a:rPr lang="fr-FR"/>
              <a:pPr>
                <a:defRPr/>
              </a:pPr>
              <a:t>‹N°›</a:t>
            </a:fld>
            <a:endParaRPr lang="fr-FR"/>
          </a:p>
        </p:txBody>
      </p:sp>
    </p:spTree>
    <p:extLst>
      <p:ext uri="{BB962C8B-B14F-4D97-AF65-F5344CB8AC3E}">
        <p14:creationId xmlns:p14="http://schemas.microsoft.com/office/powerpoint/2010/main" val="13781030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424D212D-6459-4F39-A18F-D589B71DE343}" type="slidenum">
              <a:rPr lang="fr-FR"/>
              <a:pPr>
                <a:defRPr/>
              </a:pPr>
              <a:t>‹N°›</a:t>
            </a:fld>
            <a:endParaRPr lang="fr-FR"/>
          </a:p>
        </p:txBody>
      </p:sp>
    </p:spTree>
    <p:extLst>
      <p:ext uri="{BB962C8B-B14F-4D97-AF65-F5344CB8AC3E}">
        <p14:creationId xmlns:p14="http://schemas.microsoft.com/office/powerpoint/2010/main" val="38199711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38925" y="274638"/>
            <a:ext cx="2058988" cy="5314950"/>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29325" cy="531495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69CFA0AF-75B4-4255-9822-16442A502F3C}" type="slidenum">
              <a:rPr lang="fr-FR"/>
              <a:pPr>
                <a:defRPr/>
              </a:pPr>
              <a:t>‹N°›</a:t>
            </a:fld>
            <a:endParaRPr lang="fr-FR"/>
          </a:p>
        </p:txBody>
      </p:sp>
    </p:spTree>
    <p:extLst>
      <p:ext uri="{BB962C8B-B14F-4D97-AF65-F5344CB8AC3E}">
        <p14:creationId xmlns:p14="http://schemas.microsoft.com/office/powerpoint/2010/main" val="25584390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5804DA69-162B-46D1-8470-8CD1903EE5B3}" type="datetime1">
              <a:rPr lang="fr-FR" smtClean="0">
                <a:solidFill>
                  <a:prstClr val="black">
                    <a:tint val="75000"/>
                  </a:prstClr>
                </a:solidFill>
              </a:rPr>
              <a:t>23/03/2018</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6595732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3109DBF-187C-4A9C-A02B-12A49D948254}" type="datetime1">
              <a:rPr lang="fr-FR" smtClean="0">
                <a:solidFill>
                  <a:prstClr val="black">
                    <a:tint val="75000"/>
                  </a:prstClr>
                </a:solidFill>
              </a:rPr>
              <a:t>23/03/2018</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20446062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0FD8754-61BD-4615-B269-F91DC6F2632D}" type="datetime1">
              <a:rPr lang="fr-FR" smtClean="0">
                <a:solidFill>
                  <a:prstClr val="black">
                    <a:tint val="75000"/>
                  </a:prstClr>
                </a:solidFill>
              </a:rPr>
              <a:t>23/03/2018</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42218412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66212D53-60AC-4E9D-933A-86E6018AA7AC}" type="datetime1">
              <a:rPr lang="fr-FR" smtClean="0">
                <a:solidFill>
                  <a:prstClr val="black">
                    <a:tint val="75000"/>
                  </a:prstClr>
                </a:solidFill>
              </a:rPr>
              <a:t>23/03/2018</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024639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3B5525DD-15DB-40BC-A14A-6BDAB34DF137}" type="datetime1">
              <a:rPr lang="fr-FR" smtClean="0">
                <a:solidFill>
                  <a:prstClr val="black">
                    <a:tint val="75000"/>
                  </a:prstClr>
                </a:solidFill>
              </a:rPr>
              <a:t>23/03/2018</a:t>
            </a:fld>
            <a:endParaRPr lang="fr-BE">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BE">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5567401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0FA8D7F5-15D2-4910-9B60-69A902A8C8F2}" type="datetime1">
              <a:rPr lang="fr-FR" smtClean="0">
                <a:solidFill>
                  <a:prstClr val="black">
                    <a:tint val="75000"/>
                  </a:prstClr>
                </a:solidFill>
              </a:rPr>
              <a:t>23/03/2018</a:t>
            </a:fld>
            <a:endParaRPr lang="fr-BE">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BE">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1644713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2E7AFD2-F52A-4E7C-A315-1924D51BA99B}" type="datetime1">
              <a:rPr lang="fr-FR" smtClean="0">
                <a:solidFill>
                  <a:prstClr val="black">
                    <a:tint val="75000"/>
                  </a:prstClr>
                </a:solidFill>
              </a:rPr>
              <a:t>23/03/2018</a:t>
            </a:fld>
            <a:endParaRPr lang="fr-BE">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BE">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37365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75D0DC23-12BE-4BB0-995E-B35A6D07A21A}" type="datetime1">
              <a:rPr lang="fr-FR" smtClean="0"/>
              <a:t>23/03/2018</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61659654-F3F6-402E-829F-66E15B9BD845}" type="slidenum">
              <a:rPr lang="fr-FR"/>
              <a:pPr/>
              <a:t>‹N°›</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110AD2-57F0-4F7E-86BC-1F42FB504427}" type="datetime1">
              <a:rPr lang="fr-FR" smtClean="0">
                <a:solidFill>
                  <a:prstClr val="black">
                    <a:tint val="75000"/>
                  </a:prstClr>
                </a:solidFill>
              </a:rPr>
              <a:t>23/03/2018</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805055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128480E-ED0F-4B12-8E5F-2269DE347754}" type="datetime1">
              <a:rPr lang="fr-FR" smtClean="0">
                <a:solidFill>
                  <a:prstClr val="black">
                    <a:tint val="75000"/>
                  </a:prstClr>
                </a:solidFill>
              </a:rPr>
              <a:t>23/03/2018</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22611879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CFC72DF2-9D40-4BBF-8D9A-8C0BFCC64B7F}" type="datetime1">
              <a:rPr lang="fr-FR" smtClean="0">
                <a:solidFill>
                  <a:prstClr val="black">
                    <a:tint val="75000"/>
                  </a:prstClr>
                </a:solidFill>
              </a:rPr>
              <a:t>23/03/2018</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5360613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26D5B9D4-0EC5-414C-9D9D-D50220EE7C32}" type="datetime1">
              <a:rPr lang="fr-FR" smtClean="0">
                <a:solidFill>
                  <a:prstClr val="black">
                    <a:tint val="75000"/>
                  </a:prstClr>
                </a:solidFill>
              </a:rPr>
              <a:t>23/03/2018</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7009609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3D787D41-DB14-47FB-BD4B-FF85333B8FE4}" type="slidenum">
              <a:rPr lang="fr-FR"/>
              <a:pPr>
                <a:defRPr/>
              </a:pPr>
              <a:t>‹N°›</a:t>
            </a:fld>
            <a:endParaRPr lang="fr-FR"/>
          </a:p>
        </p:txBody>
      </p:sp>
    </p:spTree>
    <p:extLst>
      <p:ext uri="{BB962C8B-B14F-4D97-AF65-F5344CB8AC3E}">
        <p14:creationId xmlns:p14="http://schemas.microsoft.com/office/powerpoint/2010/main" val="30331437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9E1DA156-9A99-4616-ADC9-54BDB87691E1}" type="slidenum">
              <a:rPr lang="fr-FR"/>
              <a:pPr>
                <a:defRPr/>
              </a:pPr>
              <a:t>‹N°›</a:t>
            </a:fld>
            <a:endParaRPr lang="fr-FR"/>
          </a:p>
        </p:txBody>
      </p:sp>
    </p:spTree>
    <p:extLst>
      <p:ext uri="{BB962C8B-B14F-4D97-AF65-F5344CB8AC3E}">
        <p14:creationId xmlns:p14="http://schemas.microsoft.com/office/powerpoint/2010/main" val="323981309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A51EF186-BCD2-41D0-9F0E-0B16A12BD71F}" type="slidenum">
              <a:rPr lang="fr-FR"/>
              <a:pPr>
                <a:defRPr/>
              </a:pPr>
              <a:t>‹N°›</a:t>
            </a:fld>
            <a:endParaRPr lang="fr-FR"/>
          </a:p>
        </p:txBody>
      </p:sp>
    </p:spTree>
    <p:extLst>
      <p:ext uri="{BB962C8B-B14F-4D97-AF65-F5344CB8AC3E}">
        <p14:creationId xmlns:p14="http://schemas.microsoft.com/office/powerpoint/2010/main" val="186480030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68313" y="333375"/>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59313" y="333375"/>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numéro de diapositive 5"/>
          <p:cNvSpPr>
            <a:spLocks noGrp="1"/>
          </p:cNvSpPr>
          <p:nvPr>
            <p:ph type="sldNum" sz="quarter" idx="10"/>
          </p:nvPr>
        </p:nvSpPr>
        <p:spPr/>
        <p:txBody>
          <a:bodyPr/>
          <a:lstStyle>
            <a:lvl1pPr>
              <a:defRPr/>
            </a:lvl1pPr>
          </a:lstStyle>
          <a:p>
            <a:pPr>
              <a:defRPr/>
            </a:pPr>
            <a:r>
              <a:rPr lang="fr-FR"/>
              <a:t>Page </a:t>
            </a:r>
            <a:fld id="{C042A245-62AF-4478-9B9B-44713A743C70}" type="slidenum">
              <a:rPr lang="fr-FR"/>
              <a:pPr>
                <a:defRPr/>
              </a:pPr>
              <a:t>‹N°›</a:t>
            </a:fld>
            <a:endParaRPr lang="fr-FR"/>
          </a:p>
        </p:txBody>
      </p:sp>
    </p:spTree>
    <p:extLst>
      <p:ext uri="{BB962C8B-B14F-4D97-AF65-F5344CB8AC3E}">
        <p14:creationId xmlns:p14="http://schemas.microsoft.com/office/powerpoint/2010/main" val="34135461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numéro de diapositive 5"/>
          <p:cNvSpPr>
            <a:spLocks noGrp="1"/>
          </p:cNvSpPr>
          <p:nvPr>
            <p:ph type="sldNum" sz="quarter" idx="10"/>
          </p:nvPr>
        </p:nvSpPr>
        <p:spPr/>
        <p:txBody>
          <a:bodyPr/>
          <a:lstStyle>
            <a:lvl1pPr>
              <a:defRPr/>
            </a:lvl1pPr>
          </a:lstStyle>
          <a:p>
            <a:pPr>
              <a:defRPr/>
            </a:pPr>
            <a:r>
              <a:rPr lang="fr-FR"/>
              <a:t>Page </a:t>
            </a:r>
            <a:fld id="{D735E5E2-6C25-4F40-9B2A-10AF0D4D7DCC}" type="slidenum">
              <a:rPr lang="fr-FR"/>
              <a:pPr>
                <a:defRPr/>
              </a:pPr>
              <a:t>‹N°›</a:t>
            </a:fld>
            <a:endParaRPr lang="fr-FR"/>
          </a:p>
        </p:txBody>
      </p:sp>
    </p:spTree>
    <p:extLst>
      <p:ext uri="{BB962C8B-B14F-4D97-AF65-F5344CB8AC3E}">
        <p14:creationId xmlns:p14="http://schemas.microsoft.com/office/powerpoint/2010/main" val="2529311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numéro de diapositive 5"/>
          <p:cNvSpPr>
            <a:spLocks noGrp="1"/>
          </p:cNvSpPr>
          <p:nvPr>
            <p:ph type="sldNum" sz="quarter" idx="10"/>
          </p:nvPr>
        </p:nvSpPr>
        <p:spPr/>
        <p:txBody>
          <a:bodyPr/>
          <a:lstStyle>
            <a:lvl1pPr>
              <a:defRPr/>
            </a:lvl1pPr>
          </a:lstStyle>
          <a:p>
            <a:pPr>
              <a:defRPr/>
            </a:pPr>
            <a:r>
              <a:rPr lang="fr-FR"/>
              <a:t>Page </a:t>
            </a:r>
            <a:fld id="{23D09069-C135-42E8-86F3-1A25634D1741}" type="slidenum">
              <a:rPr lang="fr-FR"/>
              <a:pPr>
                <a:defRPr/>
              </a:pPr>
              <a:t>‹N°›</a:t>
            </a:fld>
            <a:endParaRPr lang="fr-FR"/>
          </a:p>
        </p:txBody>
      </p:sp>
    </p:spTree>
    <p:extLst>
      <p:ext uri="{BB962C8B-B14F-4D97-AF65-F5344CB8AC3E}">
        <p14:creationId xmlns:p14="http://schemas.microsoft.com/office/powerpoint/2010/main" val="2559849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fld id="{05FAF2FD-F689-49E9-9AD5-7987708F1CC2}" type="datetime1">
              <a:rPr lang="fr-FR" smtClean="0"/>
              <a:t>23/03/2018</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20ED817A-EA11-459C-90C7-B6ED7AA110EF}" type="slidenum">
              <a:rPr lang="fr-FR"/>
              <a:pPr/>
              <a:t>‹N°›</a:t>
            </a:fld>
            <a:endParaRPr lang="fr-F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p:txBody>
          <a:bodyPr/>
          <a:lstStyle>
            <a:lvl1pPr>
              <a:defRPr/>
            </a:lvl1pPr>
          </a:lstStyle>
          <a:p>
            <a:pPr>
              <a:defRPr/>
            </a:pPr>
            <a:r>
              <a:rPr lang="fr-FR"/>
              <a:t>Page </a:t>
            </a:r>
            <a:fld id="{19BB0282-6CCB-49EE-A08A-FA57D406E0C5}" type="slidenum">
              <a:rPr lang="fr-FR"/>
              <a:pPr>
                <a:defRPr/>
              </a:pPr>
              <a:t>‹N°›</a:t>
            </a:fld>
            <a:endParaRPr lang="fr-FR"/>
          </a:p>
        </p:txBody>
      </p:sp>
    </p:spTree>
    <p:extLst>
      <p:ext uri="{BB962C8B-B14F-4D97-AF65-F5344CB8AC3E}">
        <p14:creationId xmlns:p14="http://schemas.microsoft.com/office/powerpoint/2010/main" val="6664714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r>
              <a:rPr lang="fr-FR"/>
              <a:t>Page </a:t>
            </a:r>
            <a:fld id="{553953BC-1E3F-4D59-836D-EB7BC8CB3C03}" type="slidenum">
              <a:rPr lang="fr-FR"/>
              <a:pPr>
                <a:defRPr/>
              </a:pPr>
              <a:t>‹N°›</a:t>
            </a:fld>
            <a:endParaRPr lang="fr-FR"/>
          </a:p>
        </p:txBody>
      </p:sp>
    </p:spTree>
    <p:extLst>
      <p:ext uri="{BB962C8B-B14F-4D97-AF65-F5344CB8AC3E}">
        <p14:creationId xmlns:p14="http://schemas.microsoft.com/office/powerpoint/2010/main" val="7283114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r>
              <a:rPr lang="fr-FR"/>
              <a:t>Page </a:t>
            </a:r>
            <a:fld id="{09EAFF16-A360-4FC6-A4B3-4D92F7CDEA60}" type="slidenum">
              <a:rPr lang="fr-FR"/>
              <a:pPr>
                <a:defRPr/>
              </a:pPr>
              <a:t>‹N°›</a:t>
            </a:fld>
            <a:endParaRPr lang="fr-FR"/>
          </a:p>
        </p:txBody>
      </p:sp>
    </p:spTree>
    <p:extLst>
      <p:ext uri="{BB962C8B-B14F-4D97-AF65-F5344CB8AC3E}">
        <p14:creationId xmlns:p14="http://schemas.microsoft.com/office/powerpoint/2010/main" val="22373348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71BD1A1F-3E9B-4ECF-AB80-6647C46E5B8B}" type="slidenum">
              <a:rPr lang="fr-FR"/>
              <a:pPr>
                <a:defRPr/>
              </a:pPr>
              <a:t>‹N°›</a:t>
            </a:fld>
            <a:endParaRPr lang="fr-FR"/>
          </a:p>
        </p:txBody>
      </p:sp>
    </p:spTree>
    <p:extLst>
      <p:ext uri="{BB962C8B-B14F-4D97-AF65-F5344CB8AC3E}">
        <p14:creationId xmlns:p14="http://schemas.microsoft.com/office/powerpoint/2010/main" val="39441616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38925" y="274638"/>
            <a:ext cx="2058988" cy="5314950"/>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29325" cy="531495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5"/>
          <p:cNvSpPr>
            <a:spLocks noGrp="1"/>
          </p:cNvSpPr>
          <p:nvPr>
            <p:ph type="sldNum" sz="quarter" idx="10"/>
          </p:nvPr>
        </p:nvSpPr>
        <p:spPr/>
        <p:txBody>
          <a:bodyPr/>
          <a:lstStyle>
            <a:lvl1pPr>
              <a:defRPr/>
            </a:lvl1pPr>
          </a:lstStyle>
          <a:p>
            <a:pPr>
              <a:defRPr/>
            </a:pPr>
            <a:r>
              <a:rPr lang="fr-FR"/>
              <a:t>Page </a:t>
            </a:r>
            <a:fld id="{389C97B2-D969-4373-A673-D6D87EF6A13F}" type="slidenum">
              <a:rPr lang="fr-FR"/>
              <a:pPr>
                <a:defRPr/>
              </a:pPr>
              <a:t>‹N°›</a:t>
            </a:fld>
            <a:endParaRPr lang="fr-FR"/>
          </a:p>
        </p:txBody>
      </p:sp>
    </p:spTree>
    <p:extLst>
      <p:ext uri="{BB962C8B-B14F-4D97-AF65-F5344CB8AC3E}">
        <p14:creationId xmlns:p14="http://schemas.microsoft.com/office/powerpoint/2010/main" val="4079044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fld id="{1F5096C8-C924-4BD0-9A4F-1A5D7ED7BEE9}" type="datetime1">
              <a:rPr lang="fr-FR" smtClean="0"/>
              <a:t>23/03/2018</a:t>
            </a:fld>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0CDD615D-61AB-4C94-A2F0-B34EF5EB5806}"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fld id="{EF0F81B2-A140-4296-A2F4-89C74598930B}" type="datetime1">
              <a:rPr lang="fr-FR" smtClean="0"/>
              <a:t>23/03/2018</a:t>
            </a:fld>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C39EE221-B853-49B3-957A-931AD7BE5DC8}"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75073120-FCEB-4CF9-8BD2-99F63EB75B9C}" type="datetime1">
              <a:rPr lang="fr-FR" smtClean="0"/>
              <a:t>23/03/2018</a:t>
            </a:fld>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D57B9FCD-BDA0-4BDB-944A-65A70DAF82E4}"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F016CA60-2EC2-4E73-BB1F-28678D9A2EB7}" type="datetime1">
              <a:rPr lang="fr-FR" smtClean="0"/>
              <a:t>23/03/2018</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2A99CF02-407F-45A1-AA87-F520C039D391}"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3793E00A-A903-4646-88F3-BF0670EA4433}" type="datetime1">
              <a:rPr lang="fr-FR" smtClean="0"/>
              <a:t>23/03/2018</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454C6D40-0EF1-40F5-B234-33639C0999E0}"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ars-vague-powerpoint_claire sans logo"/>
          <p:cNvPicPr>
            <a:picLocks noChangeAspect="1" noChangeArrowheads="1"/>
          </p:cNvPicPr>
          <p:nvPr/>
        </p:nvPicPr>
        <p:blipFill>
          <a:blip r:embed="rId13" cstate="print"/>
          <a:srcRect/>
          <a:stretch>
            <a:fillRect/>
          </a:stretch>
        </p:blipFill>
        <p:spPr bwMode="auto">
          <a:xfrm>
            <a:off x="0" y="317500"/>
            <a:ext cx="9251950" cy="6540500"/>
          </a:xfrm>
          <a:prstGeom prst="rect">
            <a:avLst/>
          </a:prstGeom>
          <a:noFill/>
        </p:spPr>
      </p:pic>
      <p:sp>
        <p:nvSpPr>
          <p:cNvPr id="1026" name="Rectangle 2"/>
          <p:cNvSpPr>
            <a:spLocks noGrp="1" noChangeArrowheads="1"/>
          </p:cNvSpPr>
          <p:nvPr>
            <p:ph type="title"/>
          </p:nvPr>
        </p:nvSpPr>
        <p:spPr bwMode="auto">
          <a:xfrm>
            <a:off x="457200" y="274638"/>
            <a:ext cx="8229600" cy="9223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4F2EB169-9881-4E33-A94E-990DAF709B4D}" type="datetime1">
              <a:rPr lang="fr-FR" smtClean="0"/>
              <a:t>23/03/2018</a:t>
            </a:fld>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4B9F5A-B6AD-4AC9-B8DF-9DD3A30E334B}"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3200" b="1">
          <a:solidFill>
            <a:srgbClr val="00378C"/>
          </a:solidFill>
          <a:latin typeface="+mj-lt"/>
          <a:ea typeface="+mj-ea"/>
          <a:cs typeface="+mj-cs"/>
        </a:defRPr>
      </a:lvl1pPr>
      <a:lvl2pPr algn="ctr" rtl="0" eaLnBrk="1" fontAlgn="base" hangingPunct="1">
        <a:spcBef>
          <a:spcPct val="0"/>
        </a:spcBef>
        <a:spcAft>
          <a:spcPct val="0"/>
        </a:spcAft>
        <a:defRPr sz="3200" b="1">
          <a:solidFill>
            <a:srgbClr val="00378C"/>
          </a:solidFill>
          <a:latin typeface="Arial" charset="0"/>
        </a:defRPr>
      </a:lvl2pPr>
      <a:lvl3pPr algn="ctr" rtl="0" eaLnBrk="1" fontAlgn="base" hangingPunct="1">
        <a:spcBef>
          <a:spcPct val="0"/>
        </a:spcBef>
        <a:spcAft>
          <a:spcPct val="0"/>
        </a:spcAft>
        <a:defRPr sz="3200" b="1">
          <a:solidFill>
            <a:srgbClr val="00378C"/>
          </a:solidFill>
          <a:latin typeface="Arial" charset="0"/>
        </a:defRPr>
      </a:lvl3pPr>
      <a:lvl4pPr algn="ctr" rtl="0" eaLnBrk="1" fontAlgn="base" hangingPunct="1">
        <a:spcBef>
          <a:spcPct val="0"/>
        </a:spcBef>
        <a:spcAft>
          <a:spcPct val="0"/>
        </a:spcAft>
        <a:defRPr sz="3200" b="1">
          <a:solidFill>
            <a:srgbClr val="00378C"/>
          </a:solidFill>
          <a:latin typeface="Arial" charset="0"/>
        </a:defRPr>
      </a:lvl4pPr>
      <a:lvl5pPr algn="ctr" rtl="0" eaLnBrk="1" fontAlgn="base" hangingPunct="1">
        <a:spcBef>
          <a:spcPct val="0"/>
        </a:spcBef>
        <a:spcAft>
          <a:spcPct val="0"/>
        </a:spcAft>
        <a:defRPr sz="3200" b="1">
          <a:solidFill>
            <a:srgbClr val="00378C"/>
          </a:solidFill>
          <a:latin typeface="Arial" charset="0"/>
        </a:defRPr>
      </a:lvl5pPr>
      <a:lvl6pPr marL="457200" algn="ctr" rtl="0" eaLnBrk="1" fontAlgn="base" hangingPunct="1">
        <a:spcBef>
          <a:spcPct val="0"/>
        </a:spcBef>
        <a:spcAft>
          <a:spcPct val="0"/>
        </a:spcAft>
        <a:defRPr sz="3200" b="1">
          <a:solidFill>
            <a:srgbClr val="00378C"/>
          </a:solidFill>
          <a:latin typeface="Arial" charset="0"/>
        </a:defRPr>
      </a:lvl6pPr>
      <a:lvl7pPr marL="914400" algn="ctr" rtl="0" eaLnBrk="1" fontAlgn="base" hangingPunct="1">
        <a:spcBef>
          <a:spcPct val="0"/>
        </a:spcBef>
        <a:spcAft>
          <a:spcPct val="0"/>
        </a:spcAft>
        <a:defRPr sz="3200" b="1">
          <a:solidFill>
            <a:srgbClr val="00378C"/>
          </a:solidFill>
          <a:latin typeface="Arial" charset="0"/>
        </a:defRPr>
      </a:lvl7pPr>
      <a:lvl8pPr marL="1371600" algn="ctr" rtl="0" eaLnBrk="1" fontAlgn="base" hangingPunct="1">
        <a:spcBef>
          <a:spcPct val="0"/>
        </a:spcBef>
        <a:spcAft>
          <a:spcPct val="0"/>
        </a:spcAft>
        <a:defRPr sz="3200" b="1">
          <a:solidFill>
            <a:srgbClr val="00378C"/>
          </a:solidFill>
          <a:latin typeface="Arial" charset="0"/>
        </a:defRPr>
      </a:lvl8pPr>
      <a:lvl9pPr marL="1828800" algn="ctr" rtl="0" eaLnBrk="1" fontAlgn="base" hangingPunct="1">
        <a:spcBef>
          <a:spcPct val="0"/>
        </a:spcBef>
        <a:spcAft>
          <a:spcPct val="0"/>
        </a:spcAft>
        <a:defRPr sz="3200" b="1">
          <a:solidFill>
            <a:srgbClr val="00378C"/>
          </a:solidFill>
          <a:latin typeface="Arial" charset="0"/>
        </a:defRPr>
      </a:lvl9pPr>
    </p:titleStyle>
    <p:bodyStyle>
      <a:lvl1pPr marL="342900" indent="-342900" algn="l" rtl="0" eaLnBrk="1" fontAlgn="base" hangingPunct="1">
        <a:spcBef>
          <a:spcPct val="20000"/>
        </a:spcBef>
        <a:spcAft>
          <a:spcPct val="0"/>
        </a:spcAft>
        <a:buClr>
          <a:srgbClr val="00378C"/>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98C71B"/>
        </a:buClr>
        <a:buFont typeface="Arial" charset="0"/>
        <a:buChar char="–"/>
        <a:defRPr sz="2800">
          <a:solidFill>
            <a:schemeClr val="tx1"/>
          </a:solidFill>
          <a:latin typeface="+mn-lt"/>
        </a:defRPr>
      </a:lvl2pPr>
      <a:lvl3pPr marL="1143000" indent="-228600" algn="l" rtl="0" eaLnBrk="1" fontAlgn="base" hangingPunct="1">
        <a:spcBef>
          <a:spcPct val="20000"/>
        </a:spcBef>
        <a:spcAft>
          <a:spcPct val="0"/>
        </a:spcAft>
        <a:buClr>
          <a:srgbClr val="D20F1C"/>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ars-vague-powerpoint_claire sans 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17500"/>
            <a:ext cx="9251950" cy="654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Espace réservé du numéro de diapositive 5"/>
          <p:cNvSpPr>
            <a:spLocks noGrp="1"/>
          </p:cNvSpPr>
          <p:nvPr>
            <p:ph type="sldNum" sz="quarter" idx="4"/>
          </p:nvPr>
        </p:nvSpPr>
        <p:spPr>
          <a:xfrm>
            <a:off x="6659563" y="6237288"/>
            <a:ext cx="1042987" cy="268287"/>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Calibri" pitchFamily="34" charset="0"/>
                <a:cs typeface="+mn-cs"/>
              </a:defRPr>
            </a:lvl1pPr>
          </a:lstStyle>
          <a:p>
            <a:pPr>
              <a:defRPr/>
            </a:pPr>
            <a:r>
              <a:rPr lang="fr-FR"/>
              <a:t>Page </a:t>
            </a:r>
            <a:fld id="{21342E72-FC7F-4C29-A4CF-76A1296DFDDA}" type="slidenum">
              <a:rPr lang="fr-FR"/>
              <a:pPr>
                <a:defRPr/>
              </a:pPr>
              <a:t>‹N°›</a:t>
            </a:fld>
            <a:endParaRPr lang="fr-FR"/>
          </a:p>
        </p:txBody>
      </p:sp>
      <p:sp>
        <p:nvSpPr>
          <p:cNvPr id="2052" name="Rectangle 5"/>
          <p:cNvSpPr>
            <a:spLocks noGrp="1" noChangeArrowheads="1"/>
          </p:cNvSpPr>
          <p:nvPr>
            <p:ph type="body" idx="1"/>
          </p:nvPr>
        </p:nvSpPr>
        <p:spPr bwMode="auto">
          <a:xfrm>
            <a:off x="468313" y="333375"/>
            <a:ext cx="8229600"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p:txBody>
      </p:sp>
    </p:spTree>
    <p:extLst>
      <p:ext uri="{BB962C8B-B14F-4D97-AF65-F5344CB8AC3E}">
        <p14:creationId xmlns:p14="http://schemas.microsoft.com/office/powerpoint/2010/main" val="1936116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000">
          <a:solidFill>
            <a:srgbClr val="004494"/>
          </a:solidFill>
          <a:latin typeface="+mj-lt"/>
          <a:ea typeface="+mj-ea"/>
          <a:cs typeface="+mj-cs"/>
        </a:defRPr>
      </a:lvl1pPr>
      <a:lvl2pPr algn="ctr" rtl="0" eaLnBrk="0" fontAlgn="base" hangingPunct="0">
        <a:spcBef>
          <a:spcPct val="0"/>
        </a:spcBef>
        <a:spcAft>
          <a:spcPct val="0"/>
        </a:spcAft>
        <a:defRPr sz="4000">
          <a:solidFill>
            <a:srgbClr val="004494"/>
          </a:solidFill>
          <a:latin typeface="Franklin Gothic Heavy" pitchFamily="34" charset="0"/>
        </a:defRPr>
      </a:lvl2pPr>
      <a:lvl3pPr algn="ctr" rtl="0" eaLnBrk="0" fontAlgn="base" hangingPunct="0">
        <a:spcBef>
          <a:spcPct val="0"/>
        </a:spcBef>
        <a:spcAft>
          <a:spcPct val="0"/>
        </a:spcAft>
        <a:defRPr sz="4000">
          <a:solidFill>
            <a:srgbClr val="004494"/>
          </a:solidFill>
          <a:latin typeface="Franklin Gothic Heavy" pitchFamily="34" charset="0"/>
        </a:defRPr>
      </a:lvl3pPr>
      <a:lvl4pPr algn="ctr" rtl="0" eaLnBrk="0" fontAlgn="base" hangingPunct="0">
        <a:spcBef>
          <a:spcPct val="0"/>
        </a:spcBef>
        <a:spcAft>
          <a:spcPct val="0"/>
        </a:spcAft>
        <a:defRPr sz="4000">
          <a:solidFill>
            <a:srgbClr val="004494"/>
          </a:solidFill>
          <a:latin typeface="Franklin Gothic Heavy" pitchFamily="34" charset="0"/>
        </a:defRPr>
      </a:lvl4pPr>
      <a:lvl5pPr algn="ctr" rtl="0" eaLnBrk="0" fontAlgn="base" hangingPunct="0">
        <a:spcBef>
          <a:spcPct val="0"/>
        </a:spcBef>
        <a:spcAft>
          <a:spcPct val="0"/>
        </a:spcAft>
        <a:defRPr sz="4000">
          <a:solidFill>
            <a:srgbClr val="004494"/>
          </a:solidFill>
          <a:latin typeface="Franklin Gothic Heavy" pitchFamily="34" charset="0"/>
        </a:defRPr>
      </a:lvl5pPr>
      <a:lvl6pPr marL="457200" algn="ctr" rtl="0" fontAlgn="base">
        <a:spcBef>
          <a:spcPct val="0"/>
        </a:spcBef>
        <a:spcAft>
          <a:spcPct val="0"/>
        </a:spcAft>
        <a:defRPr sz="4000">
          <a:solidFill>
            <a:srgbClr val="004494"/>
          </a:solidFill>
          <a:latin typeface="Franklin Gothic Heavy" pitchFamily="34" charset="0"/>
        </a:defRPr>
      </a:lvl6pPr>
      <a:lvl7pPr marL="914400" algn="ctr" rtl="0" fontAlgn="base">
        <a:spcBef>
          <a:spcPct val="0"/>
        </a:spcBef>
        <a:spcAft>
          <a:spcPct val="0"/>
        </a:spcAft>
        <a:defRPr sz="4000">
          <a:solidFill>
            <a:srgbClr val="004494"/>
          </a:solidFill>
          <a:latin typeface="Franklin Gothic Heavy" pitchFamily="34" charset="0"/>
        </a:defRPr>
      </a:lvl7pPr>
      <a:lvl8pPr marL="1371600" algn="ctr" rtl="0" fontAlgn="base">
        <a:spcBef>
          <a:spcPct val="0"/>
        </a:spcBef>
        <a:spcAft>
          <a:spcPct val="0"/>
        </a:spcAft>
        <a:defRPr sz="4000">
          <a:solidFill>
            <a:srgbClr val="004494"/>
          </a:solidFill>
          <a:latin typeface="Franklin Gothic Heavy" pitchFamily="34" charset="0"/>
        </a:defRPr>
      </a:lvl8pPr>
      <a:lvl9pPr marL="1828800" algn="ctr" rtl="0" fontAlgn="base">
        <a:spcBef>
          <a:spcPct val="0"/>
        </a:spcBef>
        <a:spcAft>
          <a:spcPct val="0"/>
        </a:spcAft>
        <a:defRPr sz="4000">
          <a:solidFill>
            <a:srgbClr val="004494"/>
          </a:solidFill>
          <a:latin typeface="Franklin Gothic Heavy" pitchFamily="34" charset="0"/>
        </a:defRPr>
      </a:lvl9pPr>
    </p:titleStyle>
    <p:bodyStyle>
      <a:lvl1pPr marL="342900" indent="-342900" algn="l" rtl="0" eaLnBrk="0" fontAlgn="base" hangingPunct="0">
        <a:spcBef>
          <a:spcPct val="20000"/>
        </a:spcBef>
        <a:spcAft>
          <a:spcPct val="0"/>
        </a:spcAft>
        <a:buFont typeface="Arial" pitchFamily="34" charset="0"/>
        <a:defRPr sz="1600">
          <a:solidFill>
            <a:srgbClr val="404040"/>
          </a:solidFill>
          <a:latin typeface="+mn-lt"/>
          <a:ea typeface="+mn-ea"/>
          <a:cs typeface="+mn-cs"/>
        </a:defRPr>
      </a:lvl1pPr>
      <a:lvl2pPr marL="742950" indent="-285750" algn="ctr" rtl="0" eaLnBrk="0" fontAlgn="base" hangingPunct="0">
        <a:spcBef>
          <a:spcPct val="20000"/>
        </a:spcBef>
        <a:spcAft>
          <a:spcPct val="0"/>
        </a:spcAft>
        <a:buClr>
          <a:srgbClr val="004494"/>
        </a:buClr>
        <a:buFont typeface="Courier New" pitchFamily="49" charset="0"/>
        <a:buChar char="o"/>
        <a:defRPr sz="2800" u="sng">
          <a:solidFill>
            <a:schemeClr val="tx1"/>
          </a:solidFill>
          <a:latin typeface="Franklin Gothic Medium" pitchFamily="34" charset="0"/>
        </a:defRPr>
      </a:lvl2pPr>
      <a:lvl3pPr marL="1143000" indent="-228600" algn="l" rtl="0" eaLnBrk="0" fontAlgn="base" hangingPunct="0">
        <a:spcBef>
          <a:spcPct val="20000"/>
        </a:spcBef>
        <a:spcAft>
          <a:spcPct val="0"/>
        </a:spcAft>
        <a:buClr>
          <a:schemeClr val="tx1"/>
        </a:buClr>
        <a:buFont typeface="Wingdings" pitchFamily="2" charset="2"/>
        <a:buChar char="§"/>
        <a:defRPr sz="2400">
          <a:solidFill>
            <a:srgbClr val="004494"/>
          </a:solidFill>
          <a:latin typeface="Franklin Gothic Medium Cond" pitchFamily="34" charset="0"/>
        </a:defRPr>
      </a:lvl3pPr>
      <a:lvl4pPr marL="1600200" indent="-228600" algn="l" rtl="0" eaLnBrk="0" fontAlgn="base" hangingPunct="0">
        <a:spcBef>
          <a:spcPct val="20000"/>
        </a:spcBef>
        <a:spcAft>
          <a:spcPct val="0"/>
        </a:spcAft>
        <a:buClr>
          <a:srgbClr val="004494"/>
        </a:buClr>
        <a:buFont typeface="Arial" pitchFamily="34" charset="0"/>
        <a:buChar char="•"/>
        <a:defRPr sz="2000">
          <a:solidFill>
            <a:schemeClr val="tx1"/>
          </a:solidFill>
          <a:latin typeface="Franklin Gothic Demi Cond" pitchFamily="34" charset="0"/>
        </a:defRPr>
      </a:lvl4pPr>
      <a:lvl5pPr marL="2057400" indent="-228600" algn="l" rtl="0" eaLnBrk="0" fontAlgn="base" hangingPunct="0">
        <a:spcBef>
          <a:spcPct val="20000"/>
        </a:spcBef>
        <a:spcAft>
          <a:spcPct val="0"/>
        </a:spcAft>
        <a:buClr>
          <a:schemeClr val="tx1"/>
        </a:buClr>
        <a:buFont typeface="Arial" pitchFamily="34" charset="0"/>
        <a:buChar char="»"/>
        <a:defRPr sz="2000">
          <a:solidFill>
            <a:srgbClr val="004494"/>
          </a:solidFill>
          <a:latin typeface="Franklin Gothic Demi Cond" pitchFamily="34" charset="0"/>
        </a:defRPr>
      </a:lvl5pPr>
      <a:lvl6pPr marL="25146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6pPr>
      <a:lvl7pPr marL="29718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7pPr>
      <a:lvl8pPr marL="34290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8pPr>
      <a:lvl9pPr marL="38862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07C52C5-B0AB-45A5-A993-C3E11B1925A6}" type="datetime1">
              <a:rPr lang="fr-FR" smtClean="0">
                <a:solidFill>
                  <a:prstClr val="black">
                    <a:tint val="75000"/>
                  </a:prstClr>
                </a:solidFill>
                <a:latin typeface="Calibri"/>
              </a:rPr>
              <a:t>23/03/2018</a:t>
            </a:fld>
            <a:endParaRPr lang="fr-BE">
              <a:solidFill>
                <a:prstClr val="black">
                  <a:tint val="75000"/>
                </a:prstClr>
              </a:solidFill>
              <a:latin typeface="Calibri"/>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fr-BE">
              <a:solidFill>
                <a:prstClr val="black">
                  <a:tint val="75000"/>
                </a:prstClr>
              </a:solidFill>
              <a:latin typeface="Calibri"/>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CF4668DC-857F-487D-BFFA-8C0CA5037977}" type="slidenum">
              <a:rPr lang="fr-BE" smtClean="0">
                <a:solidFill>
                  <a:prstClr val="black">
                    <a:tint val="75000"/>
                  </a:prstClr>
                </a:solidFill>
                <a:latin typeface="Calibri"/>
              </a:rPr>
              <a:pPr fontAlgn="auto">
                <a:spcBef>
                  <a:spcPts val="0"/>
                </a:spcBef>
                <a:spcAft>
                  <a:spcPts val="0"/>
                </a:spcAft>
              </a:pPr>
              <a:t>‹N°›</a:t>
            </a:fld>
            <a:endParaRPr lang="fr-BE">
              <a:solidFill>
                <a:prstClr val="black">
                  <a:tint val="75000"/>
                </a:prstClr>
              </a:solidFill>
              <a:latin typeface="Calibri"/>
            </a:endParaRPr>
          </a:p>
        </p:txBody>
      </p:sp>
    </p:spTree>
    <p:extLst>
      <p:ext uri="{BB962C8B-B14F-4D97-AF65-F5344CB8AC3E}">
        <p14:creationId xmlns:p14="http://schemas.microsoft.com/office/powerpoint/2010/main" val="416761071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ars-vague-powerpoint_claire sans logo"/>
          <p:cNvPicPr>
            <a:picLocks noChangeAspect="1" noChangeArrowheads="1"/>
          </p:cNvPicPr>
          <p:nvPr userDrawn="1"/>
        </p:nvPicPr>
        <p:blipFill>
          <a:blip r:embed="rId13" cstate="print"/>
          <a:srcRect/>
          <a:stretch>
            <a:fillRect/>
          </a:stretch>
        </p:blipFill>
        <p:spPr bwMode="auto">
          <a:xfrm>
            <a:off x="0" y="317500"/>
            <a:ext cx="9251950" cy="6540500"/>
          </a:xfrm>
          <a:prstGeom prst="rect">
            <a:avLst/>
          </a:prstGeom>
          <a:noFill/>
          <a:ln w="9525">
            <a:noFill/>
            <a:miter lim="800000"/>
            <a:headEnd/>
            <a:tailEnd/>
          </a:ln>
        </p:spPr>
      </p:pic>
      <p:sp>
        <p:nvSpPr>
          <p:cNvPr id="11" name="Espace réservé du numéro de diapositive 5"/>
          <p:cNvSpPr>
            <a:spLocks noGrp="1"/>
          </p:cNvSpPr>
          <p:nvPr>
            <p:ph type="sldNum" sz="quarter" idx="4"/>
          </p:nvPr>
        </p:nvSpPr>
        <p:spPr>
          <a:xfrm>
            <a:off x="6659563" y="6237288"/>
            <a:ext cx="1042987" cy="268287"/>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Calibri" pitchFamily="34" charset="0"/>
              </a:defRPr>
            </a:lvl1pPr>
          </a:lstStyle>
          <a:p>
            <a:pPr>
              <a:defRPr/>
            </a:pPr>
            <a:r>
              <a:rPr lang="fr-FR"/>
              <a:t>Page </a:t>
            </a:r>
            <a:fld id="{E554C6B5-FC5C-4F87-8336-E681A5BF5B54}" type="slidenum">
              <a:rPr lang="fr-FR"/>
              <a:pPr>
                <a:defRPr/>
              </a:pPr>
              <a:t>‹N°›</a:t>
            </a:fld>
            <a:endParaRPr lang="fr-FR"/>
          </a:p>
        </p:txBody>
      </p:sp>
      <p:sp>
        <p:nvSpPr>
          <p:cNvPr id="2052" name="Rectangle 5"/>
          <p:cNvSpPr>
            <a:spLocks noGrp="1" noChangeArrowheads="1"/>
          </p:cNvSpPr>
          <p:nvPr>
            <p:ph type="body" idx="1"/>
          </p:nvPr>
        </p:nvSpPr>
        <p:spPr bwMode="auto">
          <a:xfrm>
            <a:off x="468313" y="333375"/>
            <a:ext cx="8229600" cy="52562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p:txBody>
      </p:sp>
    </p:spTree>
    <p:extLst>
      <p:ext uri="{BB962C8B-B14F-4D97-AF65-F5344CB8AC3E}">
        <p14:creationId xmlns:p14="http://schemas.microsoft.com/office/powerpoint/2010/main" val="1608399558"/>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ctr" rtl="0" eaLnBrk="0" fontAlgn="base" hangingPunct="0">
        <a:spcBef>
          <a:spcPct val="0"/>
        </a:spcBef>
        <a:spcAft>
          <a:spcPct val="0"/>
        </a:spcAft>
        <a:defRPr sz="4000">
          <a:solidFill>
            <a:srgbClr val="004494"/>
          </a:solidFill>
          <a:latin typeface="+mj-lt"/>
          <a:ea typeface="+mj-ea"/>
          <a:cs typeface="+mj-cs"/>
        </a:defRPr>
      </a:lvl1pPr>
      <a:lvl2pPr algn="ctr" rtl="0" eaLnBrk="0" fontAlgn="base" hangingPunct="0">
        <a:spcBef>
          <a:spcPct val="0"/>
        </a:spcBef>
        <a:spcAft>
          <a:spcPct val="0"/>
        </a:spcAft>
        <a:defRPr sz="4000">
          <a:solidFill>
            <a:srgbClr val="004494"/>
          </a:solidFill>
          <a:latin typeface="Franklin Gothic Heavy" pitchFamily="34" charset="0"/>
        </a:defRPr>
      </a:lvl2pPr>
      <a:lvl3pPr algn="ctr" rtl="0" eaLnBrk="0" fontAlgn="base" hangingPunct="0">
        <a:spcBef>
          <a:spcPct val="0"/>
        </a:spcBef>
        <a:spcAft>
          <a:spcPct val="0"/>
        </a:spcAft>
        <a:defRPr sz="4000">
          <a:solidFill>
            <a:srgbClr val="004494"/>
          </a:solidFill>
          <a:latin typeface="Franklin Gothic Heavy" pitchFamily="34" charset="0"/>
        </a:defRPr>
      </a:lvl3pPr>
      <a:lvl4pPr algn="ctr" rtl="0" eaLnBrk="0" fontAlgn="base" hangingPunct="0">
        <a:spcBef>
          <a:spcPct val="0"/>
        </a:spcBef>
        <a:spcAft>
          <a:spcPct val="0"/>
        </a:spcAft>
        <a:defRPr sz="4000">
          <a:solidFill>
            <a:srgbClr val="004494"/>
          </a:solidFill>
          <a:latin typeface="Franklin Gothic Heavy" pitchFamily="34" charset="0"/>
        </a:defRPr>
      </a:lvl4pPr>
      <a:lvl5pPr algn="ctr" rtl="0" eaLnBrk="0" fontAlgn="base" hangingPunct="0">
        <a:spcBef>
          <a:spcPct val="0"/>
        </a:spcBef>
        <a:spcAft>
          <a:spcPct val="0"/>
        </a:spcAft>
        <a:defRPr sz="4000">
          <a:solidFill>
            <a:srgbClr val="004494"/>
          </a:solidFill>
          <a:latin typeface="Franklin Gothic Heavy" pitchFamily="34" charset="0"/>
        </a:defRPr>
      </a:lvl5pPr>
      <a:lvl6pPr marL="457200" algn="ctr" rtl="0" fontAlgn="base">
        <a:spcBef>
          <a:spcPct val="0"/>
        </a:spcBef>
        <a:spcAft>
          <a:spcPct val="0"/>
        </a:spcAft>
        <a:defRPr sz="4000">
          <a:solidFill>
            <a:srgbClr val="004494"/>
          </a:solidFill>
          <a:latin typeface="Franklin Gothic Heavy" pitchFamily="34" charset="0"/>
        </a:defRPr>
      </a:lvl6pPr>
      <a:lvl7pPr marL="914400" algn="ctr" rtl="0" fontAlgn="base">
        <a:spcBef>
          <a:spcPct val="0"/>
        </a:spcBef>
        <a:spcAft>
          <a:spcPct val="0"/>
        </a:spcAft>
        <a:defRPr sz="4000">
          <a:solidFill>
            <a:srgbClr val="004494"/>
          </a:solidFill>
          <a:latin typeface="Franklin Gothic Heavy" pitchFamily="34" charset="0"/>
        </a:defRPr>
      </a:lvl7pPr>
      <a:lvl8pPr marL="1371600" algn="ctr" rtl="0" fontAlgn="base">
        <a:spcBef>
          <a:spcPct val="0"/>
        </a:spcBef>
        <a:spcAft>
          <a:spcPct val="0"/>
        </a:spcAft>
        <a:defRPr sz="4000">
          <a:solidFill>
            <a:srgbClr val="004494"/>
          </a:solidFill>
          <a:latin typeface="Franklin Gothic Heavy" pitchFamily="34" charset="0"/>
        </a:defRPr>
      </a:lvl8pPr>
      <a:lvl9pPr marL="1828800" algn="ctr" rtl="0" fontAlgn="base">
        <a:spcBef>
          <a:spcPct val="0"/>
        </a:spcBef>
        <a:spcAft>
          <a:spcPct val="0"/>
        </a:spcAft>
        <a:defRPr sz="4000">
          <a:solidFill>
            <a:srgbClr val="004494"/>
          </a:solidFill>
          <a:latin typeface="Franklin Gothic Heavy" pitchFamily="34" charset="0"/>
        </a:defRPr>
      </a:lvl9pPr>
    </p:titleStyle>
    <p:bodyStyle>
      <a:lvl1pPr marL="342900" indent="-342900" algn="l" rtl="0" eaLnBrk="0" fontAlgn="base" hangingPunct="0">
        <a:spcBef>
          <a:spcPct val="20000"/>
        </a:spcBef>
        <a:spcAft>
          <a:spcPct val="0"/>
        </a:spcAft>
        <a:buFont typeface="Arial" charset="0"/>
        <a:defRPr sz="1600">
          <a:solidFill>
            <a:srgbClr val="404040"/>
          </a:solidFill>
          <a:latin typeface="+mn-lt"/>
          <a:ea typeface="+mn-ea"/>
          <a:cs typeface="+mn-cs"/>
        </a:defRPr>
      </a:lvl1pPr>
      <a:lvl2pPr marL="742950" indent="-285750" algn="ctr" rtl="0" eaLnBrk="0" fontAlgn="base" hangingPunct="0">
        <a:spcBef>
          <a:spcPct val="20000"/>
        </a:spcBef>
        <a:spcAft>
          <a:spcPct val="0"/>
        </a:spcAft>
        <a:buClr>
          <a:srgbClr val="004494"/>
        </a:buClr>
        <a:buFont typeface="Courier New" pitchFamily="49" charset="0"/>
        <a:buChar char="o"/>
        <a:defRPr sz="2800" u="sng">
          <a:solidFill>
            <a:schemeClr val="tx1"/>
          </a:solidFill>
          <a:latin typeface="Franklin Gothic Medium" pitchFamily="34" charset="0"/>
        </a:defRPr>
      </a:lvl2pPr>
      <a:lvl3pPr marL="1143000" indent="-228600" algn="l" rtl="0" eaLnBrk="0" fontAlgn="base" hangingPunct="0">
        <a:spcBef>
          <a:spcPct val="20000"/>
        </a:spcBef>
        <a:spcAft>
          <a:spcPct val="0"/>
        </a:spcAft>
        <a:buClr>
          <a:schemeClr val="tx1"/>
        </a:buClr>
        <a:buFont typeface="Wingdings" pitchFamily="2" charset="2"/>
        <a:buChar char="§"/>
        <a:defRPr sz="2400">
          <a:solidFill>
            <a:srgbClr val="004494"/>
          </a:solidFill>
          <a:latin typeface="Franklin Gothic Medium Cond" pitchFamily="34" charset="0"/>
        </a:defRPr>
      </a:lvl3pPr>
      <a:lvl4pPr marL="1600200" indent="-228600" algn="l" rtl="0" eaLnBrk="0" fontAlgn="base" hangingPunct="0">
        <a:spcBef>
          <a:spcPct val="20000"/>
        </a:spcBef>
        <a:spcAft>
          <a:spcPct val="0"/>
        </a:spcAft>
        <a:buClr>
          <a:srgbClr val="004494"/>
        </a:buClr>
        <a:buFont typeface="Arial" charset="0"/>
        <a:buChar char="•"/>
        <a:defRPr sz="2000">
          <a:solidFill>
            <a:schemeClr val="tx1"/>
          </a:solidFill>
          <a:latin typeface="Franklin Gothic Demi Cond" pitchFamily="34" charset="0"/>
        </a:defRPr>
      </a:lvl4pPr>
      <a:lvl5pPr marL="2057400" indent="-228600" algn="l" rtl="0" eaLnBrk="0" fontAlgn="base" hangingPunct="0">
        <a:spcBef>
          <a:spcPct val="20000"/>
        </a:spcBef>
        <a:spcAft>
          <a:spcPct val="0"/>
        </a:spcAft>
        <a:buClr>
          <a:schemeClr val="tx1"/>
        </a:buClr>
        <a:buFont typeface="Arial" charset="0"/>
        <a:buChar char="»"/>
        <a:defRPr sz="2000">
          <a:solidFill>
            <a:srgbClr val="004494"/>
          </a:solidFill>
          <a:latin typeface="Franklin Gothic Demi Cond" pitchFamily="34" charset="0"/>
        </a:defRPr>
      </a:lvl5pPr>
      <a:lvl6pPr marL="25146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6pPr>
      <a:lvl7pPr marL="29718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7pPr>
      <a:lvl8pPr marL="34290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8pPr>
      <a:lvl9pPr marL="38862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5.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5.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ars.paysdelaloire.sante.fr/" TargetMode="Externa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332656"/>
            <a:ext cx="8064896" cy="1122328"/>
          </a:xfrm>
        </p:spPr>
        <p:txBody>
          <a:bodyPr/>
          <a:lstStyle/>
          <a:p>
            <a:r>
              <a:rPr lang="fr-FR" sz="2800" dirty="0" smtClean="0"/>
              <a:t>Programme de la Rencontre </a:t>
            </a:r>
            <a:r>
              <a:rPr lang="fr-FR" sz="2800" dirty="0" err="1" smtClean="0"/>
              <a:t>Qualit’Efficience</a:t>
            </a:r>
            <a:endParaRPr lang="fr-FR" sz="2800" dirty="0"/>
          </a:p>
        </p:txBody>
      </p:sp>
      <p:sp>
        <p:nvSpPr>
          <p:cNvPr id="3" name="Sous-titre 2"/>
          <p:cNvSpPr>
            <a:spLocks noGrp="1"/>
          </p:cNvSpPr>
          <p:nvPr>
            <p:ph type="subTitle" idx="1"/>
          </p:nvPr>
        </p:nvSpPr>
        <p:spPr>
          <a:xfrm>
            <a:off x="827584" y="1412776"/>
            <a:ext cx="7848872" cy="4104456"/>
          </a:xfrm>
        </p:spPr>
        <p:txBody>
          <a:bodyPr/>
          <a:lstStyle/>
          <a:p>
            <a:pPr algn="l"/>
            <a:r>
              <a:rPr lang="fr-FR" sz="2800" b="1" kern="1200" dirty="0">
                <a:solidFill>
                  <a:srgbClr val="99CC00"/>
                </a:solidFill>
                <a:latin typeface="Calibri" pitchFamily="34" charset="0"/>
              </a:rPr>
              <a:t>1/ Restitution des résultats de </a:t>
            </a:r>
            <a:r>
              <a:rPr lang="fr-FR" sz="2800" b="1" kern="1200" dirty="0" smtClean="0">
                <a:solidFill>
                  <a:srgbClr val="99CC00"/>
                </a:solidFill>
                <a:latin typeface="Calibri" pitchFamily="34" charset="0"/>
              </a:rPr>
              <a:t>l’évaluation</a:t>
            </a:r>
            <a:endParaRPr lang="fr-FR" sz="2800" b="1" kern="1200" dirty="0">
              <a:solidFill>
                <a:srgbClr val="99CC00"/>
              </a:solidFill>
              <a:latin typeface="Calibri" pitchFamily="34" charset="0"/>
            </a:endParaRPr>
          </a:p>
          <a:p>
            <a:pPr algn="l"/>
            <a:endParaRPr lang="fr-FR" sz="1200" b="1" kern="1200" dirty="0">
              <a:solidFill>
                <a:srgbClr val="99CC00"/>
              </a:solidFill>
              <a:latin typeface="Calibri" pitchFamily="34" charset="0"/>
            </a:endParaRPr>
          </a:p>
          <a:p>
            <a:pPr algn="l"/>
            <a:r>
              <a:rPr lang="fr-FR" sz="2000" dirty="0" smtClean="0"/>
              <a:t>C. PICHON, chargée d’évaluation au Département d’Evaluation des Politiques de Santé et des dispositifs de l’ARS</a:t>
            </a:r>
          </a:p>
          <a:p>
            <a:pPr algn="l"/>
            <a:endParaRPr lang="fr-FR" sz="2000" dirty="0" smtClean="0"/>
          </a:p>
          <a:p>
            <a:pPr algn="l"/>
            <a:r>
              <a:rPr lang="fr-FR" sz="2800" b="1" kern="1200" dirty="0">
                <a:solidFill>
                  <a:srgbClr val="99CC00"/>
                </a:solidFill>
                <a:latin typeface="Calibri" pitchFamily="34" charset="0"/>
              </a:rPr>
              <a:t>2/Présentation des suites </a:t>
            </a:r>
            <a:r>
              <a:rPr lang="fr-FR" sz="2800" b="1" kern="1200" dirty="0" smtClean="0">
                <a:solidFill>
                  <a:srgbClr val="99CC00"/>
                </a:solidFill>
                <a:latin typeface="Calibri" pitchFamily="34" charset="0"/>
              </a:rPr>
              <a:t>données </a:t>
            </a:r>
            <a:r>
              <a:rPr lang="fr-FR" sz="2800" b="1" kern="1200" dirty="0">
                <a:solidFill>
                  <a:srgbClr val="99CC00"/>
                </a:solidFill>
                <a:latin typeface="Calibri" pitchFamily="34" charset="0"/>
              </a:rPr>
              <a:t>par l’Agence </a:t>
            </a:r>
          </a:p>
          <a:p>
            <a:pPr algn="l"/>
            <a:endParaRPr lang="fr-FR" sz="1200" dirty="0" smtClean="0"/>
          </a:p>
          <a:p>
            <a:pPr algn="l"/>
            <a:r>
              <a:rPr lang="fr-FR" sz="2000" dirty="0" smtClean="0"/>
              <a:t>E. PERIBOIS, responsable du Département de l’Offre Médico- Sociale </a:t>
            </a:r>
          </a:p>
          <a:p>
            <a:pPr algn="l"/>
            <a:r>
              <a:rPr lang="fr-FR" sz="2000" dirty="0" smtClean="0"/>
              <a:t>G. GUIBERT, chargé </a:t>
            </a:r>
            <a:r>
              <a:rPr lang="fr-FR" sz="2000" dirty="0"/>
              <a:t>de </a:t>
            </a:r>
            <a:r>
              <a:rPr lang="fr-FR" sz="2000" dirty="0" smtClean="0"/>
              <a:t>projet au Département </a:t>
            </a:r>
            <a:r>
              <a:rPr lang="fr-FR" sz="2000" dirty="0"/>
              <a:t>de l’Offre Médico- Sociale </a:t>
            </a:r>
          </a:p>
          <a:p>
            <a:pPr algn="l"/>
            <a:endParaRPr lang="fr-FR" sz="2000" dirty="0" smtClean="0"/>
          </a:p>
          <a:p>
            <a:pPr algn="l"/>
            <a:endParaRPr lang="fr-FR" sz="2000" dirty="0"/>
          </a:p>
          <a:p>
            <a:pPr algn="l"/>
            <a:endParaRPr lang="fr-FR" sz="2000" dirty="0"/>
          </a:p>
        </p:txBody>
      </p:sp>
    </p:spTree>
    <p:extLst>
      <p:ext uri="{BB962C8B-B14F-4D97-AF65-F5344CB8AC3E}">
        <p14:creationId xmlns:p14="http://schemas.microsoft.com/office/powerpoint/2010/main" val="1411503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Espace réservé du contenu 2"/>
          <p:cNvSpPr>
            <a:spLocks noGrp="1"/>
          </p:cNvSpPr>
          <p:nvPr>
            <p:ph idx="1"/>
          </p:nvPr>
        </p:nvSpPr>
        <p:spPr>
          <a:xfrm>
            <a:off x="467544" y="1340768"/>
            <a:ext cx="8676456" cy="5112568"/>
          </a:xfrm>
        </p:spPr>
        <p:txBody>
          <a:bodyPr/>
          <a:lstStyle/>
          <a:p>
            <a:r>
              <a:rPr lang="fr-FR" sz="2400" dirty="0" smtClean="0">
                <a:latin typeface="Calibri" pitchFamily="34" charset="0"/>
              </a:rPr>
              <a:t>Q1 – Quelles </a:t>
            </a:r>
            <a:r>
              <a:rPr lang="fr-FR" sz="2400" dirty="0">
                <a:latin typeface="Calibri" pitchFamily="34" charset="0"/>
              </a:rPr>
              <a:t>sont les forces et les faiblesses des différentes modalités d’organisation et de fonctionnement retenues par les dispositifs des Pays de la Loire?</a:t>
            </a:r>
            <a:endParaRPr lang="fr-FR" sz="2400" dirty="0" smtClean="0">
              <a:latin typeface="Calibri" pitchFamily="34" charset="0"/>
            </a:endParaRPr>
          </a:p>
          <a:p>
            <a:endParaRPr lang="fr-FR" sz="2400" dirty="0" smtClean="0">
              <a:latin typeface="Calibri" pitchFamily="34" charset="0"/>
            </a:endParaRPr>
          </a:p>
          <a:p>
            <a:r>
              <a:rPr lang="fr-FR" sz="2400" dirty="0" smtClean="0">
                <a:latin typeface="Calibri" pitchFamily="34" charset="0"/>
              </a:rPr>
              <a:t>Q2 - </a:t>
            </a:r>
            <a:r>
              <a:rPr lang="fr-FR" sz="2400" dirty="0">
                <a:latin typeface="Calibri" pitchFamily="34" charset="0"/>
              </a:rPr>
              <a:t>Dans quelle mesure les différents dispositifs ont-ils atteint les objectifs qui leur étaient assignés ? </a:t>
            </a:r>
            <a:endParaRPr lang="fr-FR" sz="2400" dirty="0" smtClean="0">
              <a:latin typeface="Calibri" pitchFamily="34" charset="0"/>
            </a:endParaRPr>
          </a:p>
          <a:p>
            <a:endParaRPr lang="fr-FR" sz="2400" dirty="0" smtClean="0">
              <a:latin typeface="Calibri" pitchFamily="34" charset="0"/>
            </a:endParaRPr>
          </a:p>
          <a:p>
            <a:r>
              <a:rPr lang="fr-FR" sz="2400" dirty="0" smtClean="0">
                <a:latin typeface="Calibri" pitchFamily="34" charset="0"/>
              </a:rPr>
              <a:t>Q 3 - </a:t>
            </a:r>
            <a:r>
              <a:rPr lang="fr-FR" sz="2400" dirty="0">
                <a:latin typeface="Calibri" pitchFamily="34" charset="0"/>
              </a:rPr>
              <a:t>Dans quelle mesure le cadre fixé par le cahier des charges est-il toujours pertinent pour répondre aux enjeux?</a:t>
            </a:r>
            <a:endParaRPr lang="fr-FR" sz="2400" dirty="0" smtClean="0">
              <a:solidFill>
                <a:srgbClr val="002395"/>
              </a:solidFill>
              <a:latin typeface="Calibri" pitchFamily="34" charset="0"/>
            </a:endParaRPr>
          </a:p>
        </p:txBody>
      </p:sp>
      <p:sp>
        <p:nvSpPr>
          <p:cNvPr id="15361" name="Rectangle 1"/>
          <p:cNvSpPr>
            <a:spLocks noChangeArrowheads="1"/>
          </p:cNvSpPr>
          <p:nvPr/>
        </p:nvSpPr>
        <p:spPr bwMode="auto">
          <a:xfrm>
            <a:off x="-396552" y="-278830"/>
            <a:ext cx="10404648"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1100" dirty="0" smtClean="0">
              <a:solidFill>
                <a:srgbClr val="000000"/>
              </a:solidFill>
              <a:latin typeface="Arial" pitchFamily="34" charset="0"/>
              <a:ea typeface="Times New Roman" pitchFamily="18" charset="0"/>
              <a:cs typeface="Arial" pitchFamily="34" charset="0"/>
            </a:endParaRPr>
          </a:p>
          <a:p>
            <a:pPr indent="539750" algn="just"/>
            <a:endParaRPr lang="fr-FR" sz="2000" dirty="0" smtClean="0">
              <a:solidFill>
                <a:srgbClr val="000000"/>
              </a:solidFill>
              <a:latin typeface="Calibri" pitchFamily="34" charset="0"/>
              <a:ea typeface="Times New Roman" pitchFamily="18" charset="0"/>
              <a:cs typeface="Arial" pitchFamily="34" charset="0"/>
            </a:endParaRPr>
          </a:p>
          <a:p>
            <a:pPr indent="539750" algn="just"/>
            <a:endParaRPr lang="fr-FR" sz="2000" dirty="0" smtClean="0">
              <a:solidFill>
                <a:srgbClr val="000000"/>
              </a:solidFill>
              <a:latin typeface="Calibri" pitchFamily="34" charset="0"/>
              <a:ea typeface="Times New Roman" pitchFamily="18" charset="0"/>
              <a:cs typeface="Arial" pitchFamily="34" charset="0"/>
            </a:endParaRPr>
          </a:p>
        </p:txBody>
      </p:sp>
      <p:sp>
        <p:nvSpPr>
          <p:cNvPr id="2" name="Espace réservé du numéro de diapositive 1"/>
          <p:cNvSpPr>
            <a:spLocks noGrp="1"/>
          </p:cNvSpPr>
          <p:nvPr>
            <p:ph type="sldNum" sz="quarter" idx="10"/>
          </p:nvPr>
        </p:nvSpPr>
        <p:spPr/>
        <p:txBody>
          <a:bodyPr/>
          <a:lstStyle/>
          <a:p>
            <a:pPr>
              <a:defRPr/>
            </a:pPr>
            <a:r>
              <a:rPr lang="fr-FR" smtClean="0"/>
              <a:t>Page </a:t>
            </a:r>
            <a:fld id="{9E1DA156-9A99-4616-ADC9-54BDB87691E1}" type="slidenum">
              <a:rPr lang="fr-FR" smtClean="0"/>
              <a:pPr>
                <a:defRPr/>
              </a:pPr>
              <a:t>10</a:t>
            </a:fld>
            <a:endParaRPr lang="fr-FR"/>
          </a:p>
        </p:txBody>
      </p:sp>
      <p:sp>
        <p:nvSpPr>
          <p:cNvPr id="7" name="Titre 1"/>
          <p:cNvSpPr>
            <a:spLocks noGrp="1"/>
          </p:cNvSpPr>
          <p:nvPr>
            <p:ph type="title"/>
          </p:nvPr>
        </p:nvSpPr>
        <p:spPr>
          <a:xfrm>
            <a:off x="457200" y="274638"/>
            <a:ext cx="8229600" cy="778098"/>
          </a:xfrm>
        </p:spPr>
        <p:txBody>
          <a:bodyPr/>
          <a:lstStyle/>
          <a:p>
            <a:r>
              <a:rPr lang="fr-FR" b="1" dirty="0" smtClean="0">
                <a:solidFill>
                  <a:srgbClr val="0070C0"/>
                </a:solidFill>
                <a:latin typeface="Calibri" pitchFamily="34" charset="0"/>
              </a:rPr>
              <a:t>Questions évaluatives</a:t>
            </a: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spTree>
    <p:extLst>
      <p:ext uri="{BB962C8B-B14F-4D97-AF65-F5344CB8AC3E}">
        <p14:creationId xmlns:p14="http://schemas.microsoft.com/office/powerpoint/2010/main" val="840547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476672"/>
            <a:ext cx="8856984" cy="792088"/>
          </a:xfrm>
        </p:spPr>
        <p:txBody>
          <a:bodyPr/>
          <a:lstStyle/>
          <a:p>
            <a:r>
              <a:rPr lang="fr-FR" b="1" dirty="0" smtClean="0">
                <a:solidFill>
                  <a:srgbClr val="0070C0"/>
                </a:solidFill>
                <a:latin typeface="Calibri" pitchFamily="34" charset="0"/>
              </a:rPr>
              <a:t>Les principaux résultats de l’évaluation (1)</a:t>
            </a: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11</a:t>
            </a:fld>
            <a:endParaRPr lang="fr-FR"/>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6" name="Rectangle 5"/>
          <p:cNvSpPr/>
          <p:nvPr/>
        </p:nvSpPr>
        <p:spPr>
          <a:xfrm>
            <a:off x="4283968" y="3501008"/>
            <a:ext cx="4572000" cy="2308324"/>
          </a:xfrm>
          <a:prstGeom prst="rect">
            <a:avLst/>
          </a:prstGeom>
        </p:spPr>
        <p:txBody>
          <a:bodyPr wrap="square">
            <a:spAutoFit/>
          </a:bodyPr>
          <a:lstStyle/>
          <a:p>
            <a:endParaRPr lang="fr-FR" sz="2400" b="1" dirty="0">
              <a:solidFill>
                <a:srgbClr val="000000"/>
              </a:solidFill>
              <a:latin typeface="Calibri" pitchFamily="34" charset="0"/>
            </a:endParaRPr>
          </a:p>
          <a:p>
            <a:r>
              <a:rPr lang="fr-FR" sz="2400" b="1" dirty="0" smtClean="0">
                <a:solidFill>
                  <a:srgbClr val="000000"/>
                </a:solidFill>
                <a:latin typeface="Calibri" pitchFamily="34" charset="0"/>
              </a:rPr>
              <a:t>Taille,</a:t>
            </a:r>
          </a:p>
          <a:p>
            <a:r>
              <a:rPr lang="fr-FR" sz="2400" b="1" dirty="0">
                <a:solidFill>
                  <a:srgbClr val="000000"/>
                </a:solidFill>
                <a:latin typeface="Calibri" pitchFamily="34" charset="0"/>
              </a:rPr>
              <a:t>c</a:t>
            </a:r>
            <a:r>
              <a:rPr lang="fr-FR" sz="2400" b="1" dirty="0" smtClean="0">
                <a:solidFill>
                  <a:srgbClr val="000000"/>
                </a:solidFill>
                <a:latin typeface="Calibri" pitchFamily="34" charset="0"/>
              </a:rPr>
              <a:t>omposition, </a:t>
            </a:r>
          </a:p>
          <a:p>
            <a:r>
              <a:rPr lang="fr-FR" sz="2400" b="1" dirty="0" smtClean="0">
                <a:solidFill>
                  <a:srgbClr val="000000"/>
                </a:solidFill>
                <a:latin typeface="Calibri" pitchFamily="34" charset="0"/>
              </a:rPr>
              <a:t>périmètre d’intervention, </a:t>
            </a:r>
          </a:p>
          <a:p>
            <a:r>
              <a:rPr lang="fr-FR" sz="2400" b="1" dirty="0">
                <a:solidFill>
                  <a:srgbClr val="000000"/>
                </a:solidFill>
                <a:latin typeface="Calibri" pitchFamily="34" charset="0"/>
              </a:rPr>
              <a:t>m</a:t>
            </a:r>
            <a:r>
              <a:rPr lang="fr-FR" sz="2400" b="1" dirty="0" smtClean="0">
                <a:solidFill>
                  <a:srgbClr val="000000"/>
                </a:solidFill>
                <a:latin typeface="Calibri" pitchFamily="34" charset="0"/>
              </a:rPr>
              <a:t>odalités d’intervention</a:t>
            </a:r>
          </a:p>
          <a:p>
            <a:r>
              <a:rPr lang="fr-FR" sz="2400" b="1" dirty="0">
                <a:solidFill>
                  <a:srgbClr val="000000"/>
                </a:solidFill>
                <a:latin typeface="Calibri" pitchFamily="34" charset="0"/>
              </a:rPr>
              <a:t>m</a:t>
            </a:r>
            <a:r>
              <a:rPr lang="fr-FR" sz="2400" b="1" dirty="0" smtClean="0">
                <a:solidFill>
                  <a:srgbClr val="000000"/>
                </a:solidFill>
                <a:latin typeface="Calibri" pitchFamily="34" charset="0"/>
              </a:rPr>
              <a:t>odalités d’organisation</a:t>
            </a:r>
          </a:p>
        </p:txBody>
      </p:sp>
      <p:sp>
        <p:nvSpPr>
          <p:cNvPr id="7" name="Rectangle 6"/>
          <p:cNvSpPr/>
          <p:nvPr/>
        </p:nvSpPr>
        <p:spPr>
          <a:xfrm>
            <a:off x="755370" y="1916832"/>
            <a:ext cx="5256790" cy="1384995"/>
          </a:xfrm>
          <a:prstGeom prst="rect">
            <a:avLst/>
          </a:prstGeom>
        </p:spPr>
        <p:txBody>
          <a:bodyPr wrap="square">
            <a:spAutoFit/>
          </a:bodyPr>
          <a:lstStyle/>
          <a:p>
            <a:endParaRPr lang="fr-FR" sz="2800" b="1" dirty="0" smtClean="0">
              <a:solidFill>
                <a:srgbClr val="0070C0"/>
              </a:solidFill>
              <a:latin typeface="Calibri" pitchFamily="34" charset="0"/>
            </a:endParaRPr>
          </a:p>
          <a:p>
            <a:r>
              <a:rPr lang="fr-FR" sz="2800" b="1" dirty="0" smtClean="0">
                <a:solidFill>
                  <a:srgbClr val="0070C0"/>
                </a:solidFill>
                <a:latin typeface="Calibri" pitchFamily="34" charset="0"/>
              </a:rPr>
              <a:t>Une hétérogénéité des modèles d’expérimentation mis en place</a:t>
            </a:r>
          </a:p>
        </p:txBody>
      </p:sp>
      <p:cxnSp>
        <p:nvCxnSpPr>
          <p:cNvPr id="11" name="Connecteur en angle 10"/>
          <p:cNvCxnSpPr/>
          <p:nvPr/>
        </p:nvCxnSpPr>
        <p:spPr>
          <a:xfrm>
            <a:off x="2005792" y="3337537"/>
            <a:ext cx="1856400" cy="811543"/>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80943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12</a:t>
            </a:fld>
            <a:endParaRPr lang="fr-FR"/>
          </a:p>
        </p:txBody>
      </p:sp>
      <p:sp>
        <p:nvSpPr>
          <p:cNvPr id="9" name="Titre 1"/>
          <p:cNvSpPr>
            <a:spLocks noGrp="1"/>
          </p:cNvSpPr>
          <p:nvPr>
            <p:ph type="title"/>
          </p:nvPr>
        </p:nvSpPr>
        <p:spPr>
          <a:xfrm>
            <a:off x="457200" y="274638"/>
            <a:ext cx="8229600" cy="418058"/>
          </a:xfrm>
        </p:spPr>
        <p:txBody>
          <a:bodyPr>
            <a:noAutofit/>
          </a:bodyPr>
          <a:lstStyle/>
          <a:p>
            <a:r>
              <a:rPr lang="fr-FR" sz="2500" b="1" dirty="0" smtClean="0">
                <a:solidFill>
                  <a:srgbClr val="00B050"/>
                </a:solidFill>
              </a:rPr>
              <a:t>Disparité des tailles des dispositifs</a:t>
            </a:r>
            <a:endParaRPr lang="fr-FR" sz="2500" b="1" dirty="0">
              <a:solidFill>
                <a:srgbClr val="00B050"/>
              </a:solidFill>
            </a:endParaRPr>
          </a:p>
        </p:txBody>
      </p:sp>
      <p:graphicFrame>
        <p:nvGraphicFramePr>
          <p:cNvPr id="12" name="Tableau 11"/>
          <p:cNvGraphicFramePr>
            <a:graphicFrameLocks noGrp="1"/>
          </p:cNvGraphicFramePr>
          <p:nvPr>
            <p:extLst>
              <p:ext uri="{D42A27DB-BD31-4B8C-83A1-F6EECF244321}">
                <p14:modId xmlns:p14="http://schemas.microsoft.com/office/powerpoint/2010/main" val="2393758890"/>
              </p:ext>
            </p:extLst>
          </p:nvPr>
        </p:nvGraphicFramePr>
        <p:xfrm>
          <a:off x="1907704" y="980728"/>
          <a:ext cx="5109210" cy="1577340"/>
        </p:xfrm>
        <a:graphic>
          <a:graphicData uri="http://schemas.openxmlformats.org/drawingml/2006/table">
            <a:tbl>
              <a:tblPr firstRow="1" firstCol="1" bandRow="1">
                <a:tableStyleId>{5940675A-B579-460E-94D1-54222C63F5DA}</a:tableStyleId>
              </a:tblPr>
              <a:tblGrid>
                <a:gridCol w="1564640"/>
                <a:gridCol w="1564640"/>
                <a:gridCol w="1979930"/>
              </a:tblGrid>
              <a:tr h="252095">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 </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Nombre d’EHPAD dans le dispositif</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Nombre de places d’EHPAD dans le dispositif</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tc>
              </a:tr>
              <a:tr h="252095">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Minimum</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3</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155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tc>
              </a:tr>
              <a:tr h="252095">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Moyenne</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7</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505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tc>
              </a:tr>
              <a:tr h="252095">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Maximum</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13</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930</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tc>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1267321510"/>
              </p:ext>
            </p:extLst>
          </p:nvPr>
        </p:nvGraphicFramePr>
        <p:xfrm>
          <a:off x="611560" y="2708920"/>
          <a:ext cx="7571740" cy="3480816"/>
        </p:xfrm>
        <a:graphic>
          <a:graphicData uri="http://schemas.openxmlformats.org/drawingml/2006/table">
            <a:tbl>
              <a:tblPr firstRow="1" firstCol="1" bandRow="1">
                <a:tableStyleId>{5940675A-B579-460E-94D1-54222C63F5DA}</a:tableStyleId>
              </a:tblPr>
              <a:tblGrid>
                <a:gridCol w="1080120"/>
                <a:gridCol w="2736304"/>
                <a:gridCol w="2016224"/>
                <a:gridCol w="1739092"/>
              </a:tblGrid>
              <a:tr h="252095">
                <a:tc>
                  <a:txBody>
                    <a:bodyPr/>
                    <a:lstStyle/>
                    <a:p>
                      <a:pPr algn="ctr">
                        <a:lnSpc>
                          <a:spcPct val="115000"/>
                        </a:lnSpc>
                        <a:spcAft>
                          <a:spcPts val="0"/>
                        </a:spcAft>
                      </a:pPr>
                      <a:r>
                        <a:rPr lang="fr-FR" sz="1300" dirty="0" err="1">
                          <a:effectLst/>
                          <a:latin typeface="Times New Roman" panose="02020603050405020304" pitchFamily="18" charset="0"/>
                          <a:cs typeface="Times New Roman" panose="02020603050405020304" pitchFamily="18" charset="0"/>
                        </a:rPr>
                        <a:t>Exp</a:t>
                      </a:r>
                      <a:r>
                        <a:rPr lang="fr-FR" sz="1300" dirty="0">
                          <a:effectLst/>
                          <a:latin typeface="Times New Roman" panose="02020603050405020304" pitchFamily="18" charset="0"/>
                          <a:cs typeface="Times New Roman" panose="02020603050405020304" pitchFamily="18" charset="0"/>
                        </a:rPr>
                        <a:t>.</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Porteur</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Nombre d’EHPAD inclus</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Capacité totale des EHPAD inclus</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ea typeface="+mn-ea"/>
                          <a:cs typeface="Times New Roman" panose="02020603050405020304" pitchFamily="18" charset="0"/>
                        </a:rPr>
                        <a:t>2013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dirty="0">
                          <a:effectLst/>
                          <a:latin typeface="Times New Roman" panose="02020603050405020304" pitchFamily="18" charset="0"/>
                          <a:cs typeface="Times New Roman" panose="02020603050405020304" pitchFamily="18" charset="0"/>
                        </a:rPr>
                        <a:t>CH Doué la Fontaine (49)</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5</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418</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ea typeface="+mn-ea"/>
                          <a:cs typeface="Times New Roman" panose="02020603050405020304" pitchFamily="18" charset="0"/>
                        </a:rPr>
                        <a:t>2013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dirty="0">
                          <a:effectLst/>
                          <a:latin typeface="Times New Roman" panose="02020603050405020304" pitchFamily="18" charset="0"/>
                          <a:cs typeface="Times New Roman" panose="02020603050405020304" pitchFamily="18" charset="0"/>
                        </a:rPr>
                        <a:t>EHPAD </a:t>
                      </a:r>
                      <a:r>
                        <a:rPr lang="fr-FR" sz="1300" dirty="0" err="1">
                          <a:effectLst/>
                          <a:latin typeface="Times New Roman" panose="02020603050405020304" pitchFamily="18" charset="0"/>
                          <a:cs typeface="Times New Roman" panose="02020603050405020304" pitchFamily="18" charset="0"/>
                        </a:rPr>
                        <a:t>Olonnes</a:t>
                      </a:r>
                      <a:r>
                        <a:rPr lang="fr-FR" sz="1300" dirty="0">
                          <a:effectLst/>
                          <a:latin typeface="Times New Roman" panose="02020603050405020304" pitchFamily="18" charset="0"/>
                          <a:cs typeface="Times New Roman" panose="02020603050405020304" pitchFamily="18" charset="0"/>
                        </a:rPr>
                        <a:t> sur Mer (85)</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4</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427</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ea typeface="+mn-ea"/>
                          <a:cs typeface="Times New Roman" panose="02020603050405020304" pitchFamily="18" charset="0"/>
                        </a:rPr>
                        <a:t>2013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dirty="0">
                          <a:effectLst/>
                          <a:latin typeface="Times New Roman" panose="02020603050405020304" pitchFamily="18" charset="0"/>
                          <a:cs typeface="Times New Roman" panose="02020603050405020304" pitchFamily="18" charset="0"/>
                        </a:rPr>
                        <a:t>EHPAD Rougé (44)</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13</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930</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ea typeface="+mn-ea"/>
                          <a:cs typeface="Times New Roman" panose="02020603050405020304" pitchFamily="18" charset="0"/>
                        </a:rPr>
                        <a:t>2013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EHPAD Sainte Pazanne (44)</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8</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515</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ea typeface="+mn-ea"/>
                          <a:cs typeface="Times New Roman" panose="02020603050405020304" pitchFamily="18" charset="0"/>
                        </a:rPr>
                        <a:t>2013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GCSMS Craon (53)</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5</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299</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cs typeface="Times New Roman" panose="02020603050405020304" pitchFamily="18" charset="0"/>
                        </a:rPr>
                        <a:t>2014</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CCAS Laval (53)</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155</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cs typeface="Times New Roman" panose="02020603050405020304" pitchFamily="18" charset="0"/>
                        </a:rPr>
                        <a:t>2014</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EHPAD Herbignac (44)</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6</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481</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cs typeface="Times New Roman" panose="02020603050405020304" pitchFamily="18" charset="0"/>
                        </a:rPr>
                        <a:t>2014</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EHPAD HIC Baugé (49)</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11</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855</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cs typeface="Times New Roman" panose="02020603050405020304" pitchFamily="18" charset="0"/>
                        </a:rPr>
                        <a:t>2014</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HAD Saint Sauveur (49)</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11</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792</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cs typeface="Times New Roman" panose="02020603050405020304" pitchFamily="18" charset="0"/>
                        </a:rPr>
                        <a:t>2014</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a:effectLst/>
                          <a:latin typeface="Times New Roman" panose="02020603050405020304" pitchFamily="18" charset="0"/>
                          <a:cs typeface="Times New Roman" panose="02020603050405020304" pitchFamily="18" charset="0"/>
                        </a:rPr>
                        <a:t>SADAPA La Roche Sur Yon (85)</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6</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291</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dirty="0" smtClean="0">
                          <a:effectLst/>
                          <a:latin typeface="Times New Roman" panose="02020603050405020304" pitchFamily="18" charset="0"/>
                          <a:ea typeface="+mn-ea"/>
                          <a:cs typeface="Times New Roman" panose="02020603050405020304" pitchFamily="18" charset="0"/>
                        </a:rPr>
                        <a:t>2015</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nSpc>
                          <a:spcPct val="115000"/>
                        </a:lnSpc>
                        <a:spcAft>
                          <a:spcPts val="0"/>
                        </a:spcAft>
                      </a:pPr>
                      <a:r>
                        <a:rPr lang="fr-FR" sz="1300" dirty="0">
                          <a:effectLst/>
                          <a:latin typeface="Times New Roman" panose="02020603050405020304" pitchFamily="18" charset="0"/>
                          <a:cs typeface="Times New Roman" panose="02020603050405020304" pitchFamily="18" charset="0"/>
                        </a:rPr>
                        <a:t>CH Haut Anjou (</a:t>
                      </a:r>
                      <a:r>
                        <a:rPr lang="fr-FR" sz="1300" dirty="0" smtClean="0">
                          <a:effectLst/>
                          <a:latin typeface="Times New Roman" panose="02020603050405020304" pitchFamily="18" charset="0"/>
                          <a:cs typeface="Times New Roman" panose="02020603050405020304" pitchFamily="18" charset="0"/>
                        </a:rPr>
                        <a:t>53)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4</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393</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r h="252095">
                <a:tc>
                  <a:txBody>
                    <a:bodyPr/>
                    <a:lstStyle/>
                    <a:p>
                      <a:pPr algn="ctr">
                        <a:lnSpc>
                          <a:spcPct val="115000"/>
                        </a:lnSpc>
                        <a:spcAft>
                          <a:spcPts val="0"/>
                        </a:spcAft>
                      </a:pPr>
                      <a:r>
                        <a:rPr lang="fr-FR" sz="1300">
                          <a:effectLst/>
                          <a:latin typeface="Times New Roman" panose="02020603050405020304" pitchFamily="18" charset="0"/>
                          <a:cs typeface="Times New Roman" panose="02020603050405020304" pitchFamily="18" charset="0"/>
                        </a:rPr>
                        <a:t> </a:t>
                      </a:r>
                      <a:endParaRPr lang="fr-FR" sz="13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11 dispositifs</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76 EHPAD</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300" dirty="0">
                          <a:effectLst/>
                          <a:latin typeface="Times New Roman" panose="02020603050405020304" pitchFamily="18" charset="0"/>
                          <a:cs typeface="Times New Roman" panose="02020603050405020304" pitchFamily="18" charset="0"/>
                        </a:rPr>
                        <a:t>5 556 places</a:t>
                      </a:r>
                      <a:endParaRPr lang="fr-FR" sz="13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r>
            </a:tbl>
          </a:graphicData>
        </a:graphic>
      </p:graphicFrame>
    </p:spTree>
    <p:extLst>
      <p:ext uri="{BB962C8B-B14F-4D97-AF65-F5344CB8AC3E}">
        <p14:creationId xmlns:p14="http://schemas.microsoft.com/office/powerpoint/2010/main" val="2521331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13</a:t>
            </a:fld>
            <a:endParaRPr lang="fr-FR"/>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8" name="Titre 1"/>
          <p:cNvSpPr>
            <a:spLocks noGrp="1"/>
          </p:cNvSpPr>
          <p:nvPr>
            <p:ph type="title"/>
          </p:nvPr>
        </p:nvSpPr>
        <p:spPr>
          <a:xfrm>
            <a:off x="457200" y="274638"/>
            <a:ext cx="8229600" cy="490066"/>
          </a:xfrm>
        </p:spPr>
        <p:txBody>
          <a:bodyPr>
            <a:noAutofit/>
          </a:bodyPr>
          <a:lstStyle/>
          <a:p>
            <a:r>
              <a:rPr lang="fr-FR" sz="2500" b="1" dirty="0" smtClean="0">
                <a:solidFill>
                  <a:srgbClr val="00B050"/>
                </a:solidFill>
              </a:rPr>
              <a:t>Disparité des périmètres des dispositifs</a:t>
            </a:r>
            <a:endParaRPr lang="fr-FR" sz="2500" b="1" dirty="0">
              <a:solidFill>
                <a:srgbClr val="00B050"/>
              </a:solidFill>
            </a:endParaRPr>
          </a:p>
        </p:txBody>
      </p:sp>
      <p:sp>
        <p:nvSpPr>
          <p:cNvPr id="9"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12" name="ZoneTexte 11"/>
          <p:cNvSpPr txBox="1"/>
          <p:nvPr/>
        </p:nvSpPr>
        <p:spPr>
          <a:xfrm>
            <a:off x="899591" y="890817"/>
            <a:ext cx="7527125" cy="323165"/>
          </a:xfrm>
          <a:prstGeom prst="rect">
            <a:avLst/>
          </a:prstGeom>
          <a:noFill/>
        </p:spPr>
        <p:txBody>
          <a:bodyPr wrap="none" rtlCol="0">
            <a:spAutoFit/>
          </a:bodyPr>
          <a:lstStyle/>
          <a:p>
            <a:pPr fontAlgn="auto">
              <a:spcBef>
                <a:spcPts val="0"/>
              </a:spcBef>
              <a:spcAft>
                <a:spcPts val="0"/>
              </a:spcAft>
            </a:pPr>
            <a:r>
              <a:rPr lang="fr-FR" sz="1500" b="1" dirty="0">
                <a:solidFill>
                  <a:srgbClr val="0070C0"/>
                </a:solidFill>
                <a:latin typeface="Calibri"/>
              </a:rPr>
              <a:t>Etendue géographique (distance entre les deux EHPAD les plus éloignés au sein du dispositif)</a:t>
            </a:r>
          </a:p>
        </p:txBody>
      </p:sp>
      <p:graphicFrame>
        <p:nvGraphicFramePr>
          <p:cNvPr id="13" name="Tableau 12"/>
          <p:cNvGraphicFramePr>
            <a:graphicFrameLocks noGrp="1"/>
          </p:cNvGraphicFramePr>
          <p:nvPr>
            <p:extLst>
              <p:ext uri="{D42A27DB-BD31-4B8C-83A1-F6EECF244321}">
                <p14:modId xmlns:p14="http://schemas.microsoft.com/office/powerpoint/2010/main" val="1547890249"/>
              </p:ext>
            </p:extLst>
          </p:nvPr>
        </p:nvGraphicFramePr>
        <p:xfrm>
          <a:off x="394749" y="1482224"/>
          <a:ext cx="8229600" cy="736092"/>
        </p:xfrm>
        <a:graphic>
          <a:graphicData uri="http://schemas.openxmlformats.org/drawingml/2006/table">
            <a:tbl>
              <a:tblPr firstRow="1" firstCol="1" bandRow="1">
                <a:tableStyleId>{5940675A-B579-460E-94D1-54222C63F5DA}</a:tableStyleId>
              </a:tblPr>
              <a:tblGrid>
                <a:gridCol w="1990081"/>
                <a:gridCol w="2078866"/>
                <a:gridCol w="2077698"/>
                <a:gridCol w="2082955"/>
              </a:tblGrid>
              <a:tr h="231894">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888" marR="40888"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Minimum</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Moyenne</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Maximum</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r>
              <a:tr h="231894">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En km</a:t>
                      </a:r>
                      <a:endParaRPr lang="fr-FR" sz="1400" dirty="0">
                        <a:effectLst/>
                        <a:latin typeface="Times New Roman" panose="02020603050405020304" pitchFamily="18" charset="0"/>
                        <a:ea typeface="Arial"/>
                        <a:cs typeface="Times New Roman" panose="02020603050405020304" pitchFamily="18" charset="0"/>
                      </a:endParaRPr>
                    </a:p>
                  </a:txBody>
                  <a:tcPr marL="40888" marR="40888"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28,6</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61,5</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r>
              <a:tr h="231894">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En temps</a:t>
                      </a:r>
                      <a:endParaRPr lang="fr-FR" sz="1400" dirty="0">
                        <a:effectLst/>
                        <a:latin typeface="Times New Roman" panose="02020603050405020304" pitchFamily="18" charset="0"/>
                        <a:ea typeface="Arial"/>
                        <a:cs typeface="Times New Roman" panose="02020603050405020304" pitchFamily="18" charset="0"/>
                      </a:endParaRPr>
                    </a:p>
                  </a:txBody>
                  <a:tcPr marL="40888" marR="40888"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00:06</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00:28</a:t>
                      </a:r>
                      <a:endParaRPr lang="fr-FR" sz="1400">
                        <a:effectLst/>
                        <a:latin typeface="Times New Roman" panose="02020603050405020304" pitchFamily="18" charset="0"/>
                        <a:ea typeface="Arial"/>
                        <a:cs typeface="Times New Roman" panose="02020603050405020304" pitchFamily="18" charset="0"/>
                      </a:endParaRPr>
                    </a:p>
                  </a:txBody>
                  <a:tcPr marL="40888" marR="40888"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00:51</a:t>
                      </a:r>
                      <a:endParaRPr lang="fr-FR" sz="1400" dirty="0">
                        <a:effectLst/>
                        <a:latin typeface="Times New Roman" panose="02020603050405020304" pitchFamily="18" charset="0"/>
                        <a:ea typeface="Arial"/>
                        <a:cs typeface="Times New Roman" panose="02020603050405020304" pitchFamily="18" charset="0"/>
                      </a:endParaRPr>
                    </a:p>
                  </a:txBody>
                  <a:tcPr marL="40888" marR="40888" marT="0" marB="0" anchor="ctr"/>
                </a:tc>
              </a:tr>
            </a:tbl>
          </a:graphicData>
        </a:graphic>
      </p:graphicFrame>
      <p:sp>
        <p:nvSpPr>
          <p:cNvPr id="14" name="Rectangle 1"/>
          <p:cNvSpPr>
            <a:spLocks noChangeArrowheads="1"/>
          </p:cNvSpPr>
          <p:nvPr/>
        </p:nvSpPr>
        <p:spPr bwMode="auto">
          <a:xfrm>
            <a:off x="457200" y="35147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ltLang="fr-FR" smtClean="0">
              <a:solidFill>
                <a:prstClr val="black"/>
              </a:solidFill>
              <a:latin typeface="Arial" pitchFamily="34" charset="0"/>
              <a:cs typeface="Arial" pitchFamily="34" charset="0"/>
            </a:endParaRPr>
          </a:p>
        </p:txBody>
      </p:sp>
      <p:sp>
        <p:nvSpPr>
          <p:cNvPr id="15" name="ZoneTexte 14"/>
          <p:cNvSpPr txBox="1"/>
          <p:nvPr/>
        </p:nvSpPr>
        <p:spPr>
          <a:xfrm>
            <a:off x="2627784" y="2463682"/>
            <a:ext cx="3763531" cy="323165"/>
          </a:xfrm>
          <a:prstGeom prst="rect">
            <a:avLst/>
          </a:prstGeom>
          <a:noFill/>
        </p:spPr>
        <p:txBody>
          <a:bodyPr wrap="none" rtlCol="0">
            <a:spAutoFit/>
          </a:bodyPr>
          <a:lstStyle/>
          <a:p>
            <a:pPr fontAlgn="auto">
              <a:spcBef>
                <a:spcPts val="0"/>
              </a:spcBef>
              <a:spcAft>
                <a:spcPts val="0"/>
              </a:spcAft>
            </a:pPr>
            <a:r>
              <a:rPr lang="fr-FR" sz="1500" b="1" dirty="0">
                <a:solidFill>
                  <a:srgbClr val="0070C0"/>
                </a:solidFill>
                <a:latin typeface="Calibri"/>
              </a:rPr>
              <a:t>Etendue géographique </a:t>
            </a:r>
            <a:r>
              <a:rPr lang="fr-FR" sz="1500" b="1" dirty="0" smtClean="0">
                <a:solidFill>
                  <a:srgbClr val="0070C0"/>
                </a:solidFill>
                <a:latin typeface="Calibri"/>
              </a:rPr>
              <a:t> - détail par dispositif</a:t>
            </a:r>
            <a:endParaRPr lang="fr-FR" sz="1500" b="1" dirty="0">
              <a:solidFill>
                <a:srgbClr val="0070C0"/>
              </a:solidFill>
              <a:latin typeface="Calibri"/>
            </a:endParaRPr>
          </a:p>
        </p:txBody>
      </p:sp>
      <p:graphicFrame>
        <p:nvGraphicFramePr>
          <p:cNvPr id="16" name="Tableau 15"/>
          <p:cNvGraphicFramePr>
            <a:graphicFrameLocks noGrp="1"/>
          </p:cNvGraphicFramePr>
          <p:nvPr>
            <p:extLst>
              <p:ext uri="{D42A27DB-BD31-4B8C-83A1-F6EECF244321}">
                <p14:modId xmlns:p14="http://schemas.microsoft.com/office/powerpoint/2010/main" val="3838198073"/>
              </p:ext>
            </p:extLst>
          </p:nvPr>
        </p:nvGraphicFramePr>
        <p:xfrm>
          <a:off x="225073" y="2936270"/>
          <a:ext cx="8568951" cy="3154680"/>
        </p:xfrm>
        <a:graphic>
          <a:graphicData uri="http://schemas.openxmlformats.org/drawingml/2006/table">
            <a:tbl>
              <a:tblPr firstRow="1" firstCol="1" bandRow="1">
                <a:tableStyleId>{7E9639D4-E3E2-4D34-9284-5A2195B3D0D7}</a:tableStyleId>
              </a:tblPr>
              <a:tblGrid>
                <a:gridCol w="3000554"/>
                <a:gridCol w="2712080"/>
                <a:gridCol w="2856317"/>
              </a:tblGrid>
              <a:tr h="215900">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Porteur</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tx1"/>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En km</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tx1"/>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En temps</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tx1"/>
                    </a:solidFill>
                  </a:tcPr>
                </a:tc>
              </a:tr>
              <a:tr h="215900">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CH Doué la Fontaine (49)</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33,1</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00:33</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EHPAD Olonnes sur Mer (85)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7,5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00:14</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EHPAD Rougé (44)</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48,1</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00:42</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EHPAD Sainte Pazanne (44)</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61,5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00:51</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GCSMS Craon (53)</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23,6</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00:23</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CCAS Laval (53)</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00:06</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EHPAD Herbignac (44)</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25,1</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00:25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EHPAD HIC Baugé (49)</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40,6</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00:38</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HAD Saint Sauveur (49)</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28</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00:22</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SADAPA La Roche Sur </a:t>
                      </a:r>
                      <a:r>
                        <a:rPr lang="fr-FR" sz="1500" dirty="0" err="1">
                          <a:effectLst/>
                          <a:latin typeface="Times New Roman" panose="02020603050405020304" pitchFamily="18" charset="0"/>
                          <a:cs typeface="Times New Roman" panose="02020603050405020304" pitchFamily="18" charset="0"/>
                        </a:rPr>
                        <a:t>Yon</a:t>
                      </a:r>
                      <a:r>
                        <a:rPr lang="fr-FR" sz="1500" dirty="0">
                          <a:effectLst/>
                          <a:latin typeface="Times New Roman" panose="02020603050405020304" pitchFamily="18" charset="0"/>
                          <a:cs typeface="Times New Roman" panose="02020603050405020304" pitchFamily="18" charset="0"/>
                        </a:rPr>
                        <a:t> (85)</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20,9</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00:26</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r h="215900">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CH Haut Anjou (</a:t>
                      </a:r>
                      <a:r>
                        <a:rPr lang="fr-FR" sz="1500" dirty="0" smtClean="0">
                          <a:effectLst/>
                          <a:latin typeface="Times New Roman" panose="02020603050405020304" pitchFamily="18" charset="0"/>
                          <a:cs typeface="Times New Roman" panose="02020603050405020304" pitchFamily="18" charset="0"/>
                        </a:rPr>
                        <a:t>53)</a:t>
                      </a:r>
                      <a:endParaRPr lang="fr-FR" sz="1500" baseline="30000" dirty="0">
                        <a:effectLst/>
                        <a:latin typeface="Times New Roman" panose="02020603050405020304" pitchFamily="18" charset="0"/>
                        <a:ea typeface="Arial"/>
                        <a:cs typeface="Times New Roman" panose="02020603050405020304" pitchFamily="18" charset="0"/>
                      </a:endParaRPr>
                    </a:p>
                  </a:txBody>
                  <a:tcPr marL="68580" marR="68580"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24,5</a:t>
                      </a:r>
                      <a:endParaRPr lang="fr-FR" sz="150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00:28</a:t>
                      </a:r>
                      <a:endParaRPr lang="fr-FR" sz="1500" dirty="0">
                        <a:effectLst/>
                        <a:latin typeface="Times New Roman" panose="02020603050405020304" pitchFamily="18" charset="0"/>
                        <a:ea typeface="Arial"/>
                        <a:cs typeface="Times New Roman" panose="02020603050405020304" pitchFamily="18" charset="0"/>
                      </a:endParaRPr>
                    </a:p>
                  </a:txBody>
                  <a:tcPr marL="68580" marR="68580" marT="0" marB="0">
                    <a:solidFill>
                      <a:schemeClr val="bg1"/>
                    </a:solidFill>
                  </a:tcPr>
                </a:tc>
              </a:tr>
            </a:tbl>
          </a:graphicData>
        </a:graphic>
      </p:graphicFrame>
      <p:sp>
        <p:nvSpPr>
          <p:cNvPr id="17" name="Rectangle 2"/>
          <p:cNvSpPr>
            <a:spLocks noChangeArrowheads="1"/>
          </p:cNvSpPr>
          <p:nvPr/>
        </p:nvSpPr>
        <p:spPr bwMode="auto">
          <a:xfrm>
            <a:off x="1363663" y="2566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9880813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14</a:t>
            </a:fld>
            <a:endParaRPr lang="fr-FR"/>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9" name="Titre 1"/>
          <p:cNvSpPr>
            <a:spLocks noGrp="1"/>
          </p:cNvSpPr>
          <p:nvPr>
            <p:ph type="title"/>
          </p:nvPr>
        </p:nvSpPr>
        <p:spPr>
          <a:xfrm>
            <a:off x="457200" y="274638"/>
            <a:ext cx="8229600" cy="490066"/>
          </a:xfrm>
        </p:spPr>
        <p:txBody>
          <a:bodyPr>
            <a:noAutofit/>
          </a:bodyPr>
          <a:lstStyle/>
          <a:p>
            <a:r>
              <a:rPr lang="fr-FR" sz="2500" b="1" dirty="0" smtClean="0">
                <a:solidFill>
                  <a:srgbClr val="00B050"/>
                </a:solidFill>
              </a:rPr>
              <a:t>Disparité des structurations des dispositifs</a:t>
            </a:r>
            <a:endParaRPr lang="fr-FR" sz="2500" b="1" dirty="0">
              <a:solidFill>
                <a:srgbClr val="00B050"/>
              </a:solidFill>
            </a:endParaRPr>
          </a:p>
        </p:txBody>
      </p:sp>
      <p:sp>
        <p:nvSpPr>
          <p:cNvPr id="12"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13" name="ZoneTexte 12"/>
          <p:cNvSpPr txBox="1"/>
          <p:nvPr/>
        </p:nvSpPr>
        <p:spPr>
          <a:xfrm>
            <a:off x="748762" y="926287"/>
            <a:ext cx="7283661" cy="323165"/>
          </a:xfrm>
          <a:prstGeom prst="rect">
            <a:avLst/>
          </a:prstGeom>
          <a:noFill/>
        </p:spPr>
        <p:txBody>
          <a:bodyPr wrap="none" rtlCol="0">
            <a:spAutoFit/>
          </a:bodyPr>
          <a:lstStyle/>
          <a:p>
            <a:pPr fontAlgn="auto">
              <a:spcBef>
                <a:spcPts val="0"/>
              </a:spcBef>
              <a:spcAft>
                <a:spcPts val="0"/>
              </a:spcAft>
            </a:pPr>
            <a:r>
              <a:rPr lang="fr-FR" sz="1500" b="1" dirty="0">
                <a:solidFill>
                  <a:srgbClr val="0070C0"/>
                </a:solidFill>
                <a:latin typeface="Calibri"/>
              </a:rPr>
              <a:t>Statut des établissements inclus – détail par dispositif (sur fond vert, le statut du porteur)</a:t>
            </a:r>
            <a:endParaRPr lang="fr-FR" sz="1500" dirty="0">
              <a:solidFill>
                <a:srgbClr val="0070C0"/>
              </a:solidFill>
              <a:latin typeface="Calibri"/>
            </a:endParaRPr>
          </a:p>
        </p:txBody>
      </p:sp>
      <p:graphicFrame>
        <p:nvGraphicFramePr>
          <p:cNvPr id="14" name="Tableau 13"/>
          <p:cNvGraphicFramePr>
            <a:graphicFrameLocks noGrp="1"/>
          </p:cNvGraphicFramePr>
          <p:nvPr>
            <p:extLst>
              <p:ext uri="{D42A27DB-BD31-4B8C-83A1-F6EECF244321}">
                <p14:modId xmlns:p14="http://schemas.microsoft.com/office/powerpoint/2010/main" val="323528848"/>
              </p:ext>
            </p:extLst>
          </p:nvPr>
        </p:nvGraphicFramePr>
        <p:xfrm>
          <a:off x="266555" y="1502350"/>
          <a:ext cx="8825897" cy="4053829"/>
        </p:xfrm>
        <a:graphic>
          <a:graphicData uri="http://schemas.openxmlformats.org/drawingml/2006/table">
            <a:tbl>
              <a:tblPr firstRow="1" firstCol="1" bandRow="1">
                <a:tableStyleId>{5C22544A-7EE6-4342-B048-85BDC9FD1C3A}</a:tableStyleId>
              </a:tblPr>
              <a:tblGrid>
                <a:gridCol w="2515103"/>
                <a:gridCol w="1235609"/>
                <a:gridCol w="1467285"/>
                <a:gridCol w="1235609"/>
                <a:gridCol w="1235609"/>
                <a:gridCol w="1136682"/>
              </a:tblGrid>
              <a:tr h="623666">
                <a:tc>
                  <a:txBody>
                    <a:bodyPr/>
                    <a:lstStyle/>
                    <a:p>
                      <a:pPr algn="ctr">
                        <a:lnSpc>
                          <a:spcPct val="115000"/>
                        </a:lnSpc>
                        <a:spcAft>
                          <a:spcPts val="0"/>
                        </a:spcAft>
                      </a:pPr>
                      <a:r>
                        <a:rPr lang="fr-FR" sz="1400" dirty="0">
                          <a:solidFill>
                            <a:schemeClr val="tx1"/>
                          </a:solidFill>
                          <a:effectLst/>
                          <a:latin typeface="Times New Roman" panose="02020603050405020304" pitchFamily="18" charset="0"/>
                          <a:cs typeface="Times New Roman" panose="02020603050405020304" pitchFamily="18" charset="0"/>
                        </a:rPr>
                        <a:t>Porteur</a:t>
                      </a:r>
                      <a:endParaRPr lang="fr-FR" sz="140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dirty="0">
                          <a:solidFill>
                            <a:schemeClr val="tx1"/>
                          </a:solidFill>
                          <a:effectLst/>
                          <a:latin typeface="Times New Roman" panose="02020603050405020304" pitchFamily="18" charset="0"/>
                          <a:cs typeface="Times New Roman" panose="02020603050405020304" pitchFamily="18" charset="0"/>
                        </a:rPr>
                        <a:t>Public territorial</a:t>
                      </a:r>
                      <a:endParaRPr lang="fr-FR" sz="140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dirty="0">
                          <a:solidFill>
                            <a:schemeClr val="tx1"/>
                          </a:solidFill>
                          <a:effectLst/>
                          <a:latin typeface="Times New Roman" panose="02020603050405020304" pitchFamily="18" charset="0"/>
                          <a:cs typeface="Times New Roman" panose="02020603050405020304" pitchFamily="18" charset="0"/>
                        </a:rPr>
                        <a:t>Privé à caractère commercial</a:t>
                      </a:r>
                      <a:endParaRPr lang="fr-FR" sz="140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a:solidFill>
                            <a:schemeClr val="tx1"/>
                          </a:solidFill>
                          <a:effectLst/>
                          <a:latin typeface="Times New Roman" panose="02020603050405020304" pitchFamily="18" charset="0"/>
                          <a:cs typeface="Times New Roman" panose="02020603050405020304" pitchFamily="18" charset="0"/>
                        </a:rPr>
                        <a:t>Privé à but non lucratif</a:t>
                      </a:r>
                      <a:endParaRPr lang="fr-FR" sz="140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a:solidFill>
                            <a:schemeClr val="tx1"/>
                          </a:solidFill>
                          <a:effectLst/>
                          <a:latin typeface="Times New Roman" panose="02020603050405020304" pitchFamily="18" charset="0"/>
                          <a:cs typeface="Times New Roman" panose="02020603050405020304" pitchFamily="18" charset="0"/>
                        </a:rPr>
                        <a:t>Public autonome</a:t>
                      </a:r>
                      <a:endParaRPr lang="fr-FR" sz="140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a:solidFill>
                            <a:schemeClr val="tx1"/>
                          </a:solidFill>
                          <a:effectLst/>
                          <a:latin typeface="Times New Roman" panose="02020603050405020304" pitchFamily="18" charset="0"/>
                          <a:cs typeface="Times New Roman" panose="02020603050405020304" pitchFamily="18" charset="0"/>
                        </a:rPr>
                        <a:t>Public hospitalier</a:t>
                      </a:r>
                      <a:endParaRPr lang="fr-FR" sz="140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CH Doué la Fontaine (49)</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1</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EHPAD </a:t>
                      </a:r>
                      <a:r>
                        <a:rPr lang="fr-FR" sz="1400" b="0" dirty="0" err="1">
                          <a:solidFill>
                            <a:schemeClr val="tx1"/>
                          </a:solidFill>
                          <a:effectLst/>
                          <a:latin typeface="Times New Roman" panose="02020603050405020304" pitchFamily="18" charset="0"/>
                          <a:cs typeface="Times New Roman" panose="02020603050405020304" pitchFamily="18" charset="0"/>
                        </a:rPr>
                        <a:t>Olonnes</a:t>
                      </a:r>
                      <a:r>
                        <a:rPr lang="fr-FR" sz="1400" b="0" dirty="0">
                          <a:solidFill>
                            <a:schemeClr val="tx1"/>
                          </a:solidFill>
                          <a:effectLst/>
                          <a:latin typeface="Times New Roman" panose="02020603050405020304" pitchFamily="18" charset="0"/>
                          <a:cs typeface="Times New Roman" panose="02020603050405020304" pitchFamily="18" charset="0"/>
                        </a:rPr>
                        <a:t> sur Mer (85)</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1</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1</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EHPAD Rougé (44)</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1</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5</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1</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6</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EHPAD Sainte </a:t>
                      </a:r>
                      <a:r>
                        <a:rPr lang="fr-FR" sz="1400" b="0" dirty="0" err="1">
                          <a:solidFill>
                            <a:schemeClr val="tx1"/>
                          </a:solidFill>
                          <a:effectLst/>
                          <a:latin typeface="Times New Roman" panose="02020603050405020304" pitchFamily="18" charset="0"/>
                          <a:cs typeface="Times New Roman" panose="02020603050405020304" pitchFamily="18" charset="0"/>
                        </a:rPr>
                        <a:t>Pazanne</a:t>
                      </a:r>
                      <a:r>
                        <a:rPr lang="fr-FR" sz="1400" b="0" dirty="0">
                          <a:solidFill>
                            <a:schemeClr val="tx1"/>
                          </a:solidFill>
                          <a:effectLst/>
                          <a:latin typeface="Times New Roman" panose="02020603050405020304" pitchFamily="18" charset="0"/>
                          <a:cs typeface="Times New Roman" panose="02020603050405020304" pitchFamily="18" charset="0"/>
                        </a:rPr>
                        <a:t> (44)</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8</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 </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GCSMS Craon (53)</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 </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1</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4</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CCAS Laval (53)</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3</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EHPAD Herbignac (44)</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1</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3</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EHPAD HIC Baugé (49)</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1</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1</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4</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1</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4</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HAD Saint Sauveur (49)</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3</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6</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SADAPA La Roche Sur </a:t>
                      </a:r>
                      <a:r>
                        <a:rPr lang="fr-FR" sz="1400" b="0" dirty="0" err="1">
                          <a:solidFill>
                            <a:schemeClr val="tx1"/>
                          </a:solidFill>
                          <a:effectLst/>
                          <a:latin typeface="Times New Roman" panose="02020603050405020304" pitchFamily="18" charset="0"/>
                          <a:cs typeface="Times New Roman" panose="02020603050405020304" pitchFamily="18" charset="0"/>
                        </a:rPr>
                        <a:t>Yon</a:t>
                      </a:r>
                      <a:r>
                        <a:rPr lang="fr-FR" sz="1400" b="0" dirty="0">
                          <a:solidFill>
                            <a:schemeClr val="tx1"/>
                          </a:solidFill>
                          <a:effectLst/>
                          <a:latin typeface="Times New Roman" panose="02020603050405020304" pitchFamily="18" charset="0"/>
                          <a:cs typeface="Times New Roman" panose="02020603050405020304" pitchFamily="18" charset="0"/>
                        </a:rPr>
                        <a:t> (85)</a:t>
                      </a:r>
                      <a:endParaRPr lang="fr-FR" sz="1400" b="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3</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 </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1</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1833">
                <a:tc>
                  <a:txBody>
                    <a:bodyPr/>
                    <a:lstStyle/>
                    <a:p>
                      <a:pPr>
                        <a:lnSpc>
                          <a:spcPct val="115000"/>
                        </a:lnSpc>
                        <a:spcAft>
                          <a:spcPts val="0"/>
                        </a:spcAft>
                      </a:pPr>
                      <a:r>
                        <a:rPr lang="fr-FR" sz="1400" b="0" dirty="0">
                          <a:solidFill>
                            <a:schemeClr val="tx1"/>
                          </a:solidFill>
                          <a:effectLst/>
                          <a:latin typeface="Times New Roman" panose="02020603050405020304" pitchFamily="18" charset="0"/>
                          <a:cs typeface="Times New Roman" panose="02020603050405020304" pitchFamily="18" charset="0"/>
                        </a:rPr>
                        <a:t>CH Haut Anjou (</a:t>
                      </a:r>
                      <a:r>
                        <a:rPr lang="fr-FR" sz="1400" b="0" dirty="0" smtClean="0">
                          <a:solidFill>
                            <a:schemeClr val="tx1"/>
                          </a:solidFill>
                          <a:effectLst/>
                          <a:latin typeface="Times New Roman" panose="02020603050405020304" pitchFamily="18" charset="0"/>
                          <a:cs typeface="Times New Roman" panose="02020603050405020304" pitchFamily="18" charset="0"/>
                        </a:rPr>
                        <a:t>53)</a:t>
                      </a:r>
                      <a:endParaRPr lang="fr-FR" sz="1400" b="0" baseline="30000"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fr-FR" sz="1400" b="1">
                          <a:solidFill>
                            <a:schemeClr val="tx1"/>
                          </a:solidFill>
                          <a:effectLst/>
                          <a:latin typeface="Times New Roman" panose="02020603050405020304" pitchFamily="18" charset="0"/>
                          <a:cs typeface="Times New Roman" panose="02020603050405020304" pitchFamily="18" charset="0"/>
                        </a:rPr>
                        <a:t> </a:t>
                      </a:r>
                      <a:endParaRPr lang="fr-FR" sz="1400" b="1">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 </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fr-FR" sz="1400" b="1" dirty="0">
                          <a:solidFill>
                            <a:schemeClr val="tx1"/>
                          </a:solidFill>
                          <a:effectLst/>
                          <a:latin typeface="Times New Roman" panose="02020603050405020304" pitchFamily="18" charset="0"/>
                          <a:cs typeface="Times New Roman" panose="02020603050405020304" pitchFamily="18" charset="0"/>
                        </a:rPr>
                        <a:t>2</a:t>
                      </a:r>
                      <a:endParaRPr lang="fr-FR" sz="1400" b="1" dirty="0">
                        <a:solidFill>
                          <a:schemeClr val="tx1"/>
                        </a:solidFill>
                        <a:effectLst/>
                        <a:latin typeface="Times New Roman" panose="02020603050405020304" pitchFamily="18" charset="0"/>
                        <a:ea typeface="Arial"/>
                        <a:cs typeface="Times New Roman" panose="02020603050405020304" pitchFamily="18" charset="0"/>
                      </a:endParaRPr>
                    </a:p>
                  </a:txBody>
                  <a:tcPr marL="56923" marR="5692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bl>
          </a:graphicData>
        </a:graphic>
      </p:graphicFrame>
    </p:spTree>
    <p:extLst>
      <p:ext uri="{BB962C8B-B14F-4D97-AF65-F5344CB8AC3E}">
        <p14:creationId xmlns:p14="http://schemas.microsoft.com/office/powerpoint/2010/main" val="14538345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15</a:t>
            </a:fld>
            <a:endParaRPr lang="fr-FR"/>
          </a:p>
        </p:txBody>
      </p:sp>
      <p:sp>
        <p:nvSpPr>
          <p:cNvPr id="12"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11" name="Titre 1"/>
          <p:cNvSpPr>
            <a:spLocks noGrp="1"/>
          </p:cNvSpPr>
          <p:nvPr>
            <p:ph type="title"/>
          </p:nvPr>
        </p:nvSpPr>
        <p:spPr>
          <a:xfrm>
            <a:off x="457200" y="274638"/>
            <a:ext cx="8229600" cy="418058"/>
          </a:xfrm>
        </p:spPr>
        <p:txBody>
          <a:bodyPr>
            <a:noAutofit/>
          </a:bodyPr>
          <a:lstStyle/>
          <a:p>
            <a:r>
              <a:rPr lang="fr-FR" sz="2500" b="1" dirty="0">
                <a:solidFill>
                  <a:srgbClr val="00B050"/>
                </a:solidFill>
              </a:rPr>
              <a:t>Disparité des structurations des dispositifs</a:t>
            </a:r>
          </a:p>
        </p:txBody>
      </p:sp>
      <p:sp>
        <p:nvSpPr>
          <p:cNvPr id="15"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graphicFrame>
        <p:nvGraphicFramePr>
          <p:cNvPr id="16" name="Tableau 15"/>
          <p:cNvGraphicFramePr>
            <a:graphicFrameLocks noGrp="1"/>
          </p:cNvGraphicFramePr>
          <p:nvPr>
            <p:extLst>
              <p:ext uri="{D42A27DB-BD31-4B8C-83A1-F6EECF244321}">
                <p14:modId xmlns:p14="http://schemas.microsoft.com/office/powerpoint/2010/main" val="3009874423"/>
              </p:ext>
            </p:extLst>
          </p:nvPr>
        </p:nvGraphicFramePr>
        <p:xfrm>
          <a:off x="611560" y="4819165"/>
          <a:ext cx="7809230" cy="742823"/>
        </p:xfrm>
        <a:graphic>
          <a:graphicData uri="http://schemas.openxmlformats.org/drawingml/2006/table">
            <a:tbl>
              <a:tblPr firstRow="1" firstCol="1" bandRow="1">
                <a:tableStyleId>{5940675A-B579-460E-94D1-54222C63F5DA}</a:tableStyleId>
              </a:tblPr>
              <a:tblGrid>
                <a:gridCol w="1301115"/>
                <a:gridCol w="1301750"/>
                <a:gridCol w="1301750"/>
                <a:gridCol w="1301115"/>
                <a:gridCol w="1301750"/>
                <a:gridCol w="1301750"/>
              </a:tblGrid>
              <a:tr h="252095">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Public territorial</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Privé à caractère commercial</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Privé à but non lucratif</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Public autonome</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Public hospitalier</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HAD</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r>
              <a:tr h="252095">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4</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r>
            </a:tbl>
          </a:graphicData>
        </a:graphic>
      </p:graphicFrame>
      <p:graphicFrame>
        <p:nvGraphicFramePr>
          <p:cNvPr id="17" name="Tableau 16"/>
          <p:cNvGraphicFramePr>
            <a:graphicFrameLocks noGrp="1"/>
          </p:cNvGraphicFramePr>
          <p:nvPr>
            <p:extLst>
              <p:ext uri="{D42A27DB-BD31-4B8C-83A1-F6EECF244321}">
                <p14:modId xmlns:p14="http://schemas.microsoft.com/office/powerpoint/2010/main" val="1505457458"/>
              </p:ext>
            </p:extLst>
          </p:nvPr>
        </p:nvGraphicFramePr>
        <p:xfrm>
          <a:off x="2087215" y="1550558"/>
          <a:ext cx="5184577" cy="1040892"/>
        </p:xfrm>
        <a:graphic>
          <a:graphicData uri="http://schemas.openxmlformats.org/drawingml/2006/table">
            <a:tbl>
              <a:tblPr firstRow="1" firstCol="1" bandRow="1">
                <a:tableStyleId>{5940675A-B579-460E-94D1-54222C63F5DA}</a:tableStyleId>
              </a:tblPr>
              <a:tblGrid>
                <a:gridCol w="969080"/>
                <a:gridCol w="969080"/>
                <a:gridCol w="969080"/>
                <a:gridCol w="969080"/>
                <a:gridCol w="1308257"/>
              </a:tblGrid>
              <a:tr h="571500">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Public territorial</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Privé à caractère commercial</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Privé à but non lucratif</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Public autonome</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Public hospitalier</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04800">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14</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31</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15</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tc>
              </a:tr>
            </a:tbl>
          </a:graphicData>
        </a:graphic>
      </p:graphicFrame>
      <p:sp>
        <p:nvSpPr>
          <p:cNvPr id="18" name="Rectangle 1"/>
          <p:cNvSpPr>
            <a:spLocks noChangeArrowheads="1"/>
          </p:cNvSpPr>
          <p:nvPr/>
        </p:nvSpPr>
        <p:spPr bwMode="auto">
          <a:xfrm>
            <a:off x="2974927" y="933127"/>
            <a:ext cx="2767104"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a:r>
              <a:rPr lang="fr-FR" altLang="fr-FR" sz="1500" b="1" dirty="0" smtClean="0">
                <a:solidFill>
                  <a:srgbClr val="0070C0"/>
                </a:solidFill>
                <a:latin typeface="Times New Roman" pitchFamily="18" charset="0"/>
                <a:ea typeface="Arial" pitchFamily="34" charset="0"/>
                <a:cs typeface="Times New Roman" pitchFamily="18" charset="0"/>
              </a:rPr>
              <a:t>Statut des </a:t>
            </a:r>
            <a:r>
              <a:rPr lang="fr-FR" altLang="fr-FR" sz="1500" b="1" dirty="0">
                <a:solidFill>
                  <a:srgbClr val="0070C0"/>
                </a:solidFill>
                <a:latin typeface="Times New Roman" pitchFamily="18" charset="0"/>
                <a:ea typeface="Arial" pitchFamily="34" charset="0"/>
                <a:cs typeface="Times New Roman" pitchFamily="18" charset="0"/>
              </a:rPr>
              <a:t>établissements </a:t>
            </a:r>
            <a:r>
              <a:rPr lang="fr-FR" altLang="fr-FR" sz="1500" b="1" dirty="0" smtClean="0">
                <a:solidFill>
                  <a:srgbClr val="0070C0"/>
                </a:solidFill>
                <a:latin typeface="Times New Roman" pitchFamily="18" charset="0"/>
                <a:ea typeface="Arial" pitchFamily="34" charset="0"/>
                <a:cs typeface="Times New Roman" pitchFamily="18" charset="0"/>
              </a:rPr>
              <a:t>inclus</a:t>
            </a:r>
            <a:endParaRPr lang="fr-FR" altLang="fr-FR" sz="1500" dirty="0" smtClean="0">
              <a:solidFill>
                <a:srgbClr val="0070C0"/>
              </a:solidFill>
            </a:endParaRPr>
          </a:p>
        </p:txBody>
      </p:sp>
      <p:sp>
        <p:nvSpPr>
          <p:cNvPr id="19" name="ZoneTexte 18"/>
          <p:cNvSpPr txBox="1"/>
          <p:nvPr/>
        </p:nvSpPr>
        <p:spPr>
          <a:xfrm>
            <a:off x="3132623" y="3883061"/>
            <a:ext cx="1805302" cy="323165"/>
          </a:xfrm>
          <a:prstGeom prst="rect">
            <a:avLst/>
          </a:prstGeom>
          <a:noFill/>
        </p:spPr>
        <p:txBody>
          <a:bodyPr wrap="none" rtlCol="0">
            <a:spAutoFit/>
          </a:bodyPr>
          <a:lstStyle/>
          <a:p>
            <a:pPr fontAlgn="auto">
              <a:spcBef>
                <a:spcPts val="0"/>
              </a:spcBef>
              <a:spcAft>
                <a:spcPts val="0"/>
              </a:spcAft>
            </a:pPr>
            <a:r>
              <a:rPr lang="fr-FR" altLang="fr-FR" sz="1500" b="1" dirty="0">
                <a:solidFill>
                  <a:srgbClr val="0070C0"/>
                </a:solidFill>
                <a:latin typeface="Times New Roman" panose="02020603050405020304" pitchFamily="18" charset="0"/>
                <a:ea typeface="Arial" pitchFamily="34" charset="0"/>
                <a:cs typeface="Times New Roman" pitchFamily="18" charset="0"/>
              </a:rPr>
              <a:t>Statut </a:t>
            </a:r>
            <a:r>
              <a:rPr lang="fr-FR" altLang="fr-FR" sz="1500" b="1" dirty="0" smtClean="0">
                <a:solidFill>
                  <a:srgbClr val="0070C0"/>
                </a:solidFill>
                <a:latin typeface="Times New Roman" panose="02020603050405020304" pitchFamily="18" charset="0"/>
                <a:ea typeface="Arial" pitchFamily="34" charset="0"/>
                <a:cs typeface="Times New Roman" pitchFamily="18" charset="0"/>
              </a:rPr>
              <a:t>des porteurs </a:t>
            </a:r>
            <a:endParaRPr lang="fr-FR" altLang="fr-FR" sz="1500" dirty="0">
              <a:solidFill>
                <a:srgbClr val="0070C0"/>
              </a:solidFill>
              <a:latin typeface="Times New Roman" panose="02020603050405020304" pitchFamily="18" charset="0"/>
              <a:cs typeface="Times New Roman" panose="02020603050405020304" pitchFamily="18" charset="0"/>
            </a:endParaRPr>
          </a:p>
        </p:txBody>
      </p:sp>
      <p:sp>
        <p:nvSpPr>
          <p:cNvPr id="20" name="Titre 1"/>
          <p:cNvSpPr txBox="1">
            <a:spLocks/>
          </p:cNvSpPr>
          <p:nvPr/>
        </p:nvSpPr>
        <p:spPr>
          <a:xfrm>
            <a:off x="425668" y="3379005"/>
            <a:ext cx="6556372" cy="2740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fr-FR" sz="2500" b="1" dirty="0" smtClean="0">
                <a:solidFill>
                  <a:srgbClr val="00B050"/>
                </a:solidFill>
              </a:rPr>
              <a:t>Disparité des profils des porteurs</a:t>
            </a:r>
            <a:endParaRPr lang="fr-FR" sz="2500" b="1" dirty="0">
              <a:solidFill>
                <a:srgbClr val="00B050"/>
              </a:solidFill>
            </a:endParaRPr>
          </a:p>
        </p:txBody>
      </p:sp>
      <p:sp>
        <p:nvSpPr>
          <p:cNvPr id="21" name="Étoile à 7 branches 20"/>
          <p:cNvSpPr/>
          <p:nvPr/>
        </p:nvSpPr>
        <p:spPr>
          <a:xfrm>
            <a:off x="6968123" y="2824955"/>
            <a:ext cx="1979712" cy="1656183"/>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Rôle du porteur essentiel</a:t>
            </a:r>
            <a:endParaRPr lang="fr-FR" dirty="0"/>
          </a:p>
        </p:txBody>
      </p:sp>
    </p:spTree>
    <p:extLst>
      <p:ext uri="{BB962C8B-B14F-4D97-AF65-F5344CB8AC3E}">
        <p14:creationId xmlns:p14="http://schemas.microsoft.com/office/powerpoint/2010/main" val="19083326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
          <p:cNvSpPr>
            <a:spLocks noGrp="1"/>
          </p:cNvSpPr>
          <p:nvPr>
            <p:ph type="title"/>
          </p:nvPr>
        </p:nvSpPr>
        <p:spPr>
          <a:xfrm>
            <a:off x="467544" y="332656"/>
            <a:ext cx="8229600" cy="648072"/>
          </a:xfrm>
        </p:spPr>
        <p:txBody>
          <a:bodyPr>
            <a:noAutofit/>
          </a:bodyPr>
          <a:lstStyle/>
          <a:p>
            <a:r>
              <a:rPr lang="fr-FR" sz="3300" b="1" dirty="0" smtClean="0">
                <a:solidFill>
                  <a:srgbClr val="00B050"/>
                </a:solidFill>
              </a:rPr>
              <a:t>Des choix d’organisation très différents</a:t>
            </a:r>
            <a:endParaRPr lang="fr-FR" sz="3300" dirty="0"/>
          </a:p>
        </p:txBody>
      </p:sp>
      <p:sp>
        <p:nvSpPr>
          <p:cNvPr id="14" name="Espace réservé du contenu 2"/>
          <p:cNvSpPr>
            <a:spLocks noGrp="1"/>
          </p:cNvSpPr>
          <p:nvPr>
            <p:ph idx="1"/>
          </p:nvPr>
        </p:nvSpPr>
        <p:spPr>
          <a:xfrm>
            <a:off x="457986" y="1011828"/>
            <a:ext cx="8229600" cy="2332856"/>
          </a:xfrm>
        </p:spPr>
        <p:txBody>
          <a:bodyPr/>
          <a:lstStyle/>
          <a:p>
            <a:pPr>
              <a:buFont typeface="Arial" panose="020B0604020202020204" pitchFamily="34" charset="0"/>
              <a:buChar char="•"/>
            </a:pPr>
            <a:r>
              <a:rPr lang="fr-FR" sz="3000" dirty="0" smtClean="0"/>
              <a:t>Diversité des modalités d’intervention</a:t>
            </a:r>
          </a:p>
          <a:p>
            <a:pPr>
              <a:buFont typeface="Arial" panose="020B0604020202020204" pitchFamily="34" charset="0"/>
              <a:buChar char="•"/>
            </a:pPr>
            <a:r>
              <a:rPr lang="fr-FR" sz="3000" dirty="0" smtClean="0"/>
              <a:t>Diversité des articulations avec la saisie de la régulation</a:t>
            </a:r>
          </a:p>
          <a:p>
            <a:pPr>
              <a:buFont typeface="Arial" panose="020B0604020202020204" pitchFamily="34" charset="0"/>
              <a:buChar char="•"/>
            </a:pPr>
            <a:r>
              <a:rPr lang="fr-FR" sz="3000" dirty="0" smtClean="0"/>
              <a:t>Des différences sur les motifs de recours</a:t>
            </a:r>
            <a:endParaRPr lang="fr-FR" sz="3000" dirty="0"/>
          </a:p>
        </p:txBody>
      </p:sp>
      <p:sp>
        <p:nvSpPr>
          <p:cNvPr id="22" name="ZoneTexte 21"/>
          <p:cNvSpPr txBox="1"/>
          <p:nvPr/>
        </p:nvSpPr>
        <p:spPr>
          <a:xfrm>
            <a:off x="735569" y="3720807"/>
            <a:ext cx="5399814" cy="1615827"/>
          </a:xfrm>
          <a:prstGeom prst="rect">
            <a:avLst/>
          </a:prstGeom>
          <a:noFill/>
        </p:spPr>
        <p:txBody>
          <a:bodyPr wrap="square" rtlCol="0">
            <a:spAutoFit/>
          </a:bodyPr>
          <a:lstStyle/>
          <a:p>
            <a:r>
              <a:rPr lang="fr-FR" sz="3300" b="1" dirty="0">
                <a:solidFill>
                  <a:srgbClr val="00B050"/>
                </a:solidFill>
                <a:latin typeface="+mj-lt"/>
                <a:ea typeface="+mj-ea"/>
                <a:cs typeface="+mj-cs"/>
              </a:rPr>
              <a:t>Et des choix de constitution du pool IDE d’astreinte très diversifiés</a:t>
            </a:r>
          </a:p>
        </p:txBody>
      </p:sp>
      <p:sp>
        <p:nvSpPr>
          <p:cNvPr id="23" name="Étoile à 7 branches 22"/>
          <p:cNvSpPr/>
          <p:nvPr/>
        </p:nvSpPr>
        <p:spPr>
          <a:xfrm>
            <a:off x="6266000" y="3354280"/>
            <a:ext cx="2843808" cy="2348880"/>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Forte externalisation de l’</a:t>
            </a:r>
            <a:r>
              <a:rPr lang="fr-FR" sz="1600" dirty="0" err="1" smtClean="0"/>
              <a:t>effection</a:t>
            </a:r>
            <a:r>
              <a:rPr lang="fr-FR" sz="1600" dirty="0" smtClean="0"/>
              <a:t> de l’astreinte</a:t>
            </a:r>
            <a:endParaRPr lang="fr-FR" sz="1600" dirty="0"/>
          </a:p>
        </p:txBody>
      </p:sp>
      <p:sp>
        <p:nvSpPr>
          <p:cNvPr id="25" name="Espace réservé du numéro de diapositive 3"/>
          <p:cNvSpPr>
            <a:spLocks noGrp="1"/>
          </p:cNvSpPr>
          <p:nvPr>
            <p:ph type="sldNum" sz="quarter" idx="10"/>
          </p:nvPr>
        </p:nvSpPr>
        <p:spPr>
          <a:xfrm>
            <a:off x="6659563" y="6237288"/>
            <a:ext cx="1042987" cy="268287"/>
          </a:xfrm>
        </p:spPr>
        <p:txBody>
          <a:bodyPr/>
          <a:lstStyle/>
          <a:p>
            <a:pPr>
              <a:defRPr/>
            </a:pPr>
            <a:r>
              <a:rPr lang="fr-FR" dirty="0" smtClean="0"/>
              <a:t>Page </a:t>
            </a:r>
            <a:fld id="{9E1DA156-9A99-4616-ADC9-54BDB87691E1}" type="slidenum">
              <a:rPr lang="fr-FR" smtClean="0"/>
              <a:pPr>
                <a:defRPr/>
              </a:pPr>
              <a:t>16</a:t>
            </a:fld>
            <a:endParaRPr lang="fr-FR" dirty="0"/>
          </a:p>
        </p:txBody>
      </p:sp>
    </p:spTree>
    <p:extLst>
      <p:ext uri="{BB962C8B-B14F-4D97-AF65-F5344CB8AC3E}">
        <p14:creationId xmlns:p14="http://schemas.microsoft.com/office/powerpoint/2010/main" val="193690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1644" y="260648"/>
            <a:ext cx="8229600" cy="706090"/>
          </a:xfrm>
        </p:spPr>
        <p:txBody>
          <a:bodyPr>
            <a:normAutofit fontScale="90000"/>
          </a:bodyPr>
          <a:lstStyle/>
          <a:p>
            <a:r>
              <a:rPr lang="fr-FR" dirty="0" smtClean="0"/>
              <a:t/>
            </a:r>
            <a:br>
              <a:rPr lang="fr-FR" dirty="0" smtClean="0"/>
            </a:br>
            <a:r>
              <a:rPr lang="fr-FR" sz="4400" dirty="0">
                <a:solidFill>
                  <a:srgbClr val="0070C0"/>
                </a:solidFill>
                <a:latin typeface="Calibri" pitchFamily="34" charset="0"/>
              </a:rPr>
              <a:t>Principales </a:t>
            </a:r>
            <a:r>
              <a:rPr lang="fr-FR" sz="4400" dirty="0" smtClean="0">
                <a:solidFill>
                  <a:srgbClr val="0070C0"/>
                </a:solidFill>
                <a:latin typeface="Calibri" pitchFamily="34" charset="0"/>
              </a:rPr>
              <a:t>conclusions (1)</a:t>
            </a:r>
            <a:r>
              <a:rPr lang="fr-FR" dirty="0"/>
              <a:t/>
            </a:r>
            <a:br>
              <a:rPr lang="fr-FR" dirty="0"/>
            </a:br>
            <a:endParaRPr lang="fr-FR" dirty="0"/>
          </a:p>
        </p:txBody>
      </p:sp>
      <p:sp>
        <p:nvSpPr>
          <p:cNvPr id="3" name="ZoneTexte 2"/>
          <p:cNvSpPr txBox="1"/>
          <p:nvPr/>
        </p:nvSpPr>
        <p:spPr>
          <a:xfrm>
            <a:off x="179512" y="1052736"/>
            <a:ext cx="8784976" cy="646331"/>
          </a:xfrm>
          <a:prstGeom prst="rect">
            <a:avLst/>
          </a:prstGeom>
          <a:noFill/>
        </p:spPr>
        <p:txBody>
          <a:bodyPr wrap="square" rtlCol="0">
            <a:spAutoFit/>
          </a:bodyPr>
          <a:lstStyle/>
          <a:p>
            <a:pPr algn="ctr"/>
            <a:endParaRPr lang="fr-FR" b="1" dirty="0" smtClean="0"/>
          </a:p>
          <a:p>
            <a:endParaRPr lang="fr-FR" dirty="0" smtClean="0"/>
          </a:p>
        </p:txBody>
      </p:sp>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sp>
        <p:nvSpPr>
          <p:cNvPr id="13" name="Flèche à quatre pointes 12"/>
          <p:cNvSpPr/>
          <p:nvPr/>
        </p:nvSpPr>
        <p:spPr>
          <a:xfrm>
            <a:off x="3588823" y="1276101"/>
            <a:ext cx="1536440" cy="1263650"/>
          </a:xfrm>
          <a:prstGeom prst="quadArrow">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CDC</a:t>
            </a:r>
            <a:endParaRPr lang="fr-FR"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11" name="Groupe 10"/>
          <p:cNvGrpSpPr/>
          <p:nvPr/>
        </p:nvGrpSpPr>
        <p:grpSpPr>
          <a:xfrm>
            <a:off x="631957" y="1196752"/>
            <a:ext cx="7560840" cy="3744415"/>
            <a:chOff x="755576" y="2676600"/>
            <a:chExt cx="7560840" cy="3505765"/>
          </a:xfrm>
        </p:grpSpPr>
        <p:grpSp>
          <p:nvGrpSpPr>
            <p:cNvPr id="9" name="Groupe 8"/>
            <p:cNvGrpSpPr/>
            <p:nvPr/>
          </p:nvGrpSpPr>
          <p:grpSpPr>
            <a:xfrm>
              <a:off x="755576" y="2676600"/>
              <a:ext cx="1392969" cy="1224136"/>
              <a:chOff x="503548" y="2804158"/>
              <a:chExt cx="1800200" cy="1224136"/>
            </a:xfrm>
            <a:scene3d>
              <a:camera prst="orthographicFront">
                <a:rot lat="0" lon="0" rev="0"/>
              </a:camera>
              <a:lightRig rig="balanced" dir="t">
                <a:rot lat="0" lon="0" rev="8700000"/>
              </a:lightRig>
            </a:scene3d>
          </p:grpSpPr>
          <p:sp>
            <p:nvSpPr>
              <p:cNvPr id="5" name="Ellipse 4"/>
              <p:cNvSpPr/>
              <p:nvPr/>
            </p:nvSpPr>
            <p:spPr>
              <a:xfrm>
                <a:off x="503548" y="2804158"/>
                <a:ext cx="1800200" cy="1224136"/>
              </a:xfrm>
              <a:prstGeom prst="ellipse">
                <a:avLst/>
              </a:prstGeom>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763562" y="3044873"/>
                <a:ext cx="1296144" cy="646331"/>
              </a:xfrm>
              <a:prstGeom prst="rect">
                <a:avLst/>
              </a:prstGeom>
              <a:noFill/>
              <a:ln>
                <a:noFill/>
              </a:ln>
              <a:effectLst>
                <a:outerShdw blurRad="44450" dist="27940" dir="5400000" algn="ctr">
                  <a:srgbClr val="000000">
                    <a:alpha val="32000"/>
                  </a:srgbClr>
                </a:outerShdw>
              </a:effectLst>
              <a:sp3d>
                <a:bevelT w="190500" h="38100"/>
              </a:sp3d>
            </p:spPr>
            <p:txBody>
              <a:bodyPr wrap="square" rtlCol="0">
                <a:spAutoFit/>
              </a:bodyPr>
              <a:lstStyle/>
              <a:p>
                <a:pPr algn="ctr"/>
                <a:r>
                  <a:rPr lang="fr-FR" sz="1200" dirty="0" smtClean="0"/>
                  <a:t>De 3 à 13 EHPAD inclus</a:t>
                </a:r>
              </a:p>
              <a:p>
                <a:pPr algn="ctr"/>
                <a:r>
                  <a:rPr lang="fr-FR" sz="1200" dirty="0" smtClean="0"/>
                  <a:t>Moyenne :7</a:t>
                </a:r>
              </a:p>
            </p:txBody>
          </p:sp>
        </p:grpSp>
        <p:sp>
          <p:nvSpPr>
            <p:cNvPr id="10" name="Ellipse 9"/>
            <p:cNvSpPr/>
            <p:nvPr/>
          </p:nvSpPr>
          <p:spPr>
            <a:xfrm>
              <a:off x="1337578" y="4509120"/>
              <a:ext cx="1512168" cy="1345605"/>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De 155 à 930 places incluses</a:t>
              </a:r>
            </a:p>
            <a:p>
              <a:pPr algn="ctr"/>
              <a:r>
                <a:rPr lang="fr-FR" sz="1200" dirty="0">
                  <a:solidFill>
                    <a:schemeClr val="tx1"/>
                  </a:solidFill>
                </a:rPr>
                <a:t>Moyenne: </a:t>
              </a:r>
              <a:r>
                <a:rPr lang="fr-FR" sz="1200" dirty="0" smtClean="0">
                  <a:solidFill>
                    <a:schemeClr val="tx1"/>
                  </a:solidFill>
                </a:rPr>
                <a:t>505 places</a:t>
              </a:r>
              <a:endParaRPr lang="fr-FR" sz="1200" dirty="0">
                <a:solidFill>
                  <a:schemeClr val="tx1"/>
                </a:solidFill>
              </a:endParaRPr>
            </a:p>
            <a:p>
              <a:pPr algn="ctr"/>
              <a:endParaRPr lang="fr-FR" sz="1200" dirty="0">
                <a:solidFill>
                  <a:schemeClr val="tx1"/>
                </a:solidFill>
              </a:endParaRPr>
            </a:p>
          </p:txBody>
        </p:sp>
        <p:sp>
          <p:nvSpPr>
            <p:cNvPr id="12" name="Rectangle avec flèche vers la gauche 11"/>
            <p:cNvSpPr/>
            <p:nvPr/>
          </p:nvSpPr>
          <p:spPr>
            <a:xfrm>
              <a:off x="2317975" y="2982371"/>
              <a:ext cx="1034081" cy="612593"/>
            </a:xfrm>
            <a:prstGeom prst="leftArrowCallou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de 3 à 6 EHPAD</a:t>
              </a:r>
              <a:endParaRPr lang="fr-FR" sz="1100" dirty="0">
                <a:solidFill>
                  <a:srgbClr val="FF0000"/>
                </a:solidFill>
              </a:endParaRPr>
            </a:p>
          </p:txBody>
        </p:sp>
        <p:sp>
          <p:nvSpPr>
            <p:cNvPr id="14" name="Rectangle avec flèche vers le bas 13"/>
            <p:cNvSpPr/>
            <p:nvPr/>
          </p:nvSpPr>
          <p:spPr>
            <a:xfrm rot="2499155">
              <a:off x="2942947" y="4005986"/>
              <a:ext cx="974468" cy="651143"/>
            </a:xfrm>
            <a:prstGeom prst="downArrowCallou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solidFill>
                    <a:srgbClr val="FF0000"/>
                  </a:solidFill>
                </a:rPr>
                <a:t>de 160 à </a:t>
              </a:r>
              <a:r>
                <a:rPr lang="fr-FR" sz="1100" dirty="0" smtClean="0">
                  <a:solidFill>
                    <a:srgbClr val="FF0000"/>
                  </a:solidFill>
                </a:rPr>
                <a:t>500 places</a:t>
              </a:r>
              <a:endParaRPr lang="fr-FR" sz="1100" dirty="0">
                <a:solidFill>
                  <a:srgbClr val="FF0000"/>
                </a:solidFill>
              </a:endParaRPr>
            </a:p>
          </p:txBody>
        </p:sp>
        <p:sp>
          <p:nvSpPr>
            <p:cNvPr id="16" name="Ellipse 15"/>
            <p:cNvSpPr/>
            <p:nvPr/>
          </p:nvSpPr>
          <p:spPr>
            <a:xfrm>
              <a:off x="3519255" y="4894906"/>
              <a:ext cx="1786244" cy="1287459"/>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De </a:t>
              </a:r>
              <a:r>
                <a:rPr lang="fr-FR" sz="1200" dirty="0" smtClean="0">
                  <a:solidFill>
                    <a:schemeClr val="tx1"/>
                  </a:solidFill>
                </a:rPr>
                <a:t>2 à  61.5 km d’étendue</a:t>
              </a:r>
            </a:p>
            <a:p>
              <a:pPr algn="ctr"/>
              <a:r>
                <a:rPr lang="fr-FR" sz="1200" dirty="0" smtClean="0">
                  <a:solidFill>
                    <a:schemeClr val="tx1"/>
                  </a:solidFill>
                </a:rPr>
                <a:t>Moyenne= 28.6 km</a:t>
              </a:r>
              <a:endParaRPr lang="fr-FR" sz="1200" dirty="0">
                <a:solidFill>
                  <a:schemeClr val="tx1"/>
                </a:solidFill>
              </a:endParaRPr>
            </a:p>
          </p:txBody>
        </p:sp>
        <p:sp>
          <p:nvSpPr>
            <p:cNvPr id="17" name="Ellipse 16"/>
            <p:cNvSpPr/>
            <p:nvPr/>
          </p:nvSpPr>
          <p:spPr>
            <a:xfrm>
              <a:off x="6205883" y="4324009"/>
              <a:ext cx="1656185" cy="1372419"/>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De 6 à 51 minutes de temps de trajet max.</a:t>
              </a:r>
            </a:p>
            <a:p>
              <a:pPr algn="ctr"/>
              <a:r>
                <a:rPr lang="fr-FR" sz="1200" dirty="0" smtClean="0">
                  <a:solidFill>
                    <a:schemeClr val="tx1"/>
                  </a:solidFill>
                </a:rPr>
                <a:t>Moyenne : </a:t>
              </a:r>
            </a:p>
            <a:p>
              <a:pPr algn="ctr"/>
              <a:r>
                <a:rPr lang="fr-FR" sz="1200" dirty="0" smtClean="0">
                  <a:solidFill>
                    <a:schemeClr val="tx1"/>
                  </a:solidFill>
                </a:rPr>
                <a:t>28 min</a:t>
              </a:r>
              <a:endParaRPr lang="fr-FR" sz="1200" dirty="0">
                <a:solidFill>
                  <a:schemeClr val="tx1"/>
                </a:solidFill>
              </a:endParaRPr>
            </a:p>
          </p:txBody>
        </p:sp>
        <p:sp>
          <p:nvSpPr>
            <p:cNvPr id="18" name="Ellipse 17"/>
            <p:cNvSpPr/>
            <p:nvPr/>
          </p:nvSpPr>
          <p:spPr>
            <a:xfrm>
              <a:off x="6660232" y="2699035"/>
              <a:ext cx="1656184" cy="1287459"/>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Aucun dispositif avec uniquement des IDE internes</a:t>
              </a:r>
              <a:endParaRPr lang="fr-FR" sz="1200" dirty="0">
                <a:solidFill>
                  <a:schemeClr val="tx1"/>
                </a:solidFill>
              </a:endParaRPr>
            </a:p>
          </p:txBody>
        </p:sp>
        <p:sp>
          <p:nvSpPr>
            <p:cNvPr id="19" name="Rectangle avec flèche vers la droite 18"/>
            <p:cNvSpPr/>
            <p:nvPr/>
          </p:nvSpPr>
          <p:spPr>
            <a:xfrm>
              <a:off x="5547406" y="3024069"/>
              <a:ext cx="1008112" cy="636757"/>
            </a:xfrm>
            <a:prstGeom prst="rightArrowCallou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Mutualisation</a:t>
              </a:r>
              <a:endParaRPr lang="fr-FR" sz="1100" dirty="0">
                <a:solidFill>
                  <a:srgbClr val="FF0000"/>
                </a:solidFill>
              </a:endParaRPr>
            </a:p>
          </p:txBody>
        </p:sp>
        <p:sp>
          <p:nvSpPr>
            <p:cNvPr id="20" name="Rectangle avec flèche vers la droite 19"/>
            <p:cNvSpPr/>
            <p:nvPr/>
          </p:nvSpPr>
          <p:spPr>
            <a:xfrm rot="1487712">
              <a:off x="5075427" y="4153214"/>
              <a:ext cx="1008112" cy="732463"/>
            </a:xfrm>
            <a:prstGeom prst="rightArrowCallou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 De 30 mn</a:t>
              </a:r>
              <a:endParaRPr lang="fr-FR" sz="1100" dirty="0">
                <a:solidFill>
                  <a:srgbClr val="FF0000"/>
                </a:solidFill>
              </a:endParaRPr>
            </a:p>
          </p:txBody>
        </p:sp>
      </p:grpSp>
      <p:sp>
        <p:nvSpPr>
          <p:cNvPr id="15" name="ZoneTexte 14"/>
          <p:cNvSpPr txBox="1"/>
          <p:nvPr/>
        </p:nvSpPr>
        <p:spPr>
          <a:xfrm>
            <a:off x="622288" y="5067138"/>
            <a:ext cx="6742417" cy="923330"/>
          </a:xfrm>
          <a:prstGeom prst="rect">
            <a:avLst/>
          </a:prstGeom>
          <a:solidFill>
            <a:schemeClr val="bg1"/>
          </a:solidFill>
          <a:ln w="19050">
            <a:solidFill>
              <a:schemeClr val="tx1"/>
            </a:solidFill>
          </a:ln>
        </p:spPr>
        <p:txBody>
          <a:bodyPr wrap="square" rtlCol="0">
            <a:spAutoFit/>
          </a:bodyPr>
          <a:lstStyle/>
          <a:p>
            <a:pPr algn="just"/>
            <a:r>
              <a:rPr lang="fr-FR" dirty="0" smtClean="0">
                <a:solidFill>
                  <a:srgbClr val="FF0000"/>
                </a:solidFill>
              </a:rPr>
              <a:t>Un cahier des charges très souple et une prise de distance excessive de certains dispositifs par rapport au cahier des charges, sans réajustement en cours de route.</a:t>
            </a:r>
            <a:endParaRPr lang="fr-FR" dirty="0">
              <a:solidFill>
                <a:srgbClr val="FF0000"/>
              </a:solidFill>
            </a:endParaRPr>
          </a:p>
        </p:txBody>
      </p:sp>
      <p:sp>
        <p:nvSpPr>
          <p:cNvPr id="22" name="Étoile à 7 branches 21"/>
          <p:cNvSpPr/>
          <p:nvPr/>
        </p:nvSpPr>
        <p:spPr>
          <a:xfrm>
            <a:off x="7164288" y="3882660"/>
            <a:ext cx="2154531" cy="1795602"/>
          </a:xfrm>
          <a:prstGeom prst="star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Faiblesse de la </a:t>
            </a:r>
            <a:r>
              <a:rPr lang="fr-FR" dirty="0" err="1" smtClean="0"/>
              <a:t>mutuali-sation</a:t>
            </a:r>
            <a:endParaRPr lang="fr-FR" dirty="0"/>
          </a:p>
        </p:txBody>
      </p:sp>
      <p:sp>
        <p:nvSpPr>
          <p:cNvPr id="21" name="Espace réservé du numéro de diapositive 3"/>
          <p:cNvSpPr>
            <a:spLocks noGrp="1"/>
          </p:cNvSpPr>
          <p:nvPr>
            <p:ph type="sldNum" sz="quarter" idx="10"/>
          </p:nvPr>
        </p:nvSpPr>
        <p:spPr>
          <a:xfrm>
            <a:off x="6659563" y="6237288"/>
            <a:ext cx="1042987" cy="268287"/>
          </a:xfrm>
        </p:spPr>
        <p:txBody>
          <a:bodyPr/>
          <a:lstStyle/>
          <a:p>
            <a:pPr algn="r">
              <a:defRPr/>
            </a:pPr>
            <a:r>
              <a:rPr lang="fr-FR" sz="1100" dirty="0" smtClean="0">
                <a:latin typeface="Calibri" panose="020F0502020204030204" pitchFamily="34" charset="0"/>
              </a:rPr>
              <a:t>Page </a:t>
            </a:r>
            <a:fld id="{9E1DA156-9A99-4616-ADC9-54BDB87691E1}" type="slidenum">
              <a:rPr lang="fr-FR" sz="1100" smtClean="0">
                <a:latin typeface="Calibri" panose="020F0502020204030204" pitchFamily="34" charset="0"/>
              </a:rPr>
              <a:pPr algn="r">
                <a:defRPr/>
              </a:pPr>
              <a:t>17</a:t>
            </a:fld>
            <a:endParaRPr lang="fr-FR" sz="11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08720"/>
            <a:ext cx="8424936" cy="792088"/>
          </a:xfrm>
        </p:spPr>
        <p:txBody>
          <a:bodyPr/>
          <a:lstStyle/>
          <a:p>
            <a:r>
              <a:rPr lang="fr-FR" sz="3600" b="1" dirty="0" smtClean="0">
                <a:solidFill>
                  <a:srgbClr val="0070C0"/>
                </a:solidFill>
                <a:latin typeface="Calibri" pitchFamily="34" charset="0"/>
              </a:rPr>
              <a:t>Les principaux résultats de l’évaluation (2)</a:t>
            </a:r>
            <a:r>
              <a:rPr lang="fr-FR" b="1" dirty="0" smtClean="0">
                <a:solidFill>
                  <a:srgbClr val="0070C0"/>
                </a:solidFill>
                <a:latin typeface="Calibri" pitchFamily="34" charset="0"/>
              </a:rPr>
              <a:t/>
            </a:r>
            <a:br>
              <a:rPr lang="fr-FR" b="1" dirty="0" smtClean="0">
                <a:solidFill>
                  <a:srgbClr val="0070C0"/>
                </a:solidFill>
                <a:latin typeface="Calibri" pitchFamily="34" charset="0"/>
              </a:rPr>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sp>
        <p:nvSpPr>
          <p:cNvPr id="4" name="Espace réservé du numéro de diapositive 3"/>
          <p:cNvSpPr>
            <a:spLocks noGrp="1"/>
          </p:cNvSpPr>
          <p:nvPr>
            <p:ph type="sldNum" sz="quarter" idx="10"/>
          </p:nvPr>
        </p:nvSpPr>
        <p:spPr/>
        <p:txBody>
          <a:bodyPr/>
          <a:lstStyle/>
          <a:p>
            <a:pPr>
              <a:defRPr/>
            </a:pPr>
            <a:r>
              <a:rPr lang="fr-FR" dirty="0" smtClean="0"/>
              <a:t>Page </a:t>
            </a:r>
            <a:fld id="{9E1DA156-9A99-4616-ADC9-54BDB87691E1}" type="slidenum">
              <a:rPr lang="fr-FR" smtClean="0"/>
              <a:pPr>
                <a:defRPr/>
              </a:pPr>
              <a:t>18</a:t>
            </a:fld>
            <a:endParaRPr lang="fr-FR" dirty="0"/>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6" name="Rectangle 5"/>
          <p:cNvSpPr/>
          <p:nvPr/>
        </p:nvSpPr>
        <p:spPr>
          <a:xfrm>
            <a:off x="4316980" y="3717032"/>
            <a:ext cx="4572000" cy="1938992"/>
          </a:xfrm>
          <a:prstGeom prst="rect">
            <a:avLst/>
          </a:prstGeom>
        </p:spPr>
        <p:txBody>
          <a:bodyPr wrap="square">
            <a:spAutoFit/>
          </a:bodyPr>
          <a:lstStyle/>
          <a:p>
            <a:r>
              <a:rPr lang="fr-FR" sz="2400" dirty="0" smtClean="0"/>
              <a:t>plus liées </a:t>
            </a:r>
          </a:p>
          <a:p>
            <a:r>
              <a:rPr lang="fr-FR" sz="2400" dirty="0" smtClean="0"/>
              <a:t>à l’implication dans </a:t>
            </a:r>
            <a:r>
              <a:rPr lang="fr-FR" sz="2400" dirty="0"/>
              <a:t>le dispositif et à </a:t>
            </a:r>
            <a:r>
              <a:rPr lang="fr-FR" sz="2400" dirty="0" smtClean="0"/>
              <a:t>l’organisation des </a:t>
            </a:r>
            <a:r>
              <a:rPr lang="fr-FR" sz="2400" dirty="0"/>
              <a:t>EHPAD qu’à des variables objectives</a:t>
            </a:r>
          </a:p>
          <a:p>
            <a:endParaRPr lang="fr-FR" sz="2400" b="1" dirty="0" smtClean="0">
              <a:solidFill>
                <a:srgbClr val="000000"/>
              </a:solidFill>
              <a:latin typeface="Calibri" pitchFamily="34" charset="0"/>
            </a:endParaRPr>
          </a:p>
        </p:txBody>
      </p:sp>
      <p:sp>
        <p:nvSpPr>
          <p:cNvPr id="7" name="Rectangle 6"/>
          <p:cNvSpPr/>
          <p:nvPr/>
        </p:nvSpPr>
        <p:spPr>
          <a:xfrm>
            <a:off x="762908" y="2492896"/>
            <a:ext cx="8281126" cy="1384995"/>
          </a:xfrm>
          <a:prstGeom prst="rect">
            <a:avLst/>
          </a:prstGeom>
        </p:spPr>
        <p:txBody>
          <a:bodyPr wrap="square">
            <a:spAutoFit/>
          </a:bodyPr>
          <a:lstStyle/>
          <a:p>
            <a:r>
              <a:rPr lang="fr-FR" sz="2800" b="1" dirty="0" smtClean="0">
                <a:solidFill>
                  <a:srgbClr val="0070C0"/>
                </a:solidFill>
                <a:latin typeface="Calibri" pitchFamily="34" charset="0"/>
              </a:rPr>
              <a:t>Des différences de niveaux de recours entre dispositifs mais surtout un volume de mobilisation relativement faible</a:t>
            </a:r>
          </a:p>
        </p:txBody>
      </p:sp>
      <p:cxnSp>
        <p:nvCxnSpPr>
          <p:cNvPr id="11" name="Connecteur en angle 10"/>
          <p:cNvCxnSpPr/>
          <p:nvPr/>
        </p:nvCxnSpPr>
        <p:spPr>
          <a:xfrm>
            <a:off x="2032811" y="3648221"/>
            <a:ext cx="1856400" cy="811543"/>
          </a:xfrm>
          <a:prstGeom prst="bentConnector3">
            <a:avLst>
              <a:gd name="adj1" fmla="val 47794"/>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2" name="Étoile à 7 branches 11"/>
          <p:cNvSpPr/>
          <p:nvPr/>
        </p:nvSpPr>
        <p:spPr>
          <a:xfrm>
            <a:off x="762908" y="4042271"/>
            <a:ext cx="2090192" cy="1512168"/>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Des niveaux de maturité différents</a:t>
            </a:r>
            <a:endParaRPr lang="fr-FR" sz="1600" dirty="0"/>
          </a:p>
        </p:txBody>
      </p:sp>
    </p:spTree>
    <p:extLst>
      <p:ext uri="{BB962C8B-B14F-4D97-AF65-F5344CB8AC3E}">
        <p14:creationId xmlns:p14="http://schemas.microsoft.com/office/powerpoint/2010/main" val="42134338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grpSp>
        <p:nvGrpSpPr>
          <p:cNvPr id="2" name="Groupe 1"/>
          <p:cNvGrpSpPr/>
          <p:nvPr/>
        </p:nvGrpSpPr>
        <p:grpSpPr>
          <a:xfrm>
            <a:off x="823519" y="712647"/>
            <a:ext cx="7445464" cy="3564568"/>
            <a:chOff x="616496" y="1844824"/>
            <a:chExt cx="7445464" cy="3564568"/>
          </a:xfrm>
        </p:grpSpPr>
        <p:sp>
          <p:nvSpPr>
            <p:cNvPr id="11" name="Étiquette 10"/>
            <p:cNvSpPr/>
            <p:nvPr/>
          </p:nvSpPr>
          <p:spPr>
            <a:xfrm>
              <a:off x="616496" y="1864531"/>
              <a:ext cx="2083296" cy="767988"/>
            </a:xfrm>
            <a:prstGeom prst="plaque">
              <a:avLst/>
            </a:prstGeom>
            <a:solidFill>
              <a:schemeClr val="accent1">
                <a:lumMod val="50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1274 appels de 2014 à 2016</a:t>
              </a:r>
            </a:p>
          </p:txBody>
        </p:sp>
        <p:sp>
          <p:nvSpPr>
            <p:cNvPr id="19" name="Étiquette 18"/>
            <p:cNvSpPr/>
            <p:nvPr/>
          </p:nvSpPr>
          <p:spPr>
            <a:xfrm>
              <a:off x="3346795" y="1848537"/>
              <a:ext cx="2083296" cy="829385"/>
            </a:xfrm>
            <a:prstGeom prst="plaque">
              <a:avLst/>
            </a:prstGeom>
            <a:solidFill>
              <a:srgbClr val="99CC00"/>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55 % des appels donnent lieu à un déplacement</a:t>
              </a:r>
              <a:endParaRPr lang="fr-FR" sz="1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0" name="Étiquette 19"/>
            <p:cNvSpPr/>
            <p:nvPr/>
          </p:nvSpPr>
          <p:spPr>
            <a:xfrm>
              <a:off x="5978664" y="1844824"/>
              <a:ext cx="2083296" cy="767988"/>
            </a:xfrm>
            <a:prstGeom prst="plaque">
              <a:avLst/>
            </a:prstGeom>
            <a:solidFill>
              <a:schemeClr val="accent2">
                <a:lumMod val="40000"/>
                <a:lumOff val="60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699 interventions sur place</a:t>
              </a:r>
              <a:endPar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1" name="Organigramme : Alternative 20"/>
            <p:cNvSpPr/>
            <p:nvPr/>
          </p:nvSpPr>
          <p:spPr>
            <a:xfrm>
              <a:off x="794048" y="3700652"/>
              <a:ext cx="1728192" cy="767988"/>
            </a:xfrm>
            <a:prstGeom prst="flowChartAlternateProcess">
              <a:avLst/>
            </a:prstGeom>
            <a:solidFill>
              <a:schemeClr val="accent1">
                <a:lumMod val="75000"/>
                <a:alpha val="7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Ratio d’appel par place en 2016 : 0.01 à 0.34</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2" name="Organigramme : Alternative 21"/>
            <p:cNvSpPr/>
            <p:nvPr/>
          </p:nvSpPr>
          <p:spPr>
            <a:xfrm>
              <a:off x="3563888" y="3717032"/>
              <a:ext cx="1728192" cy="767988"/>
            </a:xfrm>
            <a:prstGeom prst="flowChartAlternateProcess">
              <a:avLst/>
            </a:prstGeom>
            <a:solidFill>
              <a:srgbClr val="92D050">
                <a:alpha val="50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 appel tous les 7 jours en moyenne</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3" name="Organigramme : Alternative 22"/>
            <p:cNvSpPr/>
            <p:nvPr/>
          </p:nvSpPr>
          <p:spPr>
            <a:xfrm>
              <a:off x="6189712" y="3717032"/>
              <a:ext cx="1728192" cy="767988"/>
            </a:xfrm>
            <a:prstGeom prst="flowChartAlternateProcess">
              <a:avLst/>
            </a:prstGeom>
            <a:solidFill>
              <a:schemeClr val="accent6">
                <a:lumMod val="40000"/>
                <a:lumOff val="60000"/>
                <a:alpha val="32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 intervention tous les 12.8 jours en moyenne</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4" name="Organigramme : Alternative 23"/>
            <p:cNvSpPr/>
            <p:nvPr/>
          </p:nvSpPr>
          <p:spPr>
            <a:xfrm>
              <a:off x="3563888" y="2780928"/>
              <a:ext cx="1728192" cy="757377"/>
            </a:xfrm>
            <a:prstGeom prst="flowChartAlternateProcess">
              <a:avLst/>
            </a:prstGeom>
            <a:solidFill>
              <a:srgbClr val="92D050">
                <a:alpha val="50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55 % des appels donnent lieu à un département</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5" name="Organigramme : Alternative 24"/>
            <p:cNvSpPr/>
            <p:nvPr/>
          </p:nvSpPr>
          <p:spPr>
            <a:xfrm>
              <a:off x="782076" y="2743632"/>
              <a:ext cx="1728192" cy="794674"/>
            </a:xfrm>
            <a:prstGeom prst="flowChartAlternateProcess">
              <a:avLst/>
            </a:prstGeom>
            <a:solidFill>
              <a:schemeClr val="accent1">
                <a:lumMod val="75000"/>
                <a:alpha val="7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4.29 appels/mois en moyenne</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8" name="Organigramme : Alternative 27"/>
            <p:cNvSpPr/>
            <p:nvPr/>
          </p:nvSpPr>
          <p:spPr>
            <a:xfrm>
              <a:off x="6189712" y="2708920"/>
              <a:ext cx="1728192" cy="829385"/>
            </a:xfrm>
            <a:prstGeom prst="flowChartAlternateProcess">
              <a:avLst/>
            </a:prstGeom>
            <a:solidFill>
              <a:schemeClr val="accent6">
                <a:lumMod val="40000"/>
                <a:lumOff val="60000"/>
                <a:alpha val="32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2.35 interventions/mois en moyenne</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9" name="Organigramme : Alternative 28"/>
            <p:cNvSpPr/>
            <p:nvPr/>
          </p:nvSpPr>
          <p:spPr>
            <a:xfrm>
              <a:off x="6185592" y="4625019"/>
              <a:ext cx="1732312" cy="767988"/>
            </a:xfrm>
            <a:prstGeom prst="flowChartAlternateProcess">
              <a:avLst/>
            </a:prstGeom>
            <a:solidFill>
              <a:schemeClr val="accent6">
                <a:lumMod val="40000"/>
                <a:lumOff val="60000"/>
                <a:alpha val="32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Nb moyens d’intervention par mois : de 0.11 à 6.42 par dispositif</a:t>
              </a:r>
              <a:endPar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0" name="Organigramme : Alternative 29"/>
            <p:cNvSpPr/>
            <p:nvPr/>
          </p:nvSpPr>
          <p:spPr>
            <a:xfrm>
              <a:off x="782076" y="4641404"/>
              <a:ext cx="1728192" cy="767988"/>
            </a:xfrm>
            <a:prstGeom prst="flowChartAlternateProcess">
              <a:avLst/>
            </a:prstGeom>
            <a:solidFill>
              <a:schemeClr val="accent1">
                <a:lumMod val="75000"/>
                <a:alpha val="7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Nb moyens d’appel par mois : de 1.26 à 10.23 par dispositif</a:t>
              </a:r>
            </a:p>
          </p:txBody>
        </p:sp>
      </p:grpSp>
      <p:sp>
        <p:nvSpPr>
          <p:cNvPr id="3" name="ZoneTexte 2"/>
          <p:cNvSpPr txBox="1"/>
          <p:nvPr/>
        </p:nvSpPr>
        <p:spPr>
          <a:xfrm>
            <a:off x="1115616" y="4653136"/>
            <a:ext cx="6768752" cy="923330"/>
          </a:xfrm>
          <a:prstGeom prst="rect">
            <a:avLst/>
          </a:prstGeom>
          <a:solidFill>
            <a:schemeClr val="bg1"/>
          </a:solidFill>
          <a:ln w="38100">
            <a:solidFill>
              <a:schemeClr val="tx1"/>
            </a:solidFill>
          </a:ln>
        </p:spPr>
        <p:txBody>
          <a:bodyPr wrap="square" rtlCol="0">
            <a:spAutoFit/>
          </a:bodyPr>
          <a:lstStyle/>
          <a:p>
            <a:pPr algn="just"/>
            <a:r>
              <a:rPr lang="fr-FR" b="1" dirty="0" smtClean="0">
                <a:solidFill>
                  <a:srgbClr val="FF0000"/>
                </a:solidFill>
              </a:rPr>
              <a:t>Un faible niveau d’activité qui légitime le choix du modèle (astreinte mutualisée), mais implique également une optimisation possible de son utilisation.</a:t>
            </a:r>
            <a:endParaRPr lang="fr-FR" b="1" dirty="0">
              <a:solidFill>
                <a:srgbClr val="FF0000"/>
              </a:solidFill>
            </a:endParaRPr>
          </a:p>
        </p:txBody>
      </p:sp>
      <p:sp>
        <p:nvSpPr>
          <p:cNvPr id="17" name="Espace réservé du numéro de diapositive 3"/>
          <p:cNvSpPr>
            <a:spLocks noGrp="1"/>
          </p:cNvSpPr>
          <p:nvPr>
            <p:ph type="sldNum" sz="quarter" idx="10"/>
          </p:nvPr>
        </p:nvSpPr>
        <p:spPr>
          <a:xfrm>
            <a:off x="6659563" y="6237288"/>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19</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2453857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9512" y="692696"/>
            <a:ext cx="8964488" cy="3600400"/>
          </a:xfrm>
        </p:spPr>
        <p:txBody>
          <a:bodyPr/>
          <a:lstStyle/>
          <a:p>
            <a:r>
              <a:rPr lang="fr-FR" dirty="0" smtClean="0"/>
              <a:t/>
            </a:r>
            <a:br>
              <a:rPr lang="fr-FR" dirty="0" smtClean="0"/>
            </a:br>
            <a:r>
              <a:rPr lang="fr-FR" sz="3200" dirty="0" smtClean="0"/>
              <a:t>Evaluation du dispositif expérimental d’astreinte infirmière de nuit mutualisée entre EHPAD</a:t>
            </a:r>
            <a:r>
              <a:rPr lang="fr-FR" dirty="0" smtClean="0"/>
              <a:t/>
            </a:r>
            <a:br>
              <a:rPr lang="fr-FR" dirty="0" smtClean="0"/>
            </a:br>
            <a:r>
              <a:rPr lang="fr-FR" dirty="0"/>
              <a:t/>
            </a:r>
            <a:br>
              <a:rPr lang="fr-FR" dirty="0"/>
            </a:br>
            <a:r>
              <a:rPr lang="fr-FR" sz="2400" dirty="0" smtClean="0"/>
              <a:t>Restitution des résultats </a:t>
            </a:r>
            <a:br>
              <a:rPr lang="fr-FR" sz="2400" dirty="0" smtClean="0"/>
            </a:br>
            <a:r>
              <a:rPr lang="fr-FR" sz="2400" dirty="0" smtClean="0"/>
              <a:t>et des recommandations</a:t>
            </a:r>
            <a:r>
              <a:rPr lang="fr-FR" dirty="0" smtClean="0"/>
              <a:t/>
            </a:r>
            <a:br>
              <a:rPr lang="fr-FR" dirty="0" smtClean="0"/>
            </a:br>
            <a:r>
              <a:rPr lang="fr-FR" dirty="0" smtClean="0"/>
              <a:t/>
            </a:r>
            <a:br>
              <a:rPr lang="fr-FR" dirty="0" smtClean="0"/>
            </a:br>
            <a:endParaRPr lang="fr-FR" sz="3200" i="1" dirty="0"/>
          </a:p>
        </p:txBody>
      </p:sp>
      <p:sp>
        <p:nvSpPr>
          <p:cNvPr id="2051" name="Rectangle 3"/>
          <p:cNvSpPr>
            <a:spLocks noGrp="1" noChangeArrowheads="1"/>
          </p:cNvSpPr>
          <p:nvPr>
            <p:ph type="subTitle" idx="1"/>
          </p:nvPr>
        </p:nvSpPr>
        <p:spPr>
          <a:xfrm>
            <a:off x="899592" y="4653136"/>
            <a:ext cx="7200800" cy="1008112"/>
          </a:xfrm>
        </p:spPr>
        <p:txBody>
          <a:bodyPr/>
          <a:lstStyle/>
          <a:p>
            <a:r>
              <a:rPr lang="fr-FR" sz="2400" b="1" i="1" dirty="0" smtClean="0">
                <a:solidFill>
                  <a:srgbClr val="92D050"/>
                </a:solidFill>
              </a:rPr>
              <a:t>RQE </a:t>
            </a:r>
          </a:p>
          <a:p>
            <a:r>
              <a:rPr lang="fr-FR" sz="2400" b="1" i="1" dirty="0" smtClean="0">
                <a:solidFill>
                  <a:srgbClr val="92D050"/>
                </a:solidFill>
              </a:rPr>
              <a:t>21 MARS 2018</a:t>
            </a:r>
            <a:endParaRPr lang="fr-FR" sz="2400" b="1" i="1" dirty="0">
              <a:solidFill>
                <a:srgbClr val="92D05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dirty="0" smtClean="0"/>
              <a:t>Page </a:t>
            </a:r>
            <a:fld id="{9E1DA156-9A99-4616-ADC9-54BDB87691E1}" type="slidenum">
              <a:rPr lang="fr-FR" smtClean="0"/>
              <a:pPr>
                <a:defRPr/>
              </a:pPr>
              <a:t>20</a:t>
            </a:fld>
            <a:endParaRPr lang="fr-FR" dirty="0"/>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13" name="Titre 1"/>
          <p:cNvSpPr>
            <a:spLocks noGrp="1"/>
          </p:cNvSpPr>
          <p:nvPr>
            <p:ph type="title"/>
          </p:nvPr>
        </p:nvSpPr>
        <p:spPr>
          <a:xfrm>
            <a:off x="457200" y="274638"/>
            <a:ext cx="8229600" cy="274042"/>
          </a:xfrm>
        </p:spPr>
        <p:txBody>
          <a:bodyPr>
            <a:noAutofit/>
          </a:bodyPr>
          <a:lstStyle/>
          <a:p>
            <a:r>
              <a:rPr lang="fr-FR" sz="2500" b="1" dirty="0" smtClean="0">
                <a:solidFill>
                  <a:srgbClr val="00B050"/>
                </a:solidFill>
              </a:rPr>
              <a:t>Des différences de niveaux d’appels</a:t>
            </a:r>
            <a:r>
              <a:rPr lang="fr-FR" sz="2500" b="1" baseline="30000" dirty="0" smtClean="0">
                <a:solidFill>
                  <a:srgbClr val="00B050"/>
                </a:solidFill>
              </a:rPr>
              <a:t>1</a:t>
            </a:r>
            <a:endParaRPr lang="fr-FR" sz="2500" b="1" dirty="0">
              <a:solidFill>
                <a:srgbClr val="00B050"/>
              </a:solidFill>
            </a:endParaRPr>
          </a:p>
        </p:txBody>
      </p:sp>
      <p:sp>
        <p:nvSpPr>
          <p:cNvPr id="14"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15" name="ZoneTexte 14"/>
          <p:cNvSpPr txBox="1"/>
          <p:nvPr/>
        </p:nvSpPr>
        <p:spPr>
          <a:xfrm>
            <a:off x="2555776" y="884920"/>
            <a:ext cx="3450368" cy="323165"/>
          </a:xfrm>
          <a:prstGeom prst="rect">
            <a:avLst/>
          </a:prstGeom>
          <a:noFill/>
        </p:spPr>
        <p:txBody>
          <a:bodyPr wrap="none" rtlCol="0">
            <a:spAutoFit/>
          </a:bodyPr>
          <a:lstStyle/>
          <a:p>
            <a:pPr fontAlgn="auto">
              <a:spcBef>
                <a:spcPts val="0"/>
              </a:spcBef>
              <a:spcAft>
                <a:spcPts val="0"/>
              </a:spcAft>
            </a:pPr>
            <a:r>
              <a:rPr lang="fr-FR" sz="1500" b="1" dirty="0">
                <a:solidFill>
                  <a:srgbClr val="0070C0"/>
                </a:solidFill>
                <a:latin typeface="Calibri"/>
              </a:rPr>
              <a:t>Nombre d’appels annuels aux IDE de nuit</a:t>
            </a:r>
          </a:p>
        </p:txBody>
      </p:sp>
      <p:graphicFrame>
        <p:nvGraphicFramePr>
          <p:cNvPr id="16" name="Tableau 15"/>
          <p:cNvGraphicFramePr>
            <a:graphicFrameLocks noGrp="1"/>
          </p:cNvGraphicFramePr>
          <p:nvPr>
            <p:extLst>
              <p:ext uri="{D42A27DB-BD31-4B8C-83A1-F6EECF244321}">
                <p14:modId xmlns:p14="http://schemas.microsoft.com/office/powerpoint/2010/main" val="963093123"/>
              </p:ext>
            </p:extLst>
          </p:nvPr>
        </p:nvGraphicFramePr>
        <p:xfrm>
          <a:off x="564704" y="1403845"/>
          <a:ext cx="8229600" cy="4206240"/>
        </p:xfrm>
        <a:graphic>
          <a:graphicData uri="http://schemas.openxmlformats.org/drawingml/2006/table">
            <a:tbl>
              <a:tblPr firstRow="1" firstCol="1" bandRow="1">
                <a:tableStyleId>{5940675A-B579-460E-94D1-54222C63F5DA}</a:tableStyleId>
              </a:tblPr>
              <a:tblGrid>
                <a:gridCol w="2279104"/>
                <a:gridCol w="1116176"/>
                <a:gridCol w="734627"/>
                <a:gridCol w="734627"/>
                <a:gridCol w="734627"/>
                <a:gridCol w="876813"/>
                <a:gridCol w="876813"/>
                <a:gridCol w="876813"/>
              </a:tblGrid>
              <a:tr h="539595">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b"/>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Date d’entrée  dans l'expérimentation</a:t>
                      </a:r>
                      <a:endParaRPr lang="fr-FR" sz="1100" dirty="0">
                        <a:effectLst/>
                        <a:latin typeface="Times New Roman" panose="02020603050405020304" pitchFamily="18" charset="0"/>
                        <a:ea typeface="Arial"/>
                        <a:cs typeface="Times New Roman" panose="02020603050405020304" pitchFamily="18" charset="0"/>
                      </a:endParaRPr>
                    </a:p>
                  </a:txBody>
                  <a:tcPr marL="41471" marR="41471"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Appels 2014</a:t>
                      </a:r>
                      <a:br>
                        <a:rPr lang="fr-FR" sz="1400">
                          <a:effectLst/>
                          <a:latin typeface="Times New Roman" panose="02020603050405020304" pitchFamily="18" charset="0"/>
                          <a:cs typeface="Times New Roman" panose="02020603050405020304" pitchFamily="18" charset="0"/>
                        </a:rPr>
                      </a:br>
                      <a:r>
                        <a:rPr lang="fr-FR" sz="1400">
                          <a:effectLst/>
                          <a:latin typeface="Times New Roman" panose="02020603050405020304" pitchFamily="18" charset="0"/>
                          <a:cs typeface="Times New Roman" panose="02020603050405020304" pitchFamily="18" charset="0"/>
                        </a:rPr>
                        <a:t>(total)</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Appels 2015</a:t>
                      </a:r>
                      <a:br>
                        <a:rPr lang="fr-FR" sz="1400">
                          <a:effectLst/>
                          <a:latin typeface="Times New Roman" panose="02020603050405020304" pitchFamily="18" charset="0"/>
                          <a:cs typeface="Times New Roman" panose="02020603050405020304" pitchFamily="18" charset="0"/>
                        </a:rPr>
                      </a:br>
                      <a:r>
                        <a:rPr lang="fr-FR" sz="1400">
                          <a:effectLst/>
                          <a:latin typeface="Times New Roman" panose="02020603050405020304" pitchFamily="18" charset="0"/>
                          <a:cs typeface="Times New Roman" panose="02020603050405020304" pitchFamily="18" charset="0"/>
                        </a:rPr>
                        <a:t>(total)</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Appels 2016</a:t>
                      </a:r>
                      <a:br>
                        <a:rPr lang="fr-FR" sz="1400">
                          <a:effectLst/>
                          <a:latin typeface="Times New Roman" panose="02020603050405020304" pitchFamily="18" charset="0"/>
                          <a:cs typeface="Times New Roman" panose="02020603050405020304" pitchFamily="18" charset="0"/>
                        </a:rPr>
                      </a:br>
                      <a:r>
                        <a:rPr lang="fr-FR" sz="1400">
                          <a:effectLst/>
                          <a:latin typeface="Times New Roman" panose="02020603050405020304" pitchFamily="18" charset="0"/>
                          <a:cs typeface="Times New Roman" panose="02020603050405020304" pitchFamily="18" charset="0"/>
                        </a:rPr>
                        <a:t>(total)</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cumul</a:t>
                      </a:r>
                    </a:p>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2014-2016</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Nb moyen d’appels par mois</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 appel tous les X jours</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CH DOUE LA FONTAINE</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01/01/2014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31</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1,97</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15,2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EHPAD OLONNE SUR MER</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01/01/2014</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82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204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5,59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EHPAD ROUGE</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01/03/2014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152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4,40</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EHPAD STE PAZANNE</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01/02/2014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63</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159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4,48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6,7</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GCSMS CRAON</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01/05/2014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20</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41</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1,26</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23,8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CCAS LAVAL</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01/01/2015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61</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4,07</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EHPAD HERBIGNAC</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01/10/2015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0,39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76,2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EHPAD HIC BAUGE</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01/01/2015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nr</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104</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4,27</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7,0</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HAD Saint Sauveur</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01/09/2015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tx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35</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131</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166</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10,23</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SADAPA LA ROCHE SUR YON</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01/03/2015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32</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101</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133</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5,95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5,0</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solidFill>
                  </a:tcP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3 : CH Haut Anjou</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01/06/2015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89</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138</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7,15</a:t>
                      </a:r>
                      <a:endParaRPr lang="fr-FR" sz="1400">
                        <a:effectLst/>
                        <a:latin typeface="Times New Roman" panose="02020603050405020304" pitchFamily="18" charset="0"/>
                        <a:ea typeface="Arial"/>
                        <a:cs typeface="Times New Roman" panose="02020603050405020304" pitchFamily="18" charset="0"/>
                      </a:endParaRPr>
                    </a:p>
                  </a:txBody>
                  <a:tcPr marL="41471" marR="41471"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4,2</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solidFill>
                  </a:tcPr>
                </a:tc>
              </a:tr>
              <a:tr h="23519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tous dispositifs</a:t>
                      </a:r>
                      <a:endParaRPr lang="fr-FR" sz="12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1471" marR="41471"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183</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513</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578</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1 274</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4,29</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7,0</a:t>
                      </a:r>
                      <a:endParaRPr lang="fr-FR" sz="1400" dirty="0">
                        <a:effectLst/>
                        <a:latin typeface="Times New Roman" panose="02020603050405020304" pitchFamily="18" charset="0"/>
                        <a:ea typeface="Arial"/>
                        <a:cs typeface="Times New Roman" panose="02020603050405020304" pitchFamily="18" charset="0"/>
                      </a:endParaRPr>
                    </a:p>
                  </a:txBody>
                  <a:tcPr marL="41471" marR="41471" marT="0" marB="0" anchor="ctr">
                    <a:solidFill>
                      <a:schemeClr val="bg1">
                        <a:lumMod val="85000"/>
                      </a:schemeClr>
                    </a:solidFill>
                  </a:tcPr>
                </a:tc>
              </a:tr>
            </a:tbl>
          </a:graphicData>
        </a:graphic>
      </p:graphicFrame>
      <p:sp>
        <p:nvSpPr>
          <p:cNvPr id="17" name="Rectangle 1"/>
          <p:cNvSpPr>
            <a:spLocks noChangeArrowheads="1"/>
          </p:cNvSpPr>
          <p:nvPr/>
        </p:nvSpPr>
        <p:spPr bwMode="auto">
          <a:xfrm>
            <a:off x="107504" y="6447820"/>
            <a:ext cx="4369722" cy="276999"/>
          </a:xfrm>
          <a:prstGeom prst="rect">
            <a:avLst/>
          </a:prstGeom>
          <a:solidFill>
            <a:schemeClr val="bg1"/>
          </a:solidFill>
          <a:ln>
            <a:noFill/>
          </a:ln>
          <a:effectLst/>
          <a:extLst/>
        </p:spPr>
        <p:txBody>
          <a:bodyPr vert="horz" wrap="none" lIns="91440" tIns="45720" rIns="91440" bIns="45720" numCol="1" anchor="ctr" anchorCtr="0" compatLnSpc="1">
            <a:prstTxWarp prst="textNoShape">
              <a:avLst/>
            </a:prstTxWarp>
            <a:spAutoFit/>
          </a:bodyPr>
          <a:lstStyle/>
          <a:p>
            <a:pPr fontAlgn="auto">
              <a:spcBef>
                <a:spcPts val="0"/>
              </a:spcBef>
              <a:spcAft>
                <a:spcPts val="0"/>
              </a:spcAft>
            </a:pPr>
            <a:r>
              <a:rPr lang="fr-FR" baseline="30000" dirty="0" smtClean="0">
                <a:solidFill>
                  <a:prstClr val="black"/>
                </a:solidFill>
                <a:latin typeface="Calibri"/>
              </a:rPr>
              <a:t>1 - Hors </a:t>
            </a:r>
            <a:r>
              <a:rPr lang="fr-FR" baseline="30000" dirty="0">
                <a:solidFill>
                  <a:prstClr val="black"/>
                </a:solidFill>
                <a:latin typeface="Calibri"/>
              </a:rPr>
              <a:t>St Joseph Château </a:t>
            </a:r>
            <a:r>
              <a:rPr lang="fr-FR" baseline="30000" dirty="0" err="1" smtClean="0">
                <a:solidFill>
                  <a:prstClr val="black"/>
                </a:solidFill>
                <a:latin typeface="Calibri"/>
              </a:rPr>
              <a:t>Gontier</a:t>
            </a:r>
            <a:r>
              <a:rPr lang="fr-FR" baseline="30000" dirty="0" smtClean="0">
                <a:solidFill>
                  <a:prstClr val="black"/>
                </a:solidFill>
                <a:latin typeface="Calibri"/>
              </a:rPr>
              <a:t> : + nb d’EHPAD = nb d’entités, ici</a:t>
            </a:r>
            <a:endParaRPr lang="fr-FR" baseline="30000" dirty="0">
              <a:solidFill>
                <a:prstClr val="black"/>
              </a:solidFill>
              <a:latin typeface="Calibri"/>
            </a:endParaRPr>
          </a:p>
        </p:txBody>
      </p:sp>
    </p:spTree>
    <p:extLst>
      <p:ext uri="{BB962C8B-B14F-4D97-AF65-F5344CB8AC3E}">
        <p14:creationId xmlns:p14="http://schemas.microsoft.com/office/powerpoint/2010/main" val="911461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2555776" y="862516"/>
            <a:ext cx="4082592" cy="323165"/>
          </a:xfrm>
          <a:prstGeom prst="rect">
            <a:avLst/>
          </a:prstGeom>
          <a:noFill/>
        </p:spPr>
        <p:txBody>
          <a:bodyPr wrap="none" rtlCol="0">
            <a:spAutoFit/>
          </a:bodyPr>
          <a:lstStyle/>
          <a:p>
            <a:pPr fontAlgn="auto">
              <a:spcBef>
                <a:spcPts val="0"/>
              </a:spcBef>
              <a:spcAft>
                <a:spcPts val="0"/>
              </a:spcAft>
            </a:pPr>
            <a:r>
              <a:rPr lang="fr-FR" sz="1500" b="1" dirty="0">
                <a:solidFill>
                  <a:srgbClr val="0070C0"/>
                </a:solidFill>
                <a:latin typeface="Calibri"/>
              </a:rPr>
              <a:t>Nombre </a:t>
            </a:r>
            <a:r>
              <a:rPr lang="fr-FR" sz="1500" b="1" dirty="0" smtClean="0">
                <a:solidFill>
                  <a:srgbClr val="0070C0"/>
                </a:solidFill>
                <a:latin typeface="Calibri"/>
              </a:rPr>
              <a:t>d’interventions sur site des IDE </a:t>
            </a:r>
            <a:r>
              <a:rPr lang="fr-FR" sz="1500" b="1" dirty="0">
                <a:solidFill>
                  <a:srgbClr val="0070C0"/>
                </a:solidFill>
                <a:latin typeface="Calibri"/>
              </a:rPr>
              <a:t>de nuit</a:t>
            </a:r>
          </a:p>
        </p:txBody>
      </p:sp>
      <p:graphicFrame>
        <p:nvGraphicFramePr>
          <p:cNvPr id="12" name="Tableau 11"/>
          <p:cNvGraphicFramePr>
            <a:graphicFrameLocks noGrp="1"/>
          </p:cNvGraphicFramePr>
          <p:nvPr>
            <p:extLst>
              <p:ext uri="{D42A27DB-BD31-4B8C-83A1-F6EECF244321}">
                <p14:modId xmlns:p14="http://schemas.microsoft.com/office/powerpoint/2010/main" val="485076070"/>
              </p:ext>
            </p:extLst>
          </p:nvPr>
        </p:nvGraphicFramePr>
        <p:xfrm>
          <a:off x="456612" y="1340768"/>
          <a:ext cx="8280920" cy="4416552"/>
        </p:xfrm>
        <a:graphic>
          <a:graphicData uri="http://schemas.openxmlformats.org/drawingml/2006/table">
            <a:tbl>
              <a:tblPr firstRow="1" firstCol="1" bandRow="1">
                <a:tableStyleId>{5940675A-B579-460E-94D1-54222C63F5DA}</a:tableStyleId>
              </a:tblPr>
              <a:tblGrid>
                <a:gridCol w="2027156"/>
                <a:gridCol w="1080120"/>
                <a:gridCol w="853164"/>
                <a:gridCol w="864096"/>
                <a:gridCol w="864096"/>
                <a:gridCol w="844378"/>
                <a:gridCol w="955822"/>
                <a:gridCol w="792088"/>
              </a:tblGrid>
              <a:tr h="522045">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0122" marR="40122" marT="0" marB="0" anchor="b"/>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Date d’entrée  dans l'expérimentation</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Interventions 2014</a:t>
                      </a:r>
                      <a:br>
                        <a:rPr lang="fr-FR" sz="1100" dirty="0">
                          <a:effectLst/>
                          <a:latin typeface="Times New Roman" panose="02020603050405020304" pitchFamily="18" charset="0"/>
                          <a:cs typeface="Times New Roman" panose="02020603050405020304" pitchFamily="18" charset="0"/>
                        </a:rPr>
                      </a:br>
                      <a:r>
                        <a:rPr lang="fr-FR" sz="1100" dirty="0">
                          <a:effectLst/>
                          <a:latin typeface="Times New Roman" panose="02020603050405020304" pitchFamily="18" charset="0"/>
                          <a:cs typeface="Times New Roman" panose="02020603050405020304" pitchFamily="18" charset="0"/>
                        </a:rPr>
                        <a:t>(total)</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Interventions 2015</a:t>
                      </a:r>
                      <a:br>
                        <a:rPr lang="fr-FR" sz="1100" dirty="0">
                          <a:effectLst/>
                          <a:latin typeface="Times New Roman" panose="02020603050405020304" pitchFamily="18" charset="0"/>
                          <a:cs typeface="Times New Roman" panose="02020603050405020304" pitchFamily="18" charset="0"/>
                        </a:rPr>
                      </a:br>
                      <a:r>
                        <a:rPr lang="fr-FR" sz="1100" dirty="0">
                          <a:effectLst/>
                          <a:latin typeface="Times New Roman" panose="02020603050405020304" pitchFamily="18" charset="0"/>
                          <a:cs typeface="Times New Roman" panose="02020603050405020304" pitchFamily="18" charset="0"/>
                        </a:rPr>
                        <a:t>(total)</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Interventions 2016</a:t>
                      </a:r>
                      <a:br>
                        <a:rPr lang="fr-FR" sz="1100" dirty="0">
                          <a:effectLst/>
                          <a:latin typeface="Times New Roman" panose="02020603050405020304" pitchFamily="18" charset="0"/>
                          <a:cs typeface="Times New Roman" panose="02020603050405020304" pitchFamily="18" charset="0"/>
                        </a:rPr>
                      </a:br>
                      <a:r>
                        <a:rPr lang="fr-FR" sz="1100" dirty="0">
                          <a:effectLst/>
                          <a:latin typeface="Times New Roman" panose="02020603050405020304" pitchFamily="18" charset="0"/>
                          <a:cs typeface="Times New Roman" panose="02020603050405020304" pitchFamily="18" charset="0"/>
                        </a:rPr>
                        <a:t>(total)</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cumul</a:t>
                      </a:r>
                    </a:p>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2014-2016</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Nb moyen d’interventions par mois</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c>
                  <a:txBody>
                    <a:bodyPr/>
                    <a:lstStyle/>
                    <a:p>
                      <a:pPr algn="ctr">
                        <a:lnSpc>
                          <a:spcPct val="115000"/>
                        </a:lnSpc>
                        <a:spcAft>
                          <a:spcPts val="0"/>
                        </a:spcAft>
                      </a:pPr>
                      <a:r>
                        <a:rPr lang="fr-FR" sz="1100" dirty="0">
                          <a:effectLst/>
                          <a:latin typeface="Times New Roman" panose="02020603050405020304" pitchFamily="18" charset="0"/>
                          <a:cs typeface="Times New Roman" panose="02020603050405020304" pitchFamily="18" charset="0"/>
                        </a:rPr>
                        <a:t>1 intervention tous les X jours</a:t>
                      </a:r>
                      <a:endParaRPr lang="fr-FR" sz="1100" dirty="0">
                        <a:effectLst/>
                        <a:latin typeface="Times New Roman" panose="02020603050405020304" pitchFamily="18" charset="0"/>
                        <a:ea typeface="Arial"/>
                        <a:cs typeface="Times New Roman" panose="02020603050405020304" pitchFamily="18" charset="0"/>
                      </a:endParaRPr>
                    </a:p>
                  </a:txBody>
                  <a:tcPr marL="40122" marR="40122" marT="0" marB="0"/>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CH DOUE LA FONTAINE</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01/01/2014</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13</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0,66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45,6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EHPAD OLONNE SUR MER</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01/01/2014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32</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167</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4,58</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6,6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EHPAD ROUGE</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01/03/2014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37</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2,20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13,6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EHPAD STE PAZANNE</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01/02/2014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0,11</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266,0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1 : GCSMS CRAON</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01/05/2014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19</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31</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0,95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31,5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CCAS LAVAL</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01/01/2015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1,23</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24,3</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EHPAD HERBIGNAC</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01/10/2015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0,00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na</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EHPAD HIC BAUGE</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01/01/2015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69</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69</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2,84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10,6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HAD Saint Sauveur</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01/09/2015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62</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87</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5,36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5,6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2 : SADAPA LA ROCHE SUR YON</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01/03/2015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16</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71</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87</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3,89</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solidFill>
                  </a:tcPr>
                </a:tc>
                <a:tc>
                  <a:txBody>
                    <a:bodyPr/>
                    <a:lstStyle/>
                    <a:p>
                      <a:pPr algn="ctr">
                        <a:lnSpc>
                          <a:spcPct val="115000"/>
                        </a:lnSpc>
                        <a:spcAft>
                          <a:spcPts val="1000"/>
                        </a:spcAft>
                      </a:pPr>
                      <a:r>
                        <a:rPr lang="fr-FR" sz="1400">
                          <a:effectLst/>
                          <a:latin typeface="Times New Roman" panose="02020603050405020304" pitchFamily="18" charset="0"/>
                          <a:cs typeface="Times New Roman" panose="02020603050405020304" pitchFamily="18" charset="0"/>
                        </a:rPr>
                        <a:t>7,7</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solidFill>
                  </a:tcP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EXP 3 : CH Haut Anjou</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01/06/2015</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tx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41</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83</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124</a:t>
                      </a:r>
                      <a:endParaRPr lang="fr-FR" sz="1400">
                        <a:effectLst/>
                        <a:latin typeface="Times New Roman" panose="02020603050405020304" pitchFamily="18" charset="0"/>
                        <a:ea typeface="Arial"/>
                        <a:cs typeface="Times New Roman" panose="02020603050405020304" pitchFamily="18" charset="0"/>
                      </a:endParaRPr>
                    </a:p>
                  </a:txBody>
                  <a:tcPr marL="40122" marR="40122" marT="0" marB="0" anchor="ctr"/>
                </a:tc>
                <a:tc>
                  <a:txBody>
                    <a:bodyPr/>
                    <a:lstStyle/>
                    <a:p>
                      <a:pPr algn="ctr">
                        <a:lnSpc>
                          <a:spcPct val="115000"/>
                        </a:lnSpc>
                        <a:spcAft>
                          <a:spcPts val="1000"/>
                        </a:spcAft>
                      </a:pPr>
                      <a:r>
                        <a:rPr lang="fr-FR" sz="1400" dirty="0">
                          <a:effectLst/>
                          <a:latin typeface="Times New Roman" panose="02020603050405020304" pitchFamily="18" charset="0"/>
                          <a:cs typeface="Times New Roman" panose="02020603050405020304" pitchFamily="18" charset="0"/>
                        </a:rPr>
                        <a:t>6,42</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solidFill>
                  </a:tcPr>
                </a:tc>
                <a:tc>
                  <a:txBody>
                    <a:bodyPr/>
                    <a:lstStyle/>
                    <a:p>
                      <a:pPr algn="ctr">
                        <a:lnSpc>
                          <a:spcPct val="115000"/>
                        </a:lnSpc>
                        <a:spcAft>
                          <a:spcPts val="1000"/>
                        </a:spcAft>
                      </a:pPr>
                      <a:r>
                        <a:rPr lang="fr-FR" sz="1400" dirty="0">
                          <a:effectLst/>
                          <a:latin typeface="Times New Roman" panose="02020603050405020304" pitchFamily="18" charset="0"/>
                          <a:cs typeface="Times New Roman" panose="02020603050405020304" pitchFamily="18" charset="0"/>
                        </a:rPr>
                        <a:t>4,7</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solidFill>
                  </a:tcPr>
                </a:tc>
              </a:tr>
              <a:tr h="227549">
                <a:tc>
                  <a:txBody>
                    <a:bodyPr/>
                    <a:lstStyle/>
                    <a:p>
                      <a:pPr>
                        <a:lnSpc>
                          <a:spcPct val="115000"/>
                        </a:lnSpc>
                        <a:spcAft>
                          <a:spcPts val="0"/>
                        </a:spcAft>
                      </a:pPr>
                      <a:r>
                        <a:rPr lang="fr-FR" sz="1200" dirty="0">
                          <a:effectLst/>
                          <a:latin typeface="Times New Roman" panose="02020603050405020304" pitchFamily="18" charset="0"/>
                          <a:cs typeface="Times New Roman" panose="02020603050405020304" pitchFamily="18" charset="0"/>
                        </a:rPr>
                        <a:t>tous dispositifs</a:t>
                      </a:r>
                      <a:endParaRPr lang="fr-FR" sz="12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0122" marR="40122"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81</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307</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311</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699</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2,35</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12,8</a:t>
                      </a:r>
                      <a:endParaRPr lang="fr-FR" sz="1400" dirty="0">
                        <a:effectLst/>
                        <a:latin typeface="Times New Roman" panose="02020603050405020304" pitchFamily="18" charset="0"/>
                        <a:ea typeface="Arial"/>
                        <a:cs typeface="Times New Roman" panose="02020603050405020304" pitchFamily="18" charset="0"/>
                      </a:endParaRPr>
                    </a:p>
                  </a:txBody>
                  <a:tcPr marL="40122" marR="40122" marT="0" marB="0" anchor="ctr">
                    <a:solidFill>
                      <a:schemeClr val="bg1">
                        <a:lumMod val="85000"/>
                      </a:schemeClr>
                    </a:solidFill>
                  </a:tcPr>
                </a:tc>
              </a:tr>
            </a:tbl>
          </a:graphicData>
        </a:graphic>
      </p:graphicFrame>
      <p:sp>
        <p:nvSpPr>
          <p:cNvPr id="18" name="Titre 6"/>
          <p:cNvSpPr>
            <a:spLocks noGrp="1"/>
          </p:cNvSpPr>
          <p:nvPr>
            <p:ph type="title"/>
          </p:nvPr>
        </p:nvSpPr>
        <p:spPr>
          <a:xfrm>
            <a:off x="457200" y="274638"/>
            <a:ext cx="8229600" cy="490066"/>
          </a:xfrm>
        </p:spPr>
        <p:txBody>
          <a:bodyPr>
            <a:noAutofit/>
          </a:bodyPr>
          <a:lstStyle/>
          <a:p>
            <a:r>
              <a:rPr lang="fr-FR" sz="2500" b="1" dirty="0">
                <a:solidFill>
                  <a:srgbClr val="00B050"/>
                </a:solidFill>
              </a:rPr>
              <a:t>Des différences de </a:t>
            </a:r>
            <a:r>
              <a:rPr lang="fr-FR" sz="2500" b="1" dirty="0" smtClean="0">
                <a:solidFill>
                  <a:srgbClr val="00B050"/>
                </a:solidFill>
              </a:rPr>
              <a:t>niveaux de déplacements</a:t>
            </a:r>
            <a:endParaRPr lang="fr-FR" sz="2500" dirty="0"/>
          </a:p>
        </p:txBody>
      </p:sp>
      <p:sp>
        <p:nvSpPr>
          <p:cNvPr id="20" name="Espace réservé du numéro de diapositive 3"/>
          <p:cNvSpPr>
            <a:spLocks noGrp="1"/>
          </p:cNvSpPr>
          <p:nvPr>
            <p:ph type="sldNum" sz="quarter" idx="10"/>
          </p:nvPr>
        </p:nvSpPr>
        <p:spPr>
          <a:xfrm>
            <a:off x="6659563" y="6237288"/>
            <a:ext cx="1042987" cy="268287"/>
          </a:xfrm>
        </p:spPr>
        <p:txBody>
          <a:bodyPr/>
          <a:lstStyle/>
          <a:p>
            <a:pPr>
              <a:defRPr/>
            </a:pPr>
            <a:r>
              <a:rPr lang="fr-FR" dirty="0" smtClean="0"/>
              <a:t>Page </a:t>
            </a:r>
            <a:fld id="{9E1DA156-9A99-4616-ADC9-54BDB87691E1}" type="slidenum">
              <a:rPr lang="fr-FR" smtClean="0"/>
              <a:pPr>
                <a:defRPr/>
              </a:pPr>
              <a:t>21</a:t>
            </a:fld>
            <a:endParaRPr lang="fr-FR" dirty="0"/>
          </a:p>
        </p:txBody>
      </p:sp>
    </p:spTree>
    <p:extLst>
      <p:ext uri="{BB962C8B-B14F-4D97-AF65-F5344CB8AC3E}">
        <p14:creationId xmlns:p14="http://schemas.microsoft.com/office/powerpoint/2010/main" val="37436216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274638"/>
            <a:ext cx="8229600" cy="274042"/>
          </a:xfrm>
        </p:spPr>
        <p:txBody>
          <a:bodyPr>
            <a:noAutofit/>
          </a:bodyPr>
          <a:lstStyle/>
          <a:p>
            <a:r>
              <a:rPr lang="fr-FR" sz="2500" b="1" dirty="0">
                <a:solidFill>
                  <a:srgbClr val="00B050"/>
                </a:solidFill>
              </a:rPr>
              <a:t>Des différences de niveaux de déplacements</a:t>
            </a:r>
          </a:p>
        </p:txBody>
      </p:sp>
      <p:sp>
        <p:nvSpPr>
          <p:cNvPr id="9" name="Rectangle 8"/>
          <p:cNvSpPr/>
          <p:nvPr/>
        </p:nvSpPr>
        <p:spPr>
          <a:xfrm>
            <a:off x="1835696" y="764704"/>
            <a:ext cx="5382344" cy="553998"/>
          </a:xfrm>
          <a:prstGeom prst="rect">
            <a:avLst/>
          </a:prstGeom>
        </p:spPr>
        <p:txBody>
          <a:bodyPr wrap="square">
            <a:spAutoFit/>
          </a:bodyPr>
          <a:lstStyle/>
          <a:p>
            <a:pPr algn="ctr" fontAlgn="auto">
              <a:spcBef>
                <a:spcPts val="0"/>
              </a:spcBef>
              <a:spcAft>
                <a:spcPts val="0"/>
              </a:spcAft>
            </a:pPr>
            <a:r>
              <a:rPr lang="fr-FR" sz="1500" b="1" dirty="0">
                <a:solidFill>
                  <a:srgbClr val="0070C0"/>
                </a:solidFill>
                <a:latin typeface="Calibri"/>
              </a:rPr>
              <a:t>Ratio nombre d’interventions / nombre d’appels </a:t>
            </a:r>
          </a:p>
          <a:p>
            <a:pPr algn="ctr" fontAlgn="auto">
              <a:spcBef>
                <a:spcPts val="0"/>
              </a:spcBef>
              <a:spcAft>
                <a:spcPts val="0"/>
              </a:spcAft>
            </a:pPr>
            <a:r>
              <a:rPr lang="fr-FR" sz="1500" b="1" dirty="0">
                <a:solidFill>
                  <a:srgbClr val="0070C0"/>
                </a:solidFill>
                <a:latin typeface="Calibri"/>
              </a:rPr>
              <a:t>(cumul 2014-2016)</a:t>
            </a:r>
          </a:p>
        </p:txBody>
      </p:sp>
      <p:graphicFrame>
        <p:nvGraphicFramePr>
          <p:cNvPr id="10" name="Tableau 9"/>
          <p:cNvGraphicFramePr>
            <a:graphicFrameLocks noGrp="1"/>
          </p:cNvGraphicFramePr>
          <p:nvPr>
            <p:extLst>
              <p:ext uri="{D42A27DB-BD31-4B8C-83A1-F6EECF244321}">
                <p14:modId xmlns:p14="http://schemas.microsoft.com/office/powerpoint/2010/main" val="1939816405"/>
              </p:ext>
            </p:extLst>
          </p:nvPr>
        </p:nvGraphicFramePr>
        <p:xfrm>
          <a:off x="1106488" y="1484784"/>
          <a:ext cx="6840760" cy="3732480"/>
        </p:xfrm>
        <a:graphic>
          <a:graphicData uri="http://schemas.openxmlformats.org/drawingml/2006/table">
            <a:tbl>
              <a:tblPr firstRow="1" firstCol="1" bandRow="1">
                <a:tableStyleId>{5940675A-B579-460E-94D1-54222C63F5DA}</a:tableStyleId>
              </a:tblPr>
              <a:tblGrid>
                <a:gridCol w="5306532"/>
                <a:gridCol w="1534228"/>
              </a:tblGrid>
              <a:tr h="311040">
                <a:tc>
                  <a:txBody>
                    <a:bodyPr/>
                    <a:lstStyle/>
                    <a:p>
                      <a:pPr>
                        <a:lnSpc>
                          <a:spcPct val="115000"/>
                        </a:lnSpc>
                        <a:spcAft>
                          <a:spcPts val="0"/>
                        </a:spcAft>
                      </a:pPr>
                      <a:r>
                        <a:rPr lang="fr-FR" sz="1500" dirty="0">
                          <a:effectLst/>
                        </a:rPr>
                        <a:t>EXP 1 : CH DOUE LA FONTAINE</a:t>
                      </a:r>
                      <a:endParaRPr lang="fr-FR" sz="1500" dirty="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33%</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1 : EHPAD OLONNE SUR MER</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82%</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1 : EHPAD ROUGE</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50%</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1 : EHPAD STE PAZANNE</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3%</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1 : GCSMS CRAON</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76%</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2 : CCAS LAVAL</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30%</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dirty="0">
                          <a:effectLst/>
                        </a:rPr>
                        <a:t>EXP 2 : EHPAD HERBIGNAC</a:t>
                      </a:r>
                      <a:endParaRPr lang="fr-FR" sz="1500" dirty="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0%</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2 : EHPAD HIC BAUGE</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66%</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2 : HAD Saint Sauveur</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52%</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2 : SADAPA LA ROCHE SUR YON</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65%</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a:effectLst/>
                        </a:rPr>
                        <a:t>EXP 3 : CH Haut Anjou</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500">
                          <a:effectLst/>
                        </a:rPr>
                        <a:t>90%</a:t>
                      </a:r>
                      <a:endParaRPr lang="fr-FR" sz="1500">
                        <a:effectLst/>
                        <a:latin typeface="Times New Roman" panose="02020603050405020304" pitchFamily="18" charset="0"/>
                        <a:ea typeface="Arial"/>
                        <a:cs typeface="Times New Roman" panose="02020603050405020304" pitchFamily="18" charset="0"/>
                      </a:endParaRPr>
                    </a:p>
                  </a:txBody>
                  <a:tcPr marL="44450" marR="44450" marT="0" marB="0" anchor="ctr"/>
                </a:tc>
              </a:tr>
              <a:tr h="311040">
                <a:tc>
                  <a:txBody>
                    <a:bodyPr/>
                    <a:lstStyle/>
                    <a:p>
                      <a:pPr>
                        <a:lnSpc>
                          <a:spcPct val="115000"/>
                        </a:lnSpc>
                        <a:spcAft>
                          <a:spcPts val="0"/>
                        </a:spcAft>
                      </a:pPr>
                      <a:r>
                        <a:rPr lang="fr-FR" sz="1500" dirty="0">
                          <a:effectLst/>
                        </a:rPr>
                        <a:t>tous dispositifs</a:t>
                      </a:r>
                      <a:endParaRPr lang="fr-FR" sz="15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lumMod val="85000"/>
                      </a:schemeClr>
                    </a:solidFill>
                  </a:tcPr>
                </a:tc>
                <a:tc>
                  <a:txBody>
                    <a:bodyPr/>
                    <a:lstStyle/>
                    <a:p>
                      <a:pPr algn="ctr">
                        <a:lnSpc>
                          <a:spcPct val="115000"/>
                        </a:lnSpc>
                        <a:spcAft>
                          <a:spcPts val="0"/>
                        </a:spcAft>
                      </a:pPr>
                      <a:r>
                        <a:rPr lang="fr-FR" sz="1500" dirty="0">
                          <a:effectLst/>
                        </a:rPr>
                        <a:t>55%</a:t>
                      </a:r>
                      <a:endParaRPr lang="fr-FR" sz="15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lumMod val="85000"/>
                      </a:schemeClr>
                    </a:solidFill>
                  </a:tcPr>
                </a:tc>
              </a:tr>
            </a:tbl>
          </a:graphicData>
        </a:graphic>
      </p:graphicFrame>
      <p:sp>
        <p:nvSpPr>
          <p:cNvPr id="14" name="Espace réservé du numéro de diapositive 3"/>
          <p:cNvSpPr>
            <a:spLocks noGrp="1"/>
          </p:cNvSpPr>
          <p:nvPr>
            <p:ph type="sldNum" sz="quarter" idx="10"/>
          </p:nvPr>
        </p:nvSpPr>
        <p:spPr>
          <a:xfrm>
            <a:off x="6659563" y="6237288"/>
            <a:ext cx="1042987" cy="268287"/>
          </a:xfrm>
        </p:spPr>
        <p:txBody>
          <a:bodyPr/>
          <a:lstStyle/>
          <a:p>
            <a:pPr>
              <a:defRPr/>
            </a:pPr>
            <a:r>
              <a:rPr lang="fr-FR" dirty="0" smtClean="0"/>
              <a:t>Page </a:t>
            </a:r>
            <a:fld id="{9E1DA156-9A99-4616-ADC9-54BDB87691E1}" type="slidenum">
              <a:rPr lang="fr-FR" smtClean="0"/>
              <a:pPr>
                <a:defRPr/>
              </a:pPr>
              <a:t>22</a:t>
            </a:fld>
            <a:endParaRPr lang="fr-FR" dirty="0"/>
          </a:p>
        </p:txBody>
      </p:sp>
    </p:spTree>
    <p:extLst>
      <p:ext uri="{BB962C8B-B14F-4D97-AF65-F5344CB8AC3E}">
        <p14:creationId xmlns:p14="http://schemas.microsoft.com/office/powerpoint/2010/main" val="22651908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23</a:t>
            </a:fld>
            <a:endParaRPr lang="fr-FR"/>
          </a:p>
        </p:txBody>
      </p:sp>
      <p:sp>
        <p:nvSpPr>
          <p:cNvPr id="5" name="Titre 1"/>
          <p:cNvSpPr txBox="1">
            <a:spLocks/>
          </p:cNvSpPr>
          <p:nvPr/>
        </p:nvSpPr>
        <p:spPr>
          <a:xfrm>
            <a:off x="457200" y="274637"/>
            <a:ext cx="8229600" cy="850107"/>
          </a:xfrm>
          <a:prstGeom prst="rect">
            <a:avLst/>
          </a:prstGeom>
        </p:spPr>
        <p:txBody>
          <a:bodyPr>
            <a:noAutofit/>
          </a:bodyPr>
          <a:lstStyle>
            <a:lvl1pPr algn="ctr" rtl="0" eaLnBrk="0" fontAlgn="base" hangingPunct="0">
              <a:spcBef>
                <a:spcPct val="0"/>
              </a:spcBef>
              <a:spcAft>
                <a:spcPct val="0"/>
              </a:spcAft>
              <a:defRPr sz="4000">
                <a:solidFill>
                  <a:srgbClr val="004494"/>
                </a:solidFill>
                <a:latin typeface="+mj-lt"/>
                <a:ea typeface="+mj-ea"/>
                <a:cs typeface="+mj-cs"/>
              </a:defRPr>
            </a:lvl1pPr>
            <a:lvl2pPr algn="ctr" rtl="0" eaLnBrk="0" fontAlgn="base" hangingPunct="0">
              <a:spcBef>
                <a:spcPct val="0"/>
              </a:spcBef>
              <a:spcAft>
                <a:spcPct val="0"/>
              </a:spcAft>
              <a:defRPr sz="4000">
                <a:solidFill>
                  <a:srgbClr val="004494"/>
                </a:solidFill>
                <a:latin typeface="Franklin Gothic Heavy" pitchFamily="34" charset="0"/>
              </a:defRPr>
            </a:lvl2pPr>
            <a:lvl3pPr algn="ctr" rtl="0" eaLnBrk="0" fontAlgn="base" hangingPunct="0">
              <a:spcBef>
                <a:spcPct val="0"/>
              </a:spcBef>
              <a:spcAft>
                <a:spcPct val="0"/>
              </a:spcAft>
              <a:defRPr sz="4000">
                <a:solidFill>
                  <a:srgbClr val="004494"/>
                </a:solidFill>
                <a:latin typeface="Franklin Gothic Heavy" pitchFamily="34" charset="0"/>
              </a:defRPr>
            </a:lvl3pPr>
            <a:lvl4pPr algn="ctr" rtl="0" eaLnBrk="0" fontAlgn="base" hangingPunct="0">
              <a:spcBef>
                <a:spcPct val="0"/>
              </a:spcBef>
              <a:spcAft>
                <a:spcPct val="0"/>
              </a:spcAft>
              <a:defRPr sz="4000">
                <a:solidFill>
                  <a:srgbClr val="004494"/>
                </a:solidFill>
                <a:latin typeface="Franklin Gothic Heavy" pitchFamily="34" charset="0"/>
              </a:defRPr>
            </a:lvl4pPr>
            <a:lvl5pPr algn="ctr" rtl="0" eaLnBrk="0" fontAlgn="base" hangingPunct="0">
              <a:spcBef>
                <a:spcPct val="0"/>
              </a:spcBef>
              <a:spcAft>
                <a:spcPct val="0"/>
              </a:spcAft>
              <a:defRPr sz="4000">
                <a:solidFill>
                  <a:srgbClr val="004494"/>
                </a:solidFill>
                <a:latin typeface="Franklin Gothic Heavy" pitchFamily="34" charset="0"/>
              </a:defRPr>
            </a:lvl5pPr>
            <a:lvl6pPr marL="457200" algn="ctr" rtl="0" fontAlgn="base">
              <a:spcBef>
                <a:spcPct val="0"/>
              </a:spcBef>
              <a:spcAft>
                <a:spcPct val="0"/>
              </a:spcAft>
              <a:defRPr sz="4000">
                <a:solidFill>
                  <a:srgbClr val="004494"/>
                </a:solidFill>
                <a:latin typeface="Franklin Gothic Heavy" pitchFamily="34" charset="0"/>
              </a:defRPr>
            </a:lvl6pPr>
            <a:lvl7pPr marL="914400" algn="ctr" rtl="0" fontAlgn="base">
              <a:spcBef>
                <a:spcPct val="0"/>
              </a:spcBef>
              <a:spcAft>
                <a:spcPct val="0"/>
              </a:spcAft>
              <a:defRPr sz="4000">
                <a:solidFill>
                  <a:srgbClr val="004494"/>
                </a:solidFill>
                <a:latin typeface="Franklin Gothic Heavy" pitchFamily="34" charset="0"/>
              </a:defRPr>
            </a:lvl7pPr>
            <a:lvl8pPr marL="1371600" algn="ctr" rtl="0" fontAlgn="base">
              <a:spcBef>
                <a:spcPct val="0"/>
              </a:spcBef>
              <a:spcAft>
                <a:spcPct val="0"/>
              </a:spcAft>
              <a:defRPr sz="4000">
                <a:solidFill>
                  <a:srgbClr val="004494"/>
                </a:solidFill>
                <a:latin typeface="Franklin Gothic Heavy" pitchFamily="34" charset="0"/>
              </a:defRPr>
            </a:lvl8pPr>
            <a:lvl9pPr marL="1828800" algn="ctr" rtl="0" fontAlgn="base">
              <a:spcBef>
                <a:spcPct val="0"/>
              </a:spcBef>
              <a:spcAft>
                <a:spcPct val="0"/>
              </a:spcAft>
              <a:defRPr sz="4000">
                <a:solidFill>
                  <a:srgbClr val="004494"/>
                </a:solidFill>
                <a:latin typeface="Franklin Gothic Heavy" pitchFamily="34" charset="0"/>
              </a:defRPr>
            </a:lvl9pPr>
          </a:lstStyle>
          <a:p>
            <a:r>
              <a:rPr lang="fr-FR" sz="2500" b="1" kern="0" dirty="0" smtClean="0">
                <a:solidFill>
                  <a:srgbClr val="00B050"/>
                </a:solidFill>
              </a:rPr>
              <a:t>Des variations de volume de recours en fonction des profils des EHPAD?</a:t>
            </a:r>
            <a:endParaRPr lang="fr-FR" sz="2500" b="1" kern="0"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1848059" y="1242773"/>
            <a:ext cx="5382344" cy="323165"/>
          </a:xfrm>
          <a:prstGeom prst="rect">
            <a:avLst/>
          </a:prstGeom>
        </p:spPr>
        <p:txBody>
          <a:bodyPr wrap="square">
            <a:spAutoFit/>
          </a:bodyPr>
          <a:lstStyle/>
          <a:p>
            <a:pPr algn="ctr" fontAlgn="auto">
              <a:spcBef>
                <a:spcPts val="0"/>
              </a:spcBef>
              <a:spcAft>
                <a:spcPts val="0"/>
              </a:spcAft>
            </a:pPr>
            <a:r>
              <a:rPr lang="fr-FR" sz="1500" b="1" dirty="0" smtClean="0">
                <a:solidFill>
                  <a:srgbClr val="0070C0"/>
                </a:solidFill>
                <a:latin typeface="Calibri"/>
              </a:rPr>
              <a:t>Variations du recours (appel à l’IDE de nuit) en 2016</a:t>
            </a:r>
            <a:endParaRPr lang="fr-FR" sz="1500" b="1" dirty="0">
              <a:solidFill>
                <a:srgbClr val="0070C0"/>
              </a:solidFill>
              <a:latin typeface="Calibri"/>
            </a:endParaRPr>
          </a:p>
        </p:txBody>
      </p:sp>
      <p:pic>
        <p:nvPicPr>
          <p:cNvPr id="8" name="Image 7"/>
          <p:cNvPicPr/>
          <p:nvPr/>
        </p:nvPicPr>
        <p:blipFill>
          <a:blip r:embed="rId2">
            <a:extLst>
              <a:ext uri="{28A0092B-C50C-407E-A947-70E740481C1C}">
                <a14:useLocalDpi xmlns:a14="http://schemas.microsoft.com/office/drawing/2010/main" val="0"/>
              </a:ext>
            </a:extLst>
          </a:blip>
          <a:stretch>
            <a:fillRect/>
          </a:stretch>
        </p:blipFill>
        <p:spPr>
          <a:xfrm>
            <a:off x="2333154" y="1565939"/>
            <a:ext cx="4657725" cy="1083945"/>
          </a:xfrm>
          <a:prstGeom prst="rect">
            <a:avLst/>
          </a:prstGeom>
        </p:spPr>
      </p:pic>
      <p:sp>
        <p:nvSpPr>
          <p:cNvPr id="9" name="Rectangle 8"/>
          <p:cNvSpPr/>
          <p:nvPr/>
        </p:nvSpPr>
        <p:spPr>
          <a:xfrm>
            <a:off x="675781" y="2574361"/>
            <a:ext cx="6264696" cy="400110"/>
          </a:xfrm>
          <a:prstGeom prst="rect">
            <a:avLst/>
          </a:prstGeom>
        </p:spPr>
        <p:txBody>
          <a:bodyPr wrap="square">
            <a:spAutoFit/>
          </a:bodyPr>
          <a:lstStyle/>
          <a:p>
            <a:pPr fontAlgn="auto">
              <a:spcBef>
                <a:spcPts val="0"/>
              </a:spcBef>
              <a:spcAft>
                <a:spcPts val="0"/>
              </a:spcAft>
            </a:pPr>
            <a:r>
              <a:rPr lang="fr-FR" sz="2000" b="1" i="1" dirty="0" smtClean="0">
                <a:solidFill>
                  <a:srgbClr val="F79646">
                    <a:lumMod val="50000"/>
                  </a:srgbClr>
                </a:solidFill>
                <a:latin typeface="Calibri"/>
                <a:sym typeface="Wingdings"/>
              </a:rPr>
              <a:t> </a:t>
            </a:r>
            <a:r>
              <a:rPr lang="fr-FR" sz="1500" b="1" i="1" dirty="0" smtClean="0">
                <a:solidFill>
                  <a:srgbClr val="F79646">
                    <a:lumMod val="50000"/>
                  </a:srgbClr>
                </a:solidFill>
                <a:latin typeface="Calibri"/>
              </a:rPr>
              <a:t>En </a:t>
            </a:r>
            <a:r>
              <a:rPr lang="fr-FR" sz="1500" b="1" i="1" dirty="0">
                <a:solidFill>
                  <a:srgbClr val="F79646">
                    <a:lumMod val="50000"/>
                  </a:srgbClr>
                </a:solidFill>
                <a:latin typeface="Calibri"/>
              </a:rPr>
              <a:t>fonction du rôle de l’EHPAD : porteur ou non porteur du dispositif</a:t>
            </a:r>
          </a:p>
        </p:txBody>
      </p:sp>
      <p:pic>
        <p:nvPicPr>
          <p:cNvPr id="1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3149279"/>
            <a:ext cx="7313197" cy="11445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549823" y="4386120"/>
            <a:ext cx="6264696" cy="400110"/>
          </a:xfrm>
          <a:prstGeom prst="rect">
            <a:avLst/>
          </a:prstGeom>
        </p:spPr>
        <p:txBody>
          <a:bodyPr wrap="square">
            <a:spAutoFit/>
          </a:bodyPr>
          <a:lstStyle/>
          <a:p>
            <a:pPr fontAlgn="auto">
              <a:spcBef>
                <a:spcPts val="0"/>
              </a:spcBef>
              <a:spcAft>
                <a:spcPts val="0"/>
              </a:spcAft>
            </a:pPr>
            <a:r>
              <a:rPr lang="fr-FR" sz="2000" b="1" i="1" dirty="0" smtClean="0">
                <a:solidFill>
                  <a:srgbClr val="F79646">
                    <a:lumMod val="50000"/>
                  </a:srgbClr>
                </a:solidFill>
                <a:latin typeface="Calibri"/>
                <a:sym typeface="Wingdings"/>
              </a:rPr>
              <a:t> </a:t>
            </a:r>
            <a:r>
              <a:rPr lang="fr-FR" sz="1500" b="1" i="1" dirty="0" smtClean="0">
                <a:solidFill>
                  <a:srgbClr val="F79646">
                    <a:lumMod val="50000"/>
                  </a:srgbClr>
                </a:solidFill>
                <a:latin typeface="Calibri"/>
              </a:rPr>
              <a:t>En </a:t>
            </a:r>
            <a:r>
              <a:rPr lang="fr-FR" sz="1500" b="1" i="1" dirty="0">
                <a:solidFill>
                  <a:srgbClr val="F79646">
                    <a:lumMod val="50000"/>
                  </a:srgbClr>
                </a:solidFill>
                <a:latin typeface="Calibri"/>
              </a:rPr>
              <a:t>fonction du </a:t>
            </a:r>
            <a:r>
              <a:rPr lang="fr-FR" sz="1500" b="1" i="1" dirty="0" smtClean="0">
                <a:solidFill>
                  <a:srgbClr val="F79646">
                    <a:lumMod val="50000"/>
                  </a:srgbClr>
                </a:solidFill>
                <a:latin typeface="Calibri"/>
              </a:rPr>
              <a:t>statut de l’EHPAD</a:t>
            </a:r>
            <a:endParaRPr lang="fr-FR" sz="1500" b="1" i="1" dirty="0">
              <a:solidFill>
                <a:srgbClr val="F79646">
                  <a:lumMod val="50000"/>
                </a:srgbClr>
              </a:solidFill>
              <a:latin typeface="Calibri"/>
            </a:endParaRP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397" y="4997734"/>
            <a:ext cx="8059668" cy="11120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0326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24</a:t>
            </a:fld>
            <a:endParaRPr lang="fr-FR"/>
          </a:p>
        </p:txBody>
      </p:sp>
      <p:sp>
        <p:nvSpPr>
          <p:cNvPr id="5" name="Titre 1"/>
          <p:cNvSpPr>
            <a:spLocks noGrp="1"/>
          </p:cNvSpPr>
          <p:nvPr>
            <p:ph type="title"/>
          </p:nvPr>
        </p:nvSpPr>
        <p:spPr>
          <a:xfrm>
            <a:off x="457200" y="274637"/>
            <a:ext cx="8229600" cy="850107"/>
          </a:xfrm>
        </p:spPr>
        <p:txBody>
          <a:bodyPr>
            <a:noAutofit/>
          </a:bodyPr>
          <a:lstStyle/>
          <a:p>
            <a:r>
              <a:rPr lang="fr-FR" sz="2500" b="1" dirty="0" smtClean="0">
                <a:solidFill>
                  <a:srgbClr val="00B050"/>
                </a:solidFill>
              </a:rPr>
              <a:t>Des </a:t>
            </a:r>
            <a:r>
              <a:rPr lang="fr-FR" sz="2500" b="1" dirty="0">
                <a:solidFill>
                  <a:srgbClr val="00B050"/>
                </a:solidFill>
              </a:rPr>
              <a:t>variations de volume de recours </a:t>
            </a:r>
            <a:r>
              <a:rPr lang="fr-FR" sz="2500" b="1" dirty="0" smtClean="0">
                <a:solidFill>
                  <a:srgbClr val="00B050"/>
                </a:solidFill>
              </a:rPr>
              <a:t/>
            </a:r>
            <a:br>
              <a:rPr lang="fr-FR" sz="2500" b="1" dirty="0" smtClean="0">
                <a:solidFill>
                  <a:srgbClr val="00B050"/>
                </a:solidFill>
              </a:rPr>
            </a:br>
            <a:r>
              <a:rPr lang="fr-FR" sz="2500" b="1" dirty="0" smtClean="0">
                <a:solidFill>
                  <a:srgbClr val="00B050"/>
                </a:solidFill>
              </a:rPr>
              <a:t>en </a:t>
            </a:r>
            <a:r>
              <a:rPr lang="fr-FR" sz="2500" b="1" dirty="0">
                <a:solidFill>
                  <a:srgbClr val="00B050"/>
                </a:solidFill>
              </a:rPr>
              <a:t>fonction des profils </a:t>
            </a:r>
            <a:r>
              <a:rPr lang="fr-FR" sz="2500" b="1" dirty="0" smtClean="0">
                <a:solidFill>
                  <a:srgbClr val="00B050"/>
                </a:solidFill>
              </a:rPr>
              <a:t>des EHPAD?  </a:t>
            </a:r>
            <a:endParaRPr lang="fr-FR" sz="2500" b="1"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1851684" y="1168610"/>
            <a:ext cx="5382344" cy="369332"/>
          </a:xfrm>
          <a:prstGeom prst="rect">
            <a:avLst/>
          </a:prstGeom>
        </p:spPr>
        <p:txBody>
          <a:bodyPr wrap="square">
            <a:spAutoFit/>
          </a:bodyPr>
          <a:lstStyle/>
          <a:p>
            <a:pPr algn="ctr" fontAlgn="auto">
              <a:spcBef>
                <a:spcPts val="0"/>
              </a:spcBef>
              <a:spcAft>
                <a:spcPts val="0"/>
              </a:spcAft>
            </a:pPr>
            <a:r>
              <a:rPr lang="fr-FR" b="1" dirty="0" smtClean="0">
                <a:solidFill>
                  <a:srgbClr val="0070C0"/>
                </a:solidFill>
                <a:latin typeface="Calibri"/>
              </a:rPr>
              <a:t>Variations du recours (appel à l’IDE de nuit) en 2016</a:t>
            </a:r>
            <a:endParaRPr lang="fr-FR" b="1" dirty="0">
              <a:solidFill>
                <a:srgbClr val="0070C0"/>
              </a:solidFill>
              <a:latin typeface="Calibri"/>
            </a:endParaRPr>
          </a:p>
        </p:txBody>
      </p:sp>
      <p:sp>
        <p:nvSpPr>
          <p:cNvPr id="8" name="Rectangle 7"/>
          <p:cNvSpPr/>
          <p:nvPr/>
        </p:nvSpPr>
        <p:spPr>
          <a:xfrm>
            <a:off x="332466" y="1653358"/>
            <a:ext cx="6264696" cy="400110"/>
          </a:xfrm>
          <a:prstGeom prst="rect">
            <a:avLst/>
          </a:prstGeom>
        </p:spPr>
        <p:txBody>
          <a:bodyPr wrap="square">
            <a:spAutoFit/>
          </a:bodyPr>
          <a:lstStyle/>
          <a:p>
            <a:pPr fontAlgn="auto">
              <a:spcBef>
                <a:spcPts val="0"/>
              </a:spcBef>
              <a:spcAft>
                <a:spcPts val="0"/>
              </a:spcAft>
            </a:pPr>
            <a:r>
              <a:rPr lang="fr-FR" sz="2000" b="1" i="1" dirty="0" smtClean="0">
                <a:solidFill>
                  <a:srgbClr val="F79646">
                    <a:lumMod val="50000"/>
                  </a:srgbClr>
                </a:solidFill>
                <a:latin typeface="Calibri"/>
                <a:sym typeface="Wingdings"/>
              </a:rPr>
              <a:t> </a:t>
            </a:r>
            <a:r>
              <a:rPr lang="fr-FR" sz="1500" b="1" i="1" dirty="0" smtClean="0">
                <a:solidFill>
                  <a:srgbClr val="F79646">
                    <a:lumMod val="50000"/>
                  </a:srgbClr>
                </a:solidFill>
                <a:latin typeface="Calibri"/>
              </a:rPr>
              <a:t>En </a:t>
            </a:r>
            <a:r>
              <a:rPr lang="fr-FR" sz="1500" b="1" i="1" dirty="0">
                <a:solidFill>
                  <a:srgbClr val="F79646">
                    <a:lumMod val="50000"/>
                  </a:srgbClr>
                </a:solidFill>
                <a:latin typeface="Calibri"/>
              </a:rPr>
              <a:t>fonction du </a:t>
            </a:r>
            <a:r>
              <a:rPr lang="fr-FR" sz="1500" b="1" i="1" dirty="0" smtClean="0">
                <a:solidFill>
                  <a:srgbClr val="F79646">
                    <a:lumMod val="50000"/>
                  </a:srgbClr>
                </a:solidFill>
                <a:latin typeface="Calibri"/>
              </a:rPr>
              <a:t>PMP de </a:t>
            </a:r>
            <a:r>
              <a:rPr lang="fr-FR" sz="1500" b="1" i="1" dirty="0">
                <a:solidFill>
                  <a:srgbClr val="F79646">
                    <a:lumMod val="50000"/>
                  </a:srgbClr>
                </a:solidFill>
                <a:latin typeface="Calibri"/>
              </a:rPr>
              <a:t>l’EHPAD </a:t>
            </a:r>
          </a:p>
        </p:txBody>
      </p:sp>
      <p:sp>
        <p:nvSpPr>
          <p:cNvPr id="9" name="Rectangle 8"/>
          <p:cNvSpPr/>
          <p:nvPr/>
        </p:nvSpPr>
        <p:spPr>
          <a:xfrm>
            <a:off x="340129" y="3287081"/>
            <a:ext cx="6264696" cy="400110"/>
          </a:xfrm>
          <a:prstGeom prst="rect">
            <a:avLst/>
          </a:prstGeom>
        </p:spPr>
        <p:txBody>
          <a:bodyPr wrap="square">
            <a:spAutoFit/>
          </a:bodyPr>
          <a:lstStyle/>
          <a:p>
            <a:pPr fontAlgn="auto">
              <a:spcBef>
                <a:spcPts val="0"/>
              </a:spcBef>
              <a:spcAft>
                <a:spcPts val="0"/>
              </a:spcAft>
            </a:pPr>
            <a:r>
              <a:rPr lang="fr-FR" sz="2000" b="1" i="1" dirty="0" smtClean="0">
                <a:solidFill>
                  <a:srgbClr val="F79646">
                    <a:lumMod val="50000"/>
                  </a:srgbClr>
                </a:solidFill>
                <a:latin typeface="Calibri"/>
                <a:sym typeface="Wingdings"/>
              </a:rPr>
              <a:t> </a:t>
            </a:r>
            <a:r>
              <a:rPr lang="fr-FR" sz="1500" b="1" i="1" dirty="0" smtClean="0">
                <a:solidFill>
                  <a:srgbClr val="F79646">
                    <a:lumMod val="50000"/>
                  </a:srgbClr>
                </a:solidFill>
                <a:latin typeface="Calibri"/>
              </a:rPr>
              <a:t>En </a:t>
            </a:r>
            <a:r>
              <a:rPr lang="fr-FR" sz="1500" b="1" i="1" dirty="0">
                <a:solidFill>
                  <a:srgbClr val="F79646">
                    <a:lumMod val="50000"/>
                  </a:srgbClr>
                </a:solidFill>
                <a:latin typeface="Calibri"/>
              </a:rPr>
              <a:t>fonction du </a:t>
            </a:r>
            <a:r>
              <a:rPr lang="fr-FR" sz="1500" b="1" i="1" dirty="0" smtClean="0">
                <a:solidFill>
                  <a:srgbClr val="F79646">
                    <a:lumMod val="50000"/>
                  </a:srgbClr>
                </a:solidFill>
                <a:latin typeface="Calibri"/>
              </a:rPr>
              <a:t>GMP de l’EHPAD</a:t>
            </a:r>
            <a:endParaRPr lang="fr-FR" sz="1500" b="1" i="1" dirty="0">
              <a:solidFill>
                <a:srgbClr val="F79646">
                  <a:lumMod val="50000"/>
                </a:srgbClr>
              </a:solidFill>
              <a:latin typeface="Calibri"/>
            </a:endParaRP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566" y="2248794"/>
            <a:ext cx="8819061" cy="10751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848" y="3845878"/>
            <a:ext cx="8398527" cy="903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362351" y="4738648"/>
            <a:ext cx="6264696" cy="400110"/>
          </a:xfrm>
          <a:prstGeom prst="rect">
            <a:avLst/>
          </a:prstGeom>
        </p:spPr>
        <p:txBody>
          <a:bodyPr wrap="square">
            <a:spAutoFit/>
          </a:bodyPr>
          <a:lstStyle/>
          <a:p>
            <a:pPr fontAlgn="auto">
              <a:spcBef>
                <a:spcPts val="0"/>
              </a:spcBef>
              <a:spcAft>
                <a:spcPts val="0"/>
              </a:spcAft>
            </a:pPr>
            <a:r>
              <a:rPr lang="fr-FR" sz="2000" b="1" i="1" dirty="0" smtClean="0">
                <a:solidFill>
                  <a:srgbClr val="F79646">
                    <a:lumMod val="50000"/>
                  </a:srgbClr>
                </a:solidFill>
                <a:latin typeface="Calibri"/>
                <a:sym typeface="Wingdings"/>
              </a:rPr>
              <a:t> </a:t>
            </a:r>
            <a:r>
              <a:rPr lang="fr-FR" sz="1500" b="1" i="1" dirty="0" smtClean="0">
                <a:solidFill>
                  <a:srgbClr val="F79646">
                    <a:lumMod val="50000"/>
                  </a:srgbClr>
                </a:solidFill>
                <a:latin typeface="Calibri"/>
              </a:rPr>
              <a:t>En </a:t>
            </a:r>
            <a:r>
              <a:rPr lang="fr-FR" sz="1500" b="1" i="1" dirty="0">
                <a:solidFill>
                  <a:srgbClr val="F79646">
                    <a:lumMod val="50000"/>
                  </a:srgbClr>
                </a:solidFill>
                <a:latin typeface="Calibri"/>
              </a:rPr>
              <a:t>fonction </a:t>
            </a:r>
            <a:r>
              <a:rPr lang="fr-FR" sz="1500" b="1" i="1" dirty="0" smtClean="0">
                <a:solidFill>
                  <a:srgbClr val="F79646">
                    <a:lumMod val="50000"/>
                  </a:srgbClr>
                </a:solidFill>
                <a:latin typeface="Calibri"/>
              </a:rPr>
              <a:t>de la taille de l’EHPAD (capacités)</a:t>
            </a:r>
            <a:endParaRPr lang="fr-FR" sz="1500" b="1" i="1" dirty="0">
              <a:solidFill>
                <a:srgbClr val="F79646">
                  <a:lumMod val="50000"/>
                </a:srgbClr>
              </a:solidFill>
              <a:latin typeface="Calibri"/>
            </a:endParaRPr>
          </a:p>
        </p:txBody>
      </p:sp>
      <p:pic>
        <p:nvPicPr>
          <p:cNvPr id="13"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848" y="5197262"/>
            <a:ext cx="8720977" cy="9129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3161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5"/>
          <p:cNvSpPr>
            <a:spLocks noGrp="1"/>
          </p:cNvSpPr>
          <p:nvPr>
            <p:ph idx="1"/>
          </p:nvPr>
        </p:nvSpPr>
        <p:spPr>
          <a:xfrm>
            <a:off x="2987824" y="980728"/>
            <a:ext cx="5904656" cy="4713387"/>
          </a:xfrm>
          <a:noFill/>
        </p:spPr>
        <p:txBody>
          <a:bodyPr>
            <a:normAutofit/>
          </a:bodyPr>
          <a:lstStyle/>
          <a:p>
            <a:pPr>
              <a:spcBef>
                <a:spcPts val="1200"/>
              </a:spcBef>
              <a:buFont typeface="Wingdings" pitchFamily="2" charset="2"/>
              <a:buChar char="§"/>
            </a:pPr>
            <a:r>
              <a:rPr lang="fr-FR" sz="2700" b="1" spc="-150" dirty="0" smtClean="0">
                <a:latin typeface="Calibri" pitchFamily="34" charset="0"/>
              </a:rPr>
              <a:t>Une </a:t>
            </a:r>
            <a:r>
              <a:rPr lang="fr-FR" sz="2700" b="1" spc="-150" dirty="0">
                <a:latin typeface="Calibri" pitchFamily="34" charset="0"/>
              </a:rPr>
              <a:t>perception très dépendante des situations </a:t>
            </a:r>
            <a:r>
              <a:rPr lang="fr-FR" sz="2700" b="1" spc="-150" dirty="0" smtClean="0">
                <a:latin typeface="Calibri" pitchFamily="34" charset="0"/>
              </a:rPr>
              <a:t>préexistantes au sein des EHPAD</a:t>
            </a:r>
            <a:endParaRPr lang="fr-FR" sz="2700" b="1" spc="-150" dirty="0">
              <a:latin typeface="Calibri" pitchFamily="34" charset="0"/>
            </a:endParaRPr>
          </a:p>
          <a:p>
            <a:pPr>
              <a:buFont typeface="Wingdings" pitchFamily="2" charset="2"/>
              <a:buChar char="§"/>
            </a:pPr>
            <a:r>
              <a:rPr lang="fr-FR" sz="2700" b="1" spc="-150" dirty="0" smtClean="0">
                <a:latin typeface="Calibri" pitchFamily="34" charset="0"/>
              </a:rPr>
              <a:t>Le portage volontariste en interne et l’appui de la direction</a:t>
            </a:r>
          </a:p>
          <a:p>
            <a:pPr>
              <a:buFont typeface="Wingdings" pitchFamily="2" charset="2"/>
              <a:buChar char="§"/>
            </a:pPr>
            <a:r>
              <a:rPr lang="fr-FR" sz="2700" b="1" spc="-150" dirty="0" smtClean="0">
                <a:latin typeface="Calibri" pitchFamily="34" charset="0"/>
              </a:rPr>
              <a:t>L’investissement  </a:t>
            </a:r>
            <a:r>
              <a:rPr lang="fr-FR" sz="2700" b="1" spc="-150" dirty="0">
                <a:latin typeface="Calibri" pitchFamily="34" charset="0"/>
              </a:rPr>
              <a:t>du médecin coordonnateur </a:t>
            </a:r>
            <a:r>
              <a:rPr lang="fr-FR" sz="2700" b="1" spc="-150" dirty="0" smtClean="0">
                <a:latin typeface="Calibri" pitchFamily="34" charset="0"/>
              </a:rPr>
              <a:t> et l’inscription dans le projet de soin</a:t>
            </a:r>
            <a:endParaRPr lang="fr-FR" sz="2700" b="1" spc="-150" dirty="0">
              <a:latin typeface="Calibri" pitchFamily="34" charset="0"/>
            </a:endParaRPr>
          </a:p>
          <a:p>
            <a:pPr>
              <a:buFont typeface="Wingdings" pitchFamily="2" charset="2"/>
              <a:buChar char="§"/>
            </a:pPr>
            <a:r>
              <a:rPr lang="fr-FR" sz="2700" b="1" spc="-150" dirty="0" smtClean="0">
                <a:latin typeface="Calibri" pitchFamily="34" charset="0"/>
              </a:rPr>
              <a:t>L’organisation et la continuité de l’astreinte</a:t>
            </a:r>
          </a:p>
          <a:p>
            <a:pPr>
              <a:buFont typeface="Wingdings" pitchFamily="2" charset="2"/>
              <a:buChar char="§"/>
            </a:pPr>
            <a:r>
              <a:rPr lang="fr-FR" sz="2700" b="1" spc="-150" dirty="0" smtClean="0">
                <a:latin typeface="Calibri" pitchFamily="34" charset="0"/>
              </a:rPr>
              <a:t>La présence d’IDE effectrices au sein de l’EHPAD (et à défaut, leur présentation)</a:t>
            </a:r>
          </a:p>
          <a:p>
            <a:pPr>
              <a:lnSpc>
                <a:spcPct val="150000"/>
              </a:lnSpc>
              <a:buFont typeface="Wingdings" pitchFamily="2" charset="2"/>
              <a:buChar char="§"/>
            </a:pPr>
            <a:endParaRPr lang="fr-FR" sz="2800" b="1" spc="-150" dirty="0" smtClean="0">
              <a:latin typeface="Calibri" pitchFamily="34" charset="0"/>
            </a:endParaRPr>
          </a:p>
          <a:p>
            <a:pPr>
              <a:lnSpc>
                <a:spcPct val="150000"/>
              </a:lnSpc>
            </a:pPr>
            <a:endParaRPr lang="fr-FR" sz="2400" b="1" spc="-150" dirty="0" smtClean="0">
              <a:latin typeface="Calibri" pitchFamily="34" charset="0"/>
            </a:endParaRPr>
          </a:p>
          <a:p>
            <a:endParaRPr lang="fr-FR" dirty="0">
              <a:latin typeface="Calibri" pitchFamily="34" charset="0"/>
            </a:endParaRPr>
          </a:p>
        </p:txBody>
      </p:sp>
      <p:sp>
        <p:nvSpPr>
          <p:cNvPr id="4" name="Espace réservé du numéro de diapositive 3"/>
          <p:cNvSpPr>
            <a:spLocks noGrp="1"/>
          </p:cNvSpPr>
          <p:nvPr>
            <p:ph type="sldNum" sz="quarter" idx="10"/>
          </p:nvPr>
        </p:nvSpPr>
        <p:spPr/>
        <p:txBody>
          <a:bodyPr/>
          <a:lstStyle/>
          <a:p>
            <a:pPr>
              <a:defRPr/>
            </a:pPr>
            <a:r>
              <a:rPr lang="fr-FR" dirty="0" smtClean="0"/>
              <a:t>Page </a:t>
            </a:r>
            <a:fld id="{9E1DA156-9A99-4616-ADC9-54BDB87691E1}" type="slidenum">
              <a:rPr lang="fr-FR" smtClean="0"/>
              <a:pPr>
                <a:defRPr/>
              </a:pPr>
              <a:t>25</a:t>
            </a:fld>
            <a:endParaRPr lang="fr-FR" dirty="0"/>
          </a:p>
        </p:txBody>
      </p:sp>
      <p:sp>
        <p:nvSpPr>
          <p:cNvPr id="6" name="Espace réservé du texte 6"/>
          <p:cNvSpPr txBox="1">
            <a:spLocks/>
          </p:cNvSpPr>
          <p:nvPr/>
        </p:nvSpPr>
        <p:spPr>
          <a:xfrm>
            <a:off x="179513" y="1700808"/>
            <a:ext cx="2664296" cy="3849291"/>
          </a:xfrm>
          <a:prstGeom prst="rect">
            <a:avLst/>
          </a:prstGeom>
        </p:spPr>
        <p:txBody>
          <a:bodyPr/>
          <a:lstStyle>
            <a:lvl1pPr marL="342900" indent="-342900" algn="l" rtl="0" eaLnBrk="0" fontAlgn="base" hangingPunct="0">
              <a:spcBef>
                <a:spcPct val="20000"/>
              </a:spcBef>
              <a:spcAft>
                <a:spcPct val="0"/>
              </a:spcAft>
              <a:buFont typeface="Arial" charset="0"/>
              <a:defRPr sz="1600">
                <a:solidFill>
                  <a:srgbClr val="404040"/>
                </a:solidFill>
                <a:latin typeface="+mn-lt"/>
                <a:ea typeface="+mn-ea"/>
                <a:cs typeface="+mn-cs"/>
              </a:defRPr>
            </a:lvl1pPr>
            <a:lvl2pPr marL="742950" indent="-285750" algn="ctr" rtl="0" eaLnBrk="0" fontAlgn="base" hangingPunct="0">
              <a:spcBef>
                <a:spcPct val="20000"/>
              </a:spcBef>
              <a:spcAft>
                <a:spcPct val="0"/>
              </a:spcAft>
              <a:buClr>
                <a:srgbClr val="004494"/>
              </a:buClr>
              <a:buFont typeface="Courier New" pitchFamily="49" charset="0"/>
              <a:buChar char="o"/>
              <a:defRPr sz="2800" u="sng">
                <a:solidFill>
                  <a:schemeClr val="tx1"/>
                </a:solidFill>
                <a:latin typeface="Franklin Gothic Medium" pitchFamily="34" charset="0"/>
              </a:defRPr>
            </a:lvl2pPr>
            <a:lvl3pPr marL="1143000" indent="-228600" algn="l" rtl="0" eaLnBrk="0" fontAlgn="base" hangingPunct="0">
              <a:spcBef>
                <a:spcPct val="20000"/>
              </a:spcBef>
              <a:spcAft>
                <a:spcPct val="0"/>
              </a:spcAft>
              <a:buClr>
                <a:schemeClr val="tx1"/>
              </a:buClr>
              <a:buFont typeface="Wingdings" pitchFamily="2" charset="2"/>
              <a:buChar char="§"/>
              <a:defRPr sz="2400">
                <a:solidFill>
                  <a:srgbClr val="004494"/>
                </a:solidFill>
                <a:latin typeface="Franklin Gothic Medium Cond" pitchFamily="34" charset="0"/>
              </a:defRPr>
            </a:lvl3pPr>
            <a:lvl4pPr marL="1600200" indent="-228600" algn="l" rtl="0" eaLnBrk="0" fontAlgn="base" hangingPunct="0">
              <a:spcBef>
                <a:spcPct val="20000"/>
              </a:spcBef>
              <a:spcAft>
                <a:spcPct val="0"/>
              </a:spcAft>
              <a:buClr>
                <a:srgbClr val="004494"/>
              </a:buClr>
              <a:buFont typeface="Arial" charset="0"/>
              <a:buChar char="•"/>
              <a:defRPr sz="2000">
                <a:solidFill>
                  <a:schemeClr val="tx1"/>
                </a:solidFill>
                <a:latin typeface="Franklin Gothic Demi Cond" pitchFamily="34" charset="0"/>
              </a:defRPr>
            </a:lvl4pPr>
            <a:lvl5pPr marL="2057400" indent="-228600" algn="l" rtl="0" eaLnBrk="0" fontAlgn="base" hangingPunct="0">
              <a:spcBef>
                <a:spcPct val="20000"/>
              </a:spcBef>
              <a:spcAft>
                <a:spcPct val="0"/>
              </a:spcAft>
              <a:buClr>
                <a:schemeClr val="tx1"/>
              </a:buClr>
              <a:buFont typeface="Arial" charset="0"/>
              <a:buChar char="»"/>
              <a:defRPr sz="2000">
                <a:solidFill>
                  <a:srgbClr val="004494"/>
                </a:solidFill>
                <a:latin typeface="Franklin Gothic Demi Cond" pitchFamily="34" charset="0"/>
              </a:defRPr>
            </a:lvl5pPr>
            <a:lvl6pPr marL="25146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6pPr>
            <a:lvl7pPr marL="29718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7pPr>
            <a:lvl8pPr marL="34290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8pPr>
            <a:lvl9pPr marL="38862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9pPr>
          </a:lstStyle>
          <a:p>
            <a:endParaRPr lang="fr-FR" sz="2800" b="1" kern="0" dirty="0" smtClean="0">
              <a:solidFill>
                <a:srgbClr val="0070C0"/>
              </a:solidFill>
              <a:latin typeface="Calibri" pitchFamily="34" charset="0"/>
            </a:endParaRPr>
          </a:p>
          <a:p>
            <a:r>
              <a:rPr lang="fr-FR" sz="2800" b="1" kern="0" dirty="0" smtClean="0">
                <a:solidFill>
                  <a:srgbClr val="0070C0"/>
                </a:solidFill>
                <a:latin typeface="Calibri" pitchFamily="34" charset="0"/>
              </a:rPr>
              <a:t>	Des facteurs d’influence de ce niveau de recours différencié</a:t>
            </a:r>
          </a:p>
        </p:txBody>
      </p:sp>
      <p:sp>
        <p:nvSpPr>
          <p:cNvPr id="8" name="Titre 1"/>
          <p:cNvSpPr>
            <a:spLocks noGrp="1"/>
          </p:cNvSpPr>
          <p:nvPr>
            <p:ph type="title"/>
          </p:nvPr>
        </p:nvSpPr>
        <p:spPr>
          <a:xfrm>
            <a:off x="395536" y="116632"/>
            <a:ext cx="8147248" cy="802010"/>
          </a:xfrm>
        </p:spPr>
        <p:txBody>
          <a:bodyPr/>
          <a:lstStyle/>
          <a:p>
            <a:pPr algn="ctr"/>
            <a:r>
              <a:rPr lang="fr-FR" sz="4000" kern="0" dirty="0">
                <a:solidFill>
                  <a:srgbClr val="0070C0"/>
                </a:solidFill>
                <a:latin typeface="Calibri" pitchFamily="34" charset="0"/>
              </a:rPr>
              <a:t>Principales conclusions </a:t>
            </a:r>
            <a:r>
              <a:rPr lang="fr-FR" sz="4000" kern="0" dirty="0" smtClean="0">
                <a:solidFill>
                  <a:srgbClr val="0070C0"/>
                </a:solidFill>
                <a:latin typeface="Calibri" pitchFamily="34" charset="0"/>
              </a:rPr>
              <a:t>(2)</a:t>
            </a:r>
            <a:endParaRPr lang="fr-FR" dirty="0"/>
          </a:p>
        </p:txBody>
      </p:sp>
    </p:spTree>
    <p:extLst>
      <p:ext uri="{BB962C8B-B14F-4D97-AF65-F5344CB8AC3E}">
        <p14:creationId xmlns:p14="http://schemas.microsoft.com/office/powerpoint/2010/main" val="3564836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3059832" y="980728"/>
            <a:ext cx="5832648" cy="5112568"/>
          </a:xfrm>
          <a:noFill/>
        </p:spPr>
        <p:txBody>
          <a:bodyPr>
            <a:normAutofit fontScale="92500" lnSpcReduction="20000"/>
          </a:bodyPr>
          <a:lstStyle/>
          <a:p>
            <a:pPr>
              <a:buFont typeface="Wingdings" pitchFamily="2" charset="2"/>
              <a:buChar char="§"/>
            </a:pPr>
            <a:endParaRPr lang="fr-FR" sz="2800" b="1" spc="-150" dirty="0" smtClean="0">
              <a:latin typeface="Calibri" pitchFamily="34" charset="0"/>
            </a:endParaRPr>
          </a:p>
          <a:p>
            <a:pPr>
              <a:buFont typeface="Wingdings" pitchFamily="2" charset="2"/>
              <a:buChar char="§"/>
            </a:pPr>
            <a:r>
              <a:rPr lang="fr-FR" sz="2800" b="1" spc="-150" dirty="0" smtClean="0">
                <a:latin typeface="Calibri" pitchFamily="34" charset="0"/>
              </a:rPr>
              <a:t>Un </a:t>
            </a:r>
            <a:r>
              <a:rPr lang="fr-FR" sz="2800" b="1" spc="-150" dirty="0">
                <a:latin typeface="Calibri" pitchFamily="34" charset="0"/>
              </a:rPr>
              <a:t>manque d’organisation/ anticipation pour faciliter l’intervention des IDE la nuit (notamment communication)</a:t>
            </a:r>
          </a:p>
          <a:p>
            <a:pPr>
              <a:buFont typeface="Wingdings" pitchFamily="2" charset="2"/>
              <a:buChar char="§"/>
            </a:pPr>
            <a:r>
              <a:rPr lang="fr-FR" sz="2800" b="1" spc="-150" dirty="0" smtClean="0">
                <a:latin typeface="Calibri" pitchFamily="34" charset="0"/>
              </a:rPr>
              <a:t>Un manque de mise en cohérence de l’organisation globale de l’EHPAD avec celle de l’astreinte</a:t>
            </a:r>
          </a:p>
          <a:p>
            <a:pPr>
              <a:buFont typeface="Wingdings" pitchFamily="2" charset="2"/>
              <a:buChar char="§"/>
            </a:pPr>
            <a:r>
              <a:rPr lang="fr-FR" sz="2800" b="1" spc="-150" dirty="0" smtClean="0">
                <a:latin typeface="Calibri" pitchFamily="34" charset="0"/>
              </a:rPr>
              <a:t>Un manque de management du personnel de nuit</a:t>
            </a:r>
          </a:p>
          <a:p>
            <a:pPr>
              <a:buFont typeface="Wingdings" pitchFamily="2" charset="2"/>
              <a:buChar char="§"/>
            </a:pPr>
            <a:r>
              <a:rPr lang="fr-FR" sz="2800" b="1" spc="-150" dirty="0" smtClean="0">
                <a:latin typeface="Calibri" pitchFamily="34" charset="0"/>
              </a:rPr>
              <a:t>Des conditions d’organisation matérielle parfois défaillantes, notamment au fil du temps</a:t>
            </a:r>
          </a:p>
          <a:p>
            <a:pPr>
              <a:buFont typeface="Wingdings" pitchFamily="2" charset="2"/>
              <a:buChar char="§"/>
            </a:pPr>
            <a:r>
              <a:rPr lang="fr-FR" sz="2800" b="1" spc="-150" dirty="0">
                <a:latin typeface="Calibri" pitchFamily="34" charset="0"/>
              </a:rPr>
              <a:t>L’absence d’IDE effectrices au sein de l’EHPAD</a:t>
            </a:r>
          </a:p>
          <a:p>
            <a:pPr>
              <a:buFont typeface="Wingdings" pitchFamily="2" charset="2"/>
              <a:buChar char="§"/>
            </a:pPr>
            <a:endParaRPr lang="fr-FR" sz="2800" b="1" spc="-150" dirty="0" smtClean="0">
              <a:latin typeface="Calibri" pitchFamily="34" charset="0"/>
            </a:endParaRPr>
          </a:p>
          <a:p>
            <a:pPr>
              <a:lnSpc>
                <a:spcPct val="150000"/>
              </a:lnSpc>
            </a:pPr>
            <a:endParaRPr lang="fr-FR" sz="2400" b="1" spc="-150" dirty="0" smtClean="0">
              <a:latin typeface="Calibri" pitchFamily="34" charset="0"/>
            </a:endParaRPr>
          </a:p>
          <a:p>
            <a:endParaRPr lang="fr-FR" dirty="0">
              <a:latin typeface="Calibri" pitchFamily="34" charset="0"/>
            </a:endParaRPr>
          </a:p>
        </p:txBody>
      </p:sp>
      <p:sp>
        <p:nvSpPr>
          <p:cNvPr id="7" name="Espace réservé du texte 6"/>
          <p:cNvSpPr>
            <a:spLocks noGrp="1"/>
          </p:cNvSpPr>
          <p:nvPr>
            <p:ph type="body" sz="half" idx="2"/>
          </p:nvPr>
        </p:nvSpPr>
        <p:spPr>
          <a:xfrm>
            <a:off x="179513" y="1700808"/>
            <a:ext cx="2664296" cy="3849291"/>
          </a:xfrm>
        </p:spPr>
        <p:txBody>
          <a:bodyPr>
            <a:normAutofit/>
          </a:bodyPr>
          <a:lstStyle/>
          <a:p>
            <a:r>
              <a:rPr lang="fr-FR" sz="2800" b="1" dirty="0" smtClean="0">
                <a:solidFill>
                  <a:srgbClr val="0070C0"/>
                </a:solidFill>
                <a:latin typeface="Calibri" pitchFamily="34" charset="0"/>
              </a:rPr>
              <a:t>Des facteurs identifiés comme défavorables </a:t>
            </a:r>
          </a:p>
          <a:p>
            <a:r>
              <a:rPr lang="fr-FR" sz="2800" b="1" dirty="0" smtClean="0">
                <a:solidFill>
                  <a:srgbClr val="0070C0"/>
                </a:solidFill>
                <a:latin typeface="Calibri" pitchFamily="34" charset="0"/>
              </a:rPr>
              <a:t>au bon fonctionnement de l’astreinte</a:t>
            </a:r>
          </a:p>
          <a:p>
            <a:endParaRPr lang="fr-FR" sz="2800" b="1" dirty="0" smtClean="0">
              <a:solidFill>
                <a:srgbClr val="0070C0"/>
              </a:solidFill>
              <a:latin typeface="Calibri" pitchFamily="34" charset="0"/>
            </a:endParaRPr>
          </a:p>
        </p:txBody>
      </p:sp>
      <p:sp>
        <p:nvSpPr>
          <p:cNvPr id="2" name="Titre 1"/>
          <p:cNvSpPr>
            <a:spLocks noGrp="1"/>
          </p:cNvSpPr>
          <p:nvPr>
            <p:ph type="title"/>
          </p:nvPr>
        </p:nvSpPr>
        <p:spPr>
          <a:xfrm>
            <a:off x="457200" y="273050"/>
            <a:ext cx="8435280" cy="851694"/>
          </a:xfrm>
        </p:spPr>
        <p:txBody>
          <a:bodyPr/>
          <a:lstStyle/>
          <a:p>
            <a:pPr algn="ctr"/>
            <a:r>
              <a:rPr lang="fr-FR" sz="4000" kern="0" dirty="0">
                <a:solidFill>
                  <a:srgbClr val="0070C0"/>
                </a:solidFill>
                <a:latin typeface="Calibri" pitchFamily="34" charset="0"/>
              </a:rPr>
              <a:t>Principales conclusions (2)</a:t>
            </a:r>
            <a:endParaRPr lang="fr-FR" dirty="0"/>
          </a:p>
        </p:txBody>
      </p:sp>
      <p:sp>
        <p:nvSpPr>
          <p:cNvPr id="8" name="Espace réservé du numéro de diapositive 3"/>
          <p:cNvSpPr>
            <a:spLocks noGrp="1"/>
          </p:cNvSpPr>
          <p:nvPr>
            <p:ph type="sldNum" sz="quarter" idx="10"/>
          </p:nvPr>
        </p:nvSpPr>
        <p:spPr>
          <a:xfrm>
            <a:off x="6659563" y="6237288"/>
            <a:ext cx="1042987" cy="268287"/>
          </a:xfrm>
        </p:spPr>
        <p:txBody>
          <a:bodyPr/>
          <a:lstStyle/>
          <a:p>
            <a:pPr>
              <a:defRPr/>
            </a:pPr>
            <a:r>
              <a:rPr lang="fr-FR" dirty="0" smtClean="0"/>
              <a:t>Page </a:t>
            </a:r>
            <a:fld id="{9E1DA156-9A99-4616-ADC9-54BDB87691E1}" type="slidenum">
              <a:rPr lang="fr-FR" smtClean="0"/>
              <a:pPr>
                <a:defRPr/>
              </a:pPr>
              <a:t>26</a:t>
            </a:fld>
            <a:endParaRPr lang="fr-FR" dirty="0"/>
          </a:p>
        </p:txBody>
      </p:sp>
    </p:spTree>
    <p:extLst>
      <p:ext uri="{BB962C8B-B14F-4D97-AF65-F5344CB8AC3E}">
        <p14:creationId xmlns:p14="http://schemas.microsoft.com/office/powerpoint/2010/main" val="14481178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5"/>
          <p:cNvSpPr>
            <a:spLocks noGrp="1"/>
          </p:cNvSpPr>
          <p:nvPr>
            <p:ph idx="1"/>
          </p:nvPr>
        </p:nvSpPr>
        <p:spPr>
          <a:xfrm>
            <a:off x="3277429" y="1105173"/>
            <a:ext cx="5832648" cy="5040560"/>
          </a:xfrm>
          <a:noFill/>
        </p:spPr>
        <p:txBody>
          <a:bodyPr>
            <a:normAutofit/>
          </a:bodyPr>
          <a:lstStyle/>
          <a:p>
            <a:pPr>
              <a:buFont typeface="Wingdings" pitchFamily="2" charset="2"/>
              <a:buChar char="§"/>
            </a:pPr>
            <a:r>
              <a:rPr lang="fr-FR" sz="2700" b="1" spc="-150" dirty="0" smtClean="0">
                <a:latin typeface="Calibri" pitchFamily="34" charset="0"/>
              </a:rPr>
              <a:t>Un portage fort</a:t>
            </a:r>
          </a:p>
          <a:p>
            <a:pPr>
              <a:buFont typeface="Wingdings" pitchFamily="2" charset="2"/>
              <a:buChar char="§"/>
            </a:pPr>
            <a:r>
              <a:rPr lang="fr-FR" sz="2700" b="1" spc="-150" dirty="0" smtClean="0">
                <a:latin typeface="Calibri" pitchFamily="34" charset="0"/>
              </a:rPr>
              <a:t>L’inscription dans le projet de soin et l’organisation plus globale de l’EHPAD </a:t>
            </a:r>
            <a:r>
              <a:rPr lang="fr-FR" sz="2700" b="1" spc="-150" dirty="0">
                <a:latin typeface="Calibri" pitchFamily="34" charset="0"/>
              </a:rPr>
              <a:t>(</a:t>
            </a:r>
            <a:r>
              <a:rPr lang="fr-FR" sz="2700" b="1" spc="-150" dirty="0" smtClean="0">
                <a:latin typeface="Calibri" pitchFamily="34" charset="0"/>
              </a:rPr>
              <a:t>dont continuité </a:t>
            </a:r>
            <a:r>
              <a:rPr lang="fr-FR" sz="2700" b="1" spc="-150" dirty="0">
                <a:latin typeface="Calibri" pitchFamily="34" charset="0"/>
              </a:rPr>
              <a:t>jour/ </a:t>
            </a:r>
            <a:r>
              <a:rPr lang="fr-FR" sz="2700" b="1" spc="-150" dirty="0" smtClean="0">
                <a:latin typeface="Calibri" pitchFamily="34" charset="0"/>
              </a:rPr>
              <a:t>nuit)</a:t>
            </a:r>
          </a:p>
          <a:p>
            <a:pPr>
              <a:buFont typeface="Wingdings" pitchFamily="2" charset="2"/>
              <a:buChar char="§"/>
            </a:pPr>
            <a:r>
              <a:rPr lang="fr-FR" sz="2700" b="1" spc="-150" dirty="0" smtClean="0">
                <a:latin typeface="Calibri" pitchFamily="34" charset="0"/>
              </a:rPr>
              <a:t>La formalisation des processus </a:t>
            </a:r>
          </a:p>
          <a:p>
            <a:pPr>
              <a:buFont typeface="Wingdings" pitchFamily="2" charset="2"/>
              <a:buChar char="§"/>
            </a:pPr>
            <a:r>
              <a:rPr lang="fr-FR" sz="2700" b="1" spc="-150" dirty="0" smtClean="0">
                <a:latin typeface="Calibri" pitchFamily="34" charset="0"/>
              </a:rPr>
              <a:t>La formation  ou au moins l’information des personnels (de jour comme de nuit)</a:t>
            </a:r>
          </a:p>
          <a:p>
            <a:pPr>
              <a:buFont typeface="Wingdings" pitchFamily="2" charset="2"/>
              <a:buChar char="§"/>
            </a:pPr>
            <a:r>
              <a:rPr lang="fr-FR" sz="2700" b="1" spc="-150" dirty="0" smtClean="0">
                <a:latin typeface="Calibri" pitchFamily="34" charset="0"/>
              </a:rPr>
              <a:t>Le management du personnel d’astreinte et le partage de pratiques</a:t>
            </a:r>
          </a:p>
          <a:p>
            <a:pPr>
              <a:buFont typeface="Wingdings" pitchFamily="2" charset="2"/>
              <a:buChar char="§"/>
            </a:pPr>
            <a:r>
              <a:rPr lang="fr-FR" sz="2700" b="1" spc="-150" dirty="0" smtClean="0">
                <a:latin typeface="Calibri" pitchFamily="34" charset="0"/>
              </a:rPr>
              <a:t>La mise à disposition des plannings et coordonnées à jour</a:t>
            </a:r>
          </a:p>
          <a:p>
            <a:endParaRPr lang="fr-FR" dirty="0">
              <a:latin typeface="Calibri" pitchFamily="34" charset="0"/>
            </a:endParaRPr>
          </a:p>
        </p:txBody>
      </p:sp>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27</a:t>
            </a:fld>
            <a:endParaRPr lang="fr-FR"/>
          </a:p>
        </p:txBody>
      </p:sp>
      <p:sp>
        <p:nvSpPr>
          <p:cNvPr id="5" name="Espace réservé du texte 6"/>
          <p:cNvSpPr txBox="1">
            <a:spLocks/>
          </p:cNvSpPr>
          <p:nvPr/>
        </p:nvSpPr>
        <p:spPr>
          <a:xfrm>
            <a:off x="179512" y="1700808"/>
            <a:ext cx="3024336" cy="3849291"/>
          </a:xfrm>
          <a:prstGeom prst="rect">
            <a:avLst/>
          </a:prstGeom>
        </p:spPr>
        <p:txBody>
          <a:bodyPr>
            <a:normAutofit/>
          </a:bodyPr>
          <a:lstStyle>
            <a:lvl1pPr marL="342900" indent="-342900" algn="l" rtl="0" eaLnBrk="0" fontAlgn="base" hangingPunct="0">
              <a:spcBef>
                <a:spcPct val="20000"/>
              </a:spcBef>
              <a:spcAft>
                <a:spcPct val="0"/>
              </a:spcAft>
              <a:buFont typeface="Arial" charset="0"/>
              <a:defRPr sz="1600">
                <a:solidFill>
                  <a:srgbClr val="404040"/>
                </a:solidFill>
                <a:latin typeface="+mn-lt"/>
                <a:ea typeface="+mn-ea"/>
                <a:cs typeface="+mn-cs"/>
              </a:defRPr>
            </a:lvl1pPr>
            <a:lvl2pPr marL="742950" indent="-285750" algn="ctr" rtl="0" eaLnBrk="0" fontAlgn="base" hangingPunct="0">
              <a:spcBef>
                <a:spcPct val="20000"/>
              </a:spcBef>
              <a:spcAft>
                <a:spcPct val="0"/>
              </a:spcAft>
              <a:buClr>
                <a:srgbClr val="004494"/>
              </a:buClr>
              <a:buFont typeface="Courier New" pitchFamily="49" charset="0"/>
              <a:buChar char="o"/>
              <a:defRPr sz="2800" u="sng">
                <a:solidFill>
                  <a:schemeClr val="tx1"/>
                </a:solidFill>
                <a:latin typeface="Franklin Gothic Medium" pitchFamily="34" charset="0"/>
              </a:defRPr>
            </a:lvl2pPr>
            <a:lvl3pPr marL="1143000" indent="-228600" algn="l" rtl="0" eaLnBrk="0" fontAlgn="base" hangingPunct="0">
              <a:spcBef>
                <a:spcPct val="20000"/>
              </a:spcBef>
              <a:spcAft>
                <a:spcPct val="0"/>
              </a:spcAft>
              <a:buClr>
                <a:schemeClr val="tx1"/>
              </a:buClr>
              <a:buFont typeface="Wingdings" pitchFamily="2" charset="2"/>
              <a:buChar char="§"/>
              <a:defRPr sz="2400">
                <a:solidFill>
                  <a:srgbClr val="004494"/>
                </a:solidFill>
                <a:latin typeface="Franklin Gothic Medium Cond" pitchFamily="34" charset="0"/>
              </a:defRPr>
            </a:lvl3pPr>
            <a:lvl4pPr marL="1600200" indent="-228600" algn="l" rtl="0" eaLnBrk="0" fontAlgn="base" hangingPunct="0">
              <a:spcBef>
                <a:spcPct val="20000"/>
              </a:spcBef>
              <a:spcAft>
                <a:spcPct val="0"/>
              </a:spcAft>
              <a:buClr>
                <a:srgbClr val="004494"/>
              </a:buClr>
              <a:buFont typeface="Arial" charset="0"/>
              <a:buChar char="•"/>
              <a:defRPr sz="2000">
                <a:solidFill>
                  <a:schemeClr val="tx1"/>
                </a:solidFill>
                <a:latin typeface="Franklin Gothic Demi Cond" pitchFamily="34" charset="0"/>
              </a:defRPr>
            </a:lvl4pPr>
            <a:lvl5pPr marL="2057400" indent="-228600" algn="l" rtl="0" eaLnBrk="0" fontAlgn="base" hangingPunct="0">
              <a:spcBef>
                <a:spcPct val="20000"/>
              </a:spcBef>
              <a:spcAft>
                <a:spcPct val="0"/>
              </a:spcAft>
              <a:buClr>
                <a:schemeClr val="tx1"/>
              </a:buClr>
              <a:buFont typeface="Arial" charset="0"/>
              <a:buChar char="»"/>
              <a:defRPr sz="2000">
                <a:solidFill>
                  <a:srgbClr val="004494"/>
                </a:solidFill>
                <a:latin typeface="Franklin Gothic Demi Cond" pitchFamily="34" charset="0"/>
              </a:defRPr>
            </a:lvl5pPr>
            <a:lvl6pPr marL="25146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6pPr>
            <a:lvl7pPr marL="29718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7pPr>
            <a:lvl8pPr marL="34290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8pPr>
            <a:lvl9pPr marL="3886200" indent="-228600" algn="l" rtl="0" fontAlgn="base">
              <a:spcBef>
                <a:spcPct val="20000"/>
              </a:spcBef>
              <a:spcAft>
                <a:spcPct val="0"/>
              </a:spcAft>
              <a:buClr>
                <a:schemeClr val="tx1"/>
              </a:buClr>
              <a:buFont typeface="Arial" charset="0"/>
              <a:buChar char="»"/>
              <a:defRPr sz="2000">
                <a:solidFill>
                  <a:srgbClr val="004494"/>
                </a:solidFill>
                <a:latin typeface="Franklin Gothic Demi Cond" pitchFamily="34" charset="0"/>
              </a:defRPr>
            </a:lvl9pPr>
          </a:lstStyle>
          <a:p>
            <a:r>
              <a:rPr lang="fr-FR" sz="2800" b="1" kern="0" dirty="0" smtClean="0">
                <a:solidFill>
                  <a:srgbClr val="0070C0"/>
                </a:solidFill>
                <a:latin typeface="Calibri" pitchFamily="34" charset="0"/>
              </a:rPr>
              <a:t>	Des facteurs identifiés comme favorables </a:t>
            </a:r>
          </a:p>
          <a:p>
            <a:r>
              <a:rPr lang="fr-FR" sz="2800" b="1" kern="0" dirty="0" smtClean="0">
                <a:solidFill>
                  <a:srgbClr val="0070C0"/>
                </a:solidFill>
                <a:latin typeface="Calibri" pitchFamily="34" charset="0"/>
              </a:rPr>
              <a:t>	au bon fonctionnement de l’astreinte</a:t>
            </a:r>
          </a:p>
          <a:p>
            <a:endParaRPr lang="fr-FR" sz="2800" b="1" kern="0" dirty="0" smtClean="0">
              <a:solidFill>
                <a:srgbClr val="0070C0"/>
              </a:solidFill>
              <a:latin typeface="Calibri" pitchFamily="34" charset="0"/>
            </a:endParaRPr>
          </a:p>
        </p:txBody>
      </p:sp>
      <p:sp>
        <p:nvSpPr>
          <p:cNvPr id="7" name="Titre 1"/>
          <p:cNvSpPr>
            <a:spLocks noGrp="1"/>
          </p:cNvSpPr>
          <p:nvPr>
            <p:ph type="title"/>
          </p:nvPr>
        </p:nvSpPr>
        <p:spPr>
          <a:xfrm>
            <a:off x="457200" y="273050"/>
            <a:ext cx="8435280" cy="851694"/>
          </a:xfrm>
        </p:spPr>
        <p:txBody>
          <a:bodyPr/>
          <a:lstStyle/>
          <a:p>
            <a:pPr algn="ctr"/>
            <a:r>
              <a:rPr lang="fr-FR" sz="4000" kern="0" dirty="0">
                <a:solidFill>
                  <a:srgbClr val="0070C0"/>
                </a:solidFill>
                <a:latin typeface="Calibri" pitchFamily="34" charset="0"/>
              </a:rPr>
              <a:t>Principales conclusions (2)</a:t>
            </a:r>
            <a:endParaRPr lang="fr-FR" dirty="0"/>
          </a:p>
        </p:txBody>
      </p:sp>
    </p:spTree>
    <p:extLst>
      <p:ext uri="{BB962C8B-B14F-4D97-AF65-F5344CB8AC3E}">
        <p14:creationId xmlns:p14="http://schemas.microsoft.com/office/powerpoint/2010/main" val="3127305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76672"/>
            <a:ext cx="8609895" cy="792088"/>
          </a:xfrm>
        </p:spPr>
        <p:txBody>
          <a:bodyPr/>
          <a:lstStyle/>
          <a:p>
            <a:pPr algn="l"/>
            <a:r>
              <a:rPr lang="fr-FR" sz="3600" b="1" dirty="0" smtClean="0">
                <a:solidFill>
                  <a:srgbClr val="0070C0"/>
                </a:solidFill>
                <a:latin typeface="Calibri" pitchFamily="34" charset="0"/>
              </a:rPr>
              <a:t>Les principaux résultats de l’évaluation (3)</a:t>
            </a: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sp>
        <p:nvSpPr>
          <p:cNvPr id="4" name="Espace réservé du numéro de diapositive 3"/>
          <p:cNvSpPr>
            <a:spLocks noGrp="1"/>
          </p:cNvSpPr>
          <p:nvPr>
            <p:ph type="sldNum" sz="quarter" idx="10"/>
          </p:nvPr>
        </p:nvSpPr>
        <p:spPr/>
        <p:txBody>
          <a:bodyPr/>
          <a:lstStyle/>
          <a:p>
            <a:pPr>
              <a:defRPr/>
            </a:pPr>
            <a:r>
              <a:rPr lang="fr-FR" dirty="0" smtClean="0"/>
              <a:t>Page </a:t>
            </a:r>
            <a:fld id="{9E1DA156-9A99-4616-ADC9-54BDB87691E1}" type="slidenum">
              <a:rPr lang="fr-FR" smtClean="0"/>
              <a:pPr>
                <a:defRPr/>
              </a:pPr>
              <a:t>28</a:t>
            </a:fld>
            <a:endParaRPr lang="fr-FR" dirty="0"/>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6" name="Rectangle 5"/>
          <p:cNvSpPr/>
          <p:nvPr/>
        </p:nvSpPr>
        <p:spPr>
          <a:xfrm>
            <a:off x="4283968" y="2936270"/>
            <a:ext cx="4320480" cy="3046988"/>
          </a:xfrm>
          <a:prstGeom prst="rect">
            <a:avLst/>
          </a:prstGeom>
        </p:spPr>
        <p:txBody>
          <a:bodyPr wrap="square">
            <a:spAutoFit/>
          </a:bodyPr>
          <a:lstStyle/>
          <a:p>
            <a:pPr algn="just"/>
            <a:r>
              <a:rPr lang="fr-FR" sz="2400" dirty="0">
                <a:solidFill>
                  <a:srgbClr val="000000"/>
                </a:solidFill>
              </a:rPr>
              <a:t>D</a:t>
            </a:r>
            <a:r>
              <a:rPr lang="fr-FR" sz="2400" dirty="0" smtClean="0">
                <a:solidFill>
                  <a:srgbClr val="000000"/>
                </a:solidFill>
              </a:rPr>
              <a:t>iminution du </a:t>
            </a:r>
            <a:r>
              <a:rPr lang="fr-FR" sz="2400" dirty="0">
                <a:solidFill>
                  <a:srgbClr val="000000"/>
                </a:solidFill>
              </a:rPr>
              <a:t>recours à la régulation et à l’hospitalisation et bénéfice ressenti sur la sécurisation de la prise en charge des soins la nuit voire plus globalement </a:t>
            </a:r>
            <a:endParaRPr lang="fr-FR" sz="2400" dirty="0" smtClean="0">
              <a:solidFill>
                <a:srgbClr val="000000"/>
              </a:solidFill>
            </a:endParaRPr>
          </a:p>
          <a:p>
            <a:pPr algn="just"/>
            <a:r>
              <a:rPr lang="fr-FR" sz="2400" dirty="0" smtClean="0">
                <a:solidFill>
                  <a:srgbClr val="000000"/>
                </a:solidFill>
              </a:rPr>
              <a:t>au </a:t>
            </a:r>
            <a:r>
              <a:rPr lang="fr-FR" sz="2400" dirty="0">
                <a:solidFill>
                  <a:srgbClr val="000000"/>
                </a:solidFill>
              </a:rPr>
              <a:t>sein de l’EHPAD</a:t>
            </a:r>
          </a:p>
          <a:p>
            <a:endParaRPr lang="fr-FR" sz="2400" dirty="0">
              <a:solidFill>
                <a:srgbClr val="000000"/>
              </a:solidFill>
            </a:endParaRPr>
          </a:p>
        </p:txBody>
      </p:sp>
      <p:sp>
        <p:nvSpPr>
          <p:cNvPr id="7" name="Rectangle 6"/>
          <p:cNvSpPr/>
          <p:nvPr/>
        </p:nvSpPr>
        <p:spPr>
          <a:xfrm>
            <a:off x="755370" y="1772816"/>
            <a:ext cx="8281126" cy="1384995"/>
          </a:xfrm>
          <a:prstGeom prst="rect">
            <a:avLst/>
          </a:prstGeom>
        </p:spPr>
        <p:txBody>
          <a:bodyPr wrap="square">
            <a:spAutoFit/>
          </a:bodyPr>
          <a:lstStyle/>
          <a:p>
            <a:r>
              <a:rPr lang="fr-FR" sz="2800" b="1" dirty="0" smtClean="0">
                <a:solidFill>
                  <a:srgbClr val="0070C0"/>
                </a:solidFill>
                <a:latin typeface="Calibri" pitchFamily="34" charset="0"/>
              </a:rPr>
              <a:t>Un </a:t>
            </a:r>
            <a:r>
              <a:rPr lang="fr-FR" sz="2800" b="1" dirty="0">
                <a:solidFill>
                  <a:srgbClr val="0070C0"/>
                </a:solidFill>
                <a:latin typeface="Calibri" pitchFamily="34" charset="0"/>
              </a:rPr>
              <a:t>dispositif qui apporte une </a:t>
            </a:r>
            <a:r>
              <a:rPr lang="fr-FR" sz="2800" b="1" dirty="0" smtClean="0">
                <a:solidFill>
                  <a:srgbClr val="0070C0"/>
                </a:solidFill>
                <a:latin typeface="Calibri" pitchFamily="34" charset="0"/>
              </a:rPr>
              <a:t>réelle plus- </a:t>
            </a:r>
            <a:r>
              <a:rPr lang="fr-FR" sz="2800" b="1" dirty="0">
                <a:solidFill>
                  <a:srgbClr val="0070C0"/>
                </a:solidFill>
                <a:latin typeface="Calibri" pitchFamily="34" charset="0"/>
              </a:rPr>
              <a:t>value </a:t>
            </a:r>
            <a:r>
              <a:rPr lang="fr-FR" sz="2800" b="1" dirty="0" smtClean="0">
                <a:solidFill>
                  <a:srgbClr val="0070C0"/>
                </a:solidFill>
                <a:latin typeface="Calibri" pitchFamily="34" charset="0"/>
              </a:rPr>
              <a:t>pour la prise en charge des soins non programmés la nuit des résidents</a:t>
            </a:r>
          </a:p>
        </p:txBody>
      </p:sp>
      <p:cxnSp>
        <p:nvCxnSpPr>
          <p:cNvPr id="11" name="Connecteur en angle 10"/>
          <p:cNvCxnSpPr/>
          <p:nvPr/>
        </p:nvCxnSpPr>
        <p:spPr>
          <a:xfrm>
            <a:off x="2851740" y="2936270"/>
            <a:ext cx="1440160" cy="1368152"/>
          </a:xfrm>
          <a:prstGeom prst="bentConnector3">
            <a:avLst>
              <a:gd name="adj1" fmla="val 50000"/>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07162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sp>
        <p:nvSpPr>
          <p:cNvPr id="5" name="Rectangle 4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pSp>
        <p:nvGrpSpPr>
          <p:cNvPr id="8" name="Groupe 7"/>
          <p:cNvGrpSpPr/>
          <p:nvPr/>
        </p:nvGrpSpPr>
        <p:grpSpPr>
          <a:xfrm>
            <a:off x="319476" y="883716"/>
            <a:ext cx="8645012" cy="5237117"/>
            <a:chOff x="127591" y="0"/>
            <a:chExt cx="9276019" cy="5833508"/>
          </a:xfrm>
        </p:grpSpPr>
        <p:sp>
          <p:nvSpPr>
            <p:cNvPr id="9" name="Zone de texte 2"/>
            <p:cNvSpPr txBox="1">
              <a:spLocks noChangeArrowheads="1"/>
            </p:cNvSpPr>
            <p:nvPr/>
          </p:nvSpPr>
          <p:spPr bwMode="auto">
            <a:xfrm>
              <a:off x="3604438" y="0"/>
              <a:ext cx="2419350" cy="619125"/>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a:solidFill>
                    <a:srgbClr val="00B050"/>
                  </a:solidFill>
                  <a:effectLst/>
                  <a:latin typeface="Arial"/>
                  <a:ea typeface="Arial"/>
                  <a:cs typeface="Times New Roman"/>
                </a:rPr>
                <a:t>1 491</a:t>
              </a:r>
              <a:endParaRPr lang="fr-FR" sz="1100" dirty="0">
                <a:effectLst/>
                <a:latin typeface="Arial"/>
                <a:ea typeface="Arial"/>
                <a:cs typeface="Times New Roman"/>
              </a:endParaRPr>
            </a:p>
            <a:p>
              <a:pPr algn="ctr">
                <a:lnSpc>
                  <a:spcPct val="115000"/>
                </a:lnSpc>
                <a:spcAft>
                  <a:spcPts val="1000"/>
                </a:spcAft>
              </a:pPr>
              <a:r>
                <a:rPr lang="fr-FR" sz="1100" dirty="0">
                  <a:effectLst/>
                  <a:latin typeface="Arial"/>
                  <a:ea typeface="Arial"/>
                  <a:cs typeface="Times New Roman"/>
                </a:rPr>
                <a:t>Situations déclarées</a:t>
              </a:r>
            </a:p>
          </p:txBody>
        </p:sp>
        <p:sp>
          <p:nvSpPr>
            <p:cNvPr id="13" name="Zone de texte 2"/>
            <p:cNvSpPr txBox="1">
              <a:spLocks noChangeArrowheads="1"/>
            </p:cNvSpPr>
            <p:nvPr/>
          </p:nvSpPr>
          <p:spPr bwMode="auto">
            <a:xfrm>
              <a:off x="3710763" y="2594344"/>
              <a:ext cx="2314574" cy="616688"/>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a:solidFill>
                    <a:srgbClr val="00B050"/>
                  </a:solidFill>
                  <a:effectLst/>
                  <a:latin typeface="Arial"/>
                  <a:ea typeface="Arial"/>
                  <a:cs typeface="Times New Roman"/>
                </a:rPr>
                <a:t>699</a:t>
              </a:r>
              <a:endParaRPr lang="fr-FR" sz="1100" dirty="0">
                <a:effectLst/>
                <a:latin typeface="Arial"/>
                <a:ea typeface="Arial"/>
                <a:cs typeface="Times New Roman"/>
              </a:endParaRPr>
            </a:p>
            <a:p>
              <a:pPr algn="ctr">
                <a:lnSpc>
                  <a:spcPct val="115000"/>
                </a:lnSpc>
                <a:spcAft>
                  <a:spcPts val="1000"/>
                </a:spcAft>
              </a:pPr>
              <a:r>
                <a:rPr lang="fr-FR" sz="1100" dirty="0">
                  <a:effectLst/>
                  <a:latin typeface="Arial"/>
                  <a:ea typeface="Arial"/>
                  <a:cs typeface="Times New Roman"/>
                </a:rPr>
                <a:t>Interventions sur site</a:t>
              </a:r>
            </a:p>
          </p:txBody>
        </p:sp>
        <p:sp>
          <p:nvSpPr>
            <p:cNvPr id="14" name="Zone de texte 2"/>
            <p:cNvSpPr txBox="1">
              <a:spLocks noChangeArrowheads="1"/>
            </p:cNvSpPr>
            <p:nvPr/>
          </p:nvSpPr>
          <p:spPr bwMode="auto">
            <a:xfrm>
              <a:off x="5529594" y="1083414"/>
              <a:ext cx="2419350" cy="619124"/>
            </a:xfrm>
            <a:prstGeom prst="rect">
              <a:avLst/>
            </a:prstGeom>
            <a:ln>
              <a:headEnd/>
              <a:tailEnd/>
            </a:ln>
            <a:effectLst>
              <a:outerShdw blurRad="50800" dist="38100" algn="l" rotWithShape="0">
                <a:prstClr val="black">
                  <a:alpha val="40000"/>
                </a:prstClr>
              </a:outerShdw>
            </a:effectLst>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spcAft>
                  <a:spcPts val="1000"/>
                </a:spcAft>
              </a:pPr>
              <a:r>
                <a:rPr lang="fr-FR" sz="1100" b="1" dirty="0">
                  <a:solidFill>
                    <a:srgbClr val="00B050"/>
                  </a:solidFill>
                  <a:effectLst/>
                  <a:latin typeface="Arial"/>
                  <a:ea typeface="Arial"/>
                  <a:cs typeface="Times New Roman"/>
                </a:rPr>
                <a:t>1 274</a:t>
              </a:r>
              <a:endParaRPr lang="fr-FR" sz="1100" dirty="0">
                <a:effectLst/>
                <a:latin typeface="Arial"/>
                <a:ea typeface="Arial"/>
                <a:cs typeface="Times New Roman"/>
              </a:endParaRPr>
            </a:p>
            <a:p>
              <a:pPr algn="ctr">
                <a:spcAft>
                  <a:spcPts val="1000"/>
                </a:spcAft>
              </a:pPr>
              <a:r>
                <a:rPr lang="fr-FR" sz="1100" dirty="0">
                  <a:effectLst/>
                  <a:latin typeface="Arial"/>
                  <a:ea typeface="Arial"/>
                  <a:cs typeface="Times New Roman"/>
                </a:rPr>
                <a:t>Appels IDE</a:t>
              </a:r>
            </a:p>
          </p:txBody>
        </p:sp>
        <p:sp>
          <p:nvSpPr>
            <p:cNvPr id="15" name="Zone de texte 2"/>
            <p:cNvSpPr txBox="1">
              <a:spLocks noChangeArrowheads="1"/>
            </p:cNvSpPr>
            <p:nvPr/>
          </p:nvSpPr>
          <p:spPr bwMode="auto">
            <a:xfrm>
              <a:off x="127591" y="2434095"/>
              <a:ext cx="2419350" cy="851366"/>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a:solidFill>
                    <a:srgbClr val="00B050"/>
                  </a:solidFill>
                  <a:effectLst/>
                  <a:latin typeface="Arial"/>
                  <a:ea typeface="Arial"/>
                  <a:cs typeface="Times New Roman"/>
                </a:rPr>
                <a:t>133</a:t>
              </a:r>
              <a:endParaRPr lang="fr-FR" sz="1100" dirty="0">
                <a:effectLst/>
                <a:latin typeface="Arial"/>
                <a:ea typeface="Arial"/>
                <a:cs typeface="Times New Roman"/>
              </a:endParaRPr>
            </a:p>
            <a:p>
              <a:pPr algn="ctr">
                <a:lnSpc>
                  <a:spcPct val="115000"/>
                </a:lnSpc>
                <a:spcAft>
                  <a:spcPts val="1000"/>
                </a:spcAft>
              </a:pPr>
              <a:r>
                <a:rPr lang="fr-FR" sz="1100" dirty="0">
                  <a:effectLst/>
                  <a:latin typeface="Arial"/>
                  <a:ea typeface="Arial"/>
                  <a:cs typeface="Times New Roman"/>
                </a:rPr>
                <a:t>Hospitalisations sans appel IDE</a:t>
              </a:r>
            </a:p>
          </p:txBody>
        </p:sp>
        <p:sp>
          <p:nvSpPr>
            <p:cNvPr id="16" name="Zone de texte 2"/>
            <p:cNvSpPr txBox="1">
              <a:spLocks noChangeArrowheads="1"/>
            </p:cNvSpPr>
            <p:nvPr/>
          </p:nvSpPr>
          <p:spPr bwMode="auto">
            <a:xfrm>
              <a:off x="127592" y="1092939"/>
              <a:ext cx="2433036" cy="789024"/>
            </a:xfrm>
            <a:prstGeom prst="flowChartProcess">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spcAft>
                  <a:spcPts val="1000"/>
                </a:spcAft>
              </a:pPr>
              <a:r>
                <a:rPr lang="fr-FR" sz="1100" b="1" dirty="0" smtClean="0">
                  <a:solidFill>
                    <a:srgbClr val="00B050"/>
                  </a:solidFill>
                  <a:effectLst/>
                  <a:latin typeface="Arial"/>
                  <a:ea typeface="Arial"/>
                  <a:cs typeface="Times New Roman"/>
                </a:rPr>
                <a:t>217</a:t>
              </a:r>
              <a:endParaRPr lang="fr-FR" sz="1100" dirty="0">
                <a:latin typeface="Arial"/>
                <a:ea typeface="Arial"/>
                <a:cs typeface="Times New Roman"/>
              </a:endParaRPr>
            </a:p>
            <a:p>
              <a:pPr algn="ctr">
                <a:spcAft>
                  <a:spcPts val="1000"/>
                </a:spcAft>
              </a:pPr>
              <a:r>
                <a:rPr lang="fr-FR" sz="1100" dirty="0" smtClean="0">
                  <a:effectLst/>
                  <a:latin typeface="Arial"/>
                  <a:ea typeface="Arial"/>
                  <a:cs typeface="Times New Roman"/>
                </a:rPr>
                <a:t>Appels </a:t>
              </a:r>
              <a:r>
                <a:rPr lang="fr-FR" sz="1100" dirty="0">
                  <a:effectLst/>
                  <a:latin typeface="Arial"/>
                  <a:ea typeface="Arial"/>
                  <a:cs typeface="Times New Roman"/>
                </a:rPr>
                <a:t>régulation sans intervention IDE</a:t>
              </a:r>
            </a:p>
          </p:txBody>
        </p:sp>
        <p:sp>
          <p:nvSpPr>
            <p:cNvPr id="18" name="Zone de texte 2"/>
            <p:cNvSpPr txBox="1">
              <a:spLocks noChangeArrowheads="1"/>
            </p:cNvSpPr>
            <p:nvPr/>
          </p:nvSpPr>
          <p:spPr bwMode="auto">
            <a:xfrm>
              <a:off x="6698511" y="2615610"/>
              <a:ext cx="2705099" cy="857470"/>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spcAft>
                  <a:spcPts val="1000"/>
                </a:spcAft>
              </a:pPr>
              <a:r>
                <a:rPr lang="fr-FR" sz="1100" b="1" dirty="0">
                  <a:solidFill>
                    <a:srgbClr val="00B050"/>
                  </a:solidFill>
                  <a:effectLst/>
                  <a:latin typeface="Arial"/>
                  <a:ea typeface="Arial"/>
                  <a:cs typeface="Times New Roman"/>
                </a:rPr>
                <a:t>575</a:t>
              </a:r>
              <a:endParaRPr lang="fr-FR" sz="1100" dirty="0">
                <a:effectLst/>
                <a:latin typeface="Arial"/>
                <a:ea typeface="Arial"/>
                <a:cs typeface="Times New Roman"/>
              </a:endParaRPr>
            </a:p>
            <a:p>
              <a:pPr algn="ctr">
                <a:spcAft>
                  <a:spcPts val="1000"/>
                </a:spcAft>
              </a:pPr>
              <a:r>
                <a:rPr lang="fr-FR" sz="1100" dirty="0">
                  <a:effectLst/>
                  <a:latin typeface="Arial"/>
                  <a:ea typeface="Arial"/>
                  <a:cs typeface="Times New Roman"/>
                </a:rPr>
                <a:t>Interventions par téléphone </a:t>
              </a:r>
              <a:r>
                <a:rPr lang="fr-FR" sz="1100" dirty="0" smtClean="0">
                  <a:effectLst/>
                  <a:latin typeface="Arial"/>
                  <a:ea typeface="Arial"/>
                  <a:cs typeface="Times New Roman"/>
                </a:rPr>
                <a:t>uniquement</a:t>
              </a:r>
              <a:endParaRPr lang="fr-FR" sz="1100" dirty="0">
                <a:effectLst/>
                <a:latin typeface="Arial"/>
                <a:ea typeface="Arial"/>
                <a:cs typeface="Times New Roman"/>
              </a:endParaRPr>
            </a:p>
            <a:p>
              <a:pPr algn="ctr">
                <a:lnSpc>
                  <a:spcPct val="115000"/>
                </a:lnSpc>
                <a:spcAft>
                  <a:spcPts val="1000"/>
                </a:spcAft>
              </a:pPr>
              <a:r>
                <a:rPr lang="fr-FR" sz="1100" dirty="0">
                  <a:effectLst/>
                  <a:latin typeface="Arial"/>
                  <a:ea typeface="Arial"/>
                  <a:cs typeface="Times New Roman"/>
                </a:rPr>
                <a:t> </a:t>
              </a:r>
            </a:p>
            <a:p>
              <a:pPr algn="ctr">
                <a:lnSpc>
                  <a:spcPct val="115000"/>
                </a:lnSpc>
                <a:spcAft>
                  <a:spcPts val="1000"/>
                </a:spcAft>
              </a:pPr>
              <a:r>
                <a:rPr lang="fr-FR" sz="1100" dirty="0">
                  <a:effectLst/>
                  <a:latin typeface="Arial"/>
                  <a:ea typeface="Arial"/>
                  <a:cs typeface="Times New Roman"/>
                </a:rPr>
                <a:t> </a:t>
              </a:r>
            </a:p>
            <a:p>
              <a:pPr algn="ctr">
                <a:lnSpc>
                  <a:spcPct val="115000"/>
                </a:lnSpc>
                <a:spcAft>
                  <a:spcPts val="1000"/>
                </a:spcAft>
              </a:pPr>
              <a:r>
                <a:rPr lang="fr-FR" sz="1100" dirty="0">
                  <a:effectLst/>
                  <a:latin typeface="Arial"/>
                  <a:ea typeface="Arial"/>
                  <a:cs typeface="Times New Roman"/>
                </a:rPr>
                <a:t> </a:t>
              </a:r>
            </a:p>
          </p:txBody>
        </p:sp>
        <p:cxnSp>
          <p:nvCxnSpPr>
            <p:cNvPr id="19" name="Connecteur droit avec flèche 18"/>
            <p:cNvCxnSpPr>
              <a:endCxn id="15" idx="0"/>
            </p:cNvCxnSpPr>
            <p:nvPr/>
          </p:nvCxnSpPr>
          <p:spPr>
            <a:xfrm flipH="1">
              <a:off x="1337266" y="1881963"/>
              <a:ext cx="13069" cy="552131"/>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H="1">
              <a:off x="1307805" y="616689"/>
              <a:ext cx="3352800" cy="47625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flipH="1">
              <a:off x="1408719" y="3189768"/>
              <a:ext cx="2303817" cy="61403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4912242" y="3211033"/>
              <a:ext cx="0" cy="904875"/>
            </a:xfrm>
            <a:prstGeom prst="straightConnector1">
              <a:avLst/>
            </a:prstGeom>
            <a:ln w="19050">
              <a:solidFill>
                <a:schemeClr val="tx1"/>
              </a:solidFill>
              <a:tailEnd type="none"/>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p:nvPr/>
          </p:nvCxnSpPr>
          <p:spPr>
            <a:xfrm flipH="1">
              <a:off x="7495954" y="3473080"/>
              <a:ext cx="7089" cy="664094"/>
            </a:xfrm>
            <a:prstGeom prst="straightConnector1">
              <a:avLst/>
            </a:prstGeom>
            <a:ln w="19050">
              <a:solidFill>
                <a:schemeClr val="tx1"/>
              </a:solidFill>
              <a:tailEnd type="none"/>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a:stCxn id="18" idx="2"/>
            </p:cNvCxnSpPr>
            <p:nvPr/>
          </p:nvCxnSpPr>
          <p:spPr>
            <a:xfrm>
              <a:off x="8051061" y="3473080"/>
              <a:ext cx="652027" cy="553117"/>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4912242" y="4114800"/>
              <a:ext cx="2590800" cy="0"/>
            </a:xfrm>
            <a:prstGeom prst="straightConnector1">
              <a:avLst/>
            </a:prstGeom>
            <a:ln w="19050">
              <a:solidFill>
                <a:schemeClr val="tx1"/>
              </a:solidFill>
              <a:tailEnd type="none"/>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flipH="1">
              <a:off x="4784652" y="4125433"/>
              <a:ext cx="1457325" cy="102870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6230679" y="4114800"/>
              <a:ext cx="1466850" cy="112395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sp>
          <p:nvSpPr>
            <p:cNvPr id="28" name="Zone de texte 2"/>
            <p:cNvSpPr txBox="1">
              <a:spLocks noChangeArrowheads="1"/>
            </p:cNvSpPr>
            <p:nvPr/>
          </p:nvSpPr>
          <p:spPr bwMode="auto">
            <a:xfrm>
              <a:off x="8369460" y="3492832"/>
              <a:ext cx="728646"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(76%)</a:t>
              </a:r>
              <a:endParaRPr lang="fr-FR" sz="1100" dirty="0">
                <a:effectLst/>
                <a:latin typeface="Arial"/>
                <a:ea typeface="Arial"/>
                <a:cs typeface="Times New Roman"/>
              </a:endParaRPr>
            </a:p>
          </p:txBody>
        </p:sp>
        <p:cxnSp>
          <p:nvCxnSpPr>
            <p:cNvPr id="29" name="Connecteur droit avec flèche 28"/>
            <p:cNvCxnSpPr/>
            <p:nvPr/>
          </p:nvCxnSpPr>
          <p:spPr>
            <a:xfrm>
              <a:off x="4657061" y="616689"/>
              <a:ext cx="1838325" cy="466725"/>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H="1">
              <a:off x="4912242" y="1711842"/>
              <a:ext cx="1447800" cy="87630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6358270" y="1711842"/>
              <a:ext cx="1590675" cy="89535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sp>
          <p:nvSpPr>
            <p:cNvPr id="32" name="Zone de texte 2"/>
            <p:cNvSpPr txBox="1">
              <a:spLocks noChangeArrowheads="1"/>
            </p:cNvSpPr>
            <p:nvPr/>
          </p:nvSpPr>
          <p:spPr bwMode="auto">
            <a:xfrm>
              <a:off x="2689845" y="3332416"/>
              <a:ext cx="721656"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(73%)</a:t>
              </a:r>
              <a:endParaRPr lang="fr-FR" sz="1100" dirty="0">
                <a:effectLst/>
                <a:latin typeface="Arial"/>
                <a:ea typeface="Arial"/>
                <a:cs typeface="Times New Roman"/>
              </a:endParaRPr>
            </a:p>
          </p:txBody>
        </p:sp>
        <p:sp>
          <p:nvSpPr>
            <p:cNvPr id="33" name="Zone de texte 2"/>
            <p:cNvSpPr txBox="1">
              <a:spLocks noChangeArrowheads="1"/>
            </p:cNvSpPr>
            <p:nvPr/>
          </p:nvSpPr>
          <p:spPr bwMode="auto">
            <a:xfrm>
              <a:off x="2531435" y="589308"/>
              <a:ext cx="709945" cy="238125"/>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(15%)</a:t>
              </a:r>
              <a:endParaRPr lang="fr-FR" sz="1100" dirty="0">
                <a:effectLst/>
                <a:latin typeface="Arial"/>
                <a:ea typeface="Arial"/>
                <a:cs typeface="Times New Roman"/>
              </a:endParaRPr>
            </a:p>
          </p:txBody>
        </p:sp>
        <p:sp>
          <p:nvSpPr>
            <p:cNvPr id="34" name="Zone de texte 2"/>
            <p:cNvSpPr txBox="1">
              <a:spLocks noChangeArrowheads="1"/>
            </p:cNvSpPr>
            <p:nvPr/>
          </p:nvSpPr>
          <p:spPr bwMode="auto">
            <a:xfrm>
              <a:off x="730108" y="1968878"/>
              <a:ext cx="788469" cy="24765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(61%)</a:t>
              </a:r>
              <a:endParaRPr lang="fr-FR" sz="1100" dirty="0">
                <a:effectLst/>
                <a:latin typeface="Arial"/>
                <a:ea typeface="Arial"/>
                <a:cs typeface="Times New Roman"/>
              </a:endParaRPr>
            </a:p>
          </p:txBody>
        </p:sp>
        <p:sp>
          <p:nvSpPr>
            <p:cNvPr id="35" name="Zone de texte 2"/>
            <p:cNvSpPr txBox="1">
              <a:spLocks noChangeArrowheads="1"/>
            </p:cNvSpPr>
            <p:nvPr/>
          </p:nvSpPr>
          <p:spPr bwMode="auto">
            <a:xfrm>
              <a:off x="5084883" y="1968878"/>
              <a:ext cx="637400"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(55%)</a:t>
              </a:r>
              <a:endParaRPr lang="fr-FR" sz="1100" dirty="0">
                <a:effectLst/>
                <a:latin typeface="Arial"/>
                <a:ea typeface="Arial"/>
                <a:cs typeface="Times New Roman"/>
              </a:endParaRPr>
            </a:p>
          </p:txBody>
        </p:sp>
        <p:sp>
          <p:nvSpPr>
            <p:cNvPr id="36" name="Zone de texte 2"/>
            <p:cNvSpPr txBox="1">
              <a:spLocks noChangeArrowheads="1"/>
            </p:cNvSpPr>
            <p:nvPr/>
          </p:nvSpPr>
          <p:spPr bwMode="auto">
            <a:xfrm>
              <a:off x="7103253" y="1968878"/>
              <a:ext cx="628650"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(45%)</a:t>
              </a:r>
              <a:endParaRPr lang="fr-FR" sz="1100" dirty="0">
                <a:effectLst/>
                <a:latin typeface="Arial"/>
                <a:ea typeface="Arial"/>
                <a:cs typeface="Times New Roman"/>
              </a:endParaRPr>
            </a:p>
          </p:txBody>
        </p:sp>
        <p:sp>
          <p:nvSpPr>
            <p:cNvPr id="37" name="Zone de texte 2"/>
            <p:cNvSpPr txBox="1">
              <a:spLocks noChangeArrowheads="1"/>
            </p:cNvSpPr>
            <p:nvPr/>
          </p:nvSpPr>
          <p:spPr bwMode="auto">
            <a:xfrm>
              <a:off x="6936110" y="3893873"/>
              <a:ext cx="625017"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(24%)</a:t>
              </a:r>
              <a:endParaRPr lang="fr-FR" sz="1100" dirty="0">
                <a:effectLst/>
                <a:latin typeface="Arial"/>
                <a:ea typeface="Arial"/>
                <a:cs typeface="Times New Roman"/>
              </a:endParaRPr>
            </a:p>
          </p:txBody>
        </p:sp>
        <p:sp>
          <p:nvSpPr>
            <p:cNvPr id="38" name="Zone de texte 2"/>
            <p:cNvSpPr txBox="1">
              <a:spLocks noChangeArrowheads="1"/>
            </p:cNvSpPr>
            <p:nvPr/>
          </p:nvSpPr>
          <p:spPr bwMode="auto">
            <a:xfrm>
              <a:off x="4316393" y="3721396"/>
              <a:ext cx="746521"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(27%)</a:t>
              </a:r>
              <a:endParaRPr lang="fr-FR" sz="1100" dirty="0">
                <a:effectLst/>
                <a:latin typeface="Arial"/>
                <a:ea typeface="Arial"/>
                <a:cs typeface="Times New Roman"/>
              </a:endParaRPr>
            </a:p>
          </p:txBody>
        </p:sp>
        <p:sp>
          <p:nvSpPr>
            <p:cNvPr id="39" name="Zone de texte 2"/>
            <p:cNvSpPr txBox="1">
              <a:spLocks noChangeArrowheads="1"/>
            </p:cNvSpPr>
            <p:nvPr/>
          </p:nvSpPr>
          <p:spPr bwMode="auto">
            <a:xfrm>
              <a:off x="6018028" y="3965945"/>
              <a:ext cx="561975" cy="247650"/>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rot="0" vert="horz" wrap="square" lIns="91440" tIns="45720" rIns="91440" bIns="45720" anchor="t" anchorCtr="0">
              <a:noAutofit/>
            </a:bodyPr>
            <a:lstStyle/>
            <a:p>
              <a:pPr algn="ctr">
                <a:lnSpc>
                  <a:spcPct val="115000"/>
                </a:lnSpc>
                <a:spcAft>
                  <a:spcPts val="1000"/>
                </a:spcAft>
              </a:pPr>
              <a:r>
                <a:rPr lang="fr-FR" sz="1100" b="1">
                  <a:solidFill>
                    <a:srgbClr val="00B050"/>
                  </a:solidFill>
                  <a:effectLst/>
                  <a:latin typeface="Arial"/>
                  <a:ea typeface="Arial"/>
                  <a:cs typeface="Times New Roman"/>
                </a:rPr>
                <a:t>331</a:t>
              </a:r>
              <a:endParaRPr lang="fr-FR" sz="1100">
                <a:effectLst/>
                <a:latin typeface="Arial"/>
                <a:ea typeface="Arial"/>
                <a:cs typeface="Times New Roman"/>
              </a:endParaRPr>
            </a:p>
          </p:txBody>
        </p:sp>
        <p:sp>
          <p:nvSpPr>
            <p:cNvPr id="40" name="Zone de texte 2"/>
            <p:cNvSpPr txBox="1">
              <a:spLocks noChangeArrowheads="1"/>
            </p:cNvSpPr>
            <p:nvPr/>
          </p:nvSpPr>
          <p:spPr bwMode="auto">
            <a:xfrm>
              <a:off x="4487169" y="4614531"/>
              <a:ext cx="756877"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(99,7%)</a:t>
              </a:r>
              <a:endParaRPr lang="fr-FR" sz="1100" dirty="0">
                <a:effectLst/>
                <a:latin typeface="Arial"/>
                <a:ea typeface="Arial"/>
                <a:cs typeface="Times New Roman"/>
              </a:endParaRPr>
            </a:p>
          </p:txBody>
        </p:sp>
        <p:sp>
          <p:nvSpPr>
            <p:cNvPr id="41" name="Zone de texte 2"/>
            <p:cNvSpPr txBox="1">
              <a:spLocks noChangeArrowheads="1"/>
            </p:cNvSpPr>
            <p:nvPr/>
          </p:nvSpPr>
          <p:spPr bwMode="auto">
            <a:xfrm>
              <a:off x="6621862" y="4856370"/>
              <a:ext cx="793786"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(0,3%)</a:t>
              </a:r>
              <a:endParaRPr lang="fr-FR" sz="1100" dirty="0">
                <a:effectLst/>
                <a:latin typeface="Arial"/>
                <a:ea typeface="Arial"/>
                <a:cs typeface="Times New Roman"/>
              </a:endParaRPr>
            </a:p>
          </p:txBody>
        </p:sp>
        <p:sp>
          <p:nvSpPr>
            <p:cNvPr id="42" name="Zone de texte 2"/>
            <p:cNvSpPr txBox="1">
              <a:spLocks noChangeArrowheads="1"/>
            </p:cNvSpPr>
            <p:nvPr/>
          </p:nvSpPr>
          <p:spPr bwMode="auto">
            <a:xfrm>
              <a:off x="5636597" y="672016"/>
              <a:ext cx="643714" cy="238125"/>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(85%)</a:t>
              </a:r>
              <a:endParaRPr lang="fr-FR" sz="1100" dirty="0">
                <a:effectLst/>
                <a:latin typeface="Arial"/>
                <a:ea typeface="Arial"/>
                <a:cs typeface="Times New Roman"/>
              </a:endParaRPr>
            </a:p>
          </p:txBody>
        </p:sp>
        <p:cxnSp>
          <p:nvCxnSpPr>
            <p:cNvPr id="43" name="Connecteur droit avec flèche 42"/>
            <p:cNvCxnSpPr/>
            <p:nvPr/>
          </p:nvCxnSpPr>
          <p:spPr>
            <a:xfrm flipH="1">
              <a:off x="6283842" y="1743740"/>
              <a:ext cx="76200" cy="2219325"/>
            </a:xfrm>
            <a:prstGeom prst="straightConnector1">
              <a:avLst/>
            </a:prstGeom>
            <a:ln w="9525">
              <a:solidFill>
                <a:schemeClr val="tx1"/>
              </a:solidFill>
              <a:prstDash val="dash"/>
              <a:tailEnd type="none"/>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sp>
          <p:nvSpPr>
            <p:cNvPr id="44" name="Zone de texte 2"/>
            <p:cNvSpPr txBox="1">
              <a:spLocks noChangeArrowheads="1"/>
            </p:cNvSpPr>
            <p:nvPr/>
          </p:nvSpPr>
          <p:spPr bwMode="auto">
            <a:xfrm>
              <a:off x="5938760" y="3338624"/>
              <a:ext cx="727998"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a:t>
              </a:r>
              <a:r>
                <a:rPr lang="fr-FR" sz="1000" dirty="0" smtClean="0">
                  <a:solidFill>
                    <a:srgbClr val="00B050"/>
                  </a:solidFill>
                  <a:effectLst/>
                  <a:latin typeface="Arial"/>
                  <a:ea typeface="Arial"/>
                  <a:cs typeface="Times New Roman"/>
                </a:rPr>
                <a:t>26 %)</a:t>
              </a:r>
              <a:endParaRPr lang="fr-FR" sz="1100" dirty="0">
                <a:effectLst/>
                <a:latin typeface="Arial"/>
                <a:ea typeface="Arial"/>
                <a:cs typeface="Times New Roman"/>
              </a:endParaRPr>
            </a:p>
          </p:txBody>
        </p:sp>
        <p:cxnSp>
          <p:nvCxnSpPr>
            <p:cNvPr id="45" name="Connecteur droit avec flèche 44"/>
            <p:cNvCxnSpPr/>
            <p:nvPr/>
          </p:nvCxnSpPr>
          <p:spPr>
            <a:xfrm>
              <a:off x="4784653" y="5709684"/>
              <a:ext cx="2588142" cy="0"/>
            </a:xfrm>
            <a:prstGeom prst="straightConnector1">
              <a:avLst/>
            </a:prstGeom>
            <a:ln w="19050">
              <a:solidFill>
                <a:schemeClr val="tx1"/>
              </a:solidFill>
              <a:tailEnd type="arrow"/>
            </a:ln>
            <a:scene3d>
              <a:camera prst="orthographicFront"/>
              <a:lightRig rig="threePt" dir="t"/>
            </a:scene3d>
            <a:sp3d>
              <a:bevelT w="165100" prst="coolSlant"/>
            </a:sp3d>
          </p:spPr>
          <p:style>
            <a:lnRef idx="1">
              <a:schemeClr val="accent1"/>
            </a:lnRef>
            <a:fillRef idx="0">
              <a:schemeClr val="accent1"/>
            </a:fillRef>
            <a:effectRef idx="0">
              <a:schemeClr val="accent1"/>
            </a:effectRef>
            <a:fontRef idx="minor">
              <a:schemeClr val="tx1"/>
            </a:fontRef>
          </p:style>
        </p:cxnSp>
        <p:sp>
          <p:nvSpPr>
            <p:cNvPr id="46" name="Zone de texte 2"/>
            <p:cNvSpPr txBox="1">
              <a:spLocks noChangeArrowheads="1"/>
            </p:cNvSpPr>
            <p:nvPr/>
          </p:nvSpPr>
          <p:spPr bwMode="auto">
            <a:xfrm>
              <a:off x="6677642" y="5482003"/>
              <a:ext cx="627321" cy="304800"/>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a:solidFill>
                    <a:srgbClr val="00B050"/>
                  </a:solidFill>
                  <a:effectLst/>
                  <a:latin typeface="Arial"/>
                  <a:ea typeface="Arial"/>
                  <a:cs typeface="Times New Roman"/>
                </a:rPr>
                <a:t>(52%)</a:t>
              </a:r>
              <a:endParaRPr lang="fr-FR" sz="1100" dirty="0">
                <a:effectLst/>
                <a:latin typeface="Arial"/>
                <a:ea typeface="Arial"/>
                <a:cs typeface="Times New Roman"/>
              </a:endParaRPr>
            </a:p>
          </p:txBody>
        </p:sp>
        <p:sp>
          <p:nvSpPr>
            <p:cNvPr id="47" name="Zone de texte 2"/>
            <p:cNvSpPr txBox="1">
              <a:spLocks noChangeArrowheads="1"/>
            </p:cNvSpPr>
            <p:nvPr/>
          </p:nvSpPr>
          <p:spPr bwMode="auto">
            <a:xfrm>
              <a:off x="4635796" y="3349256"/>
              <a:ext cx="561975" cy="247650"/>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rot="0" vert="horz" wrap="square" lIns="91440" tIns="45720" rIns="91440" bIns="45720" anchor="t" anchorCtr="0">
              <a:noAutofit/>
            </a:bodyPr>
            <a:lstStyle/>
            <a:p>
              <a:pPr algn="ctr">
                <a:lnSpc>
                  <a:spcPct val="115000"/>
                </a:lnSpc>
                <a:spcAft>
                  <a:spcPts val="1000"/>
                </a:spcAft>
              </a:pPr>
              <a:r>
                <a:rPr lang="fr-FR" sz="1100" b="1" dirty="0">
                  <a:solidFill>
                    <a:srgbClr val="00B050"/>
                  </a:solidFill>
                  <a:effectLst/>
                  <a:latin typeface="Arial"/>
                  <a:ea typeface="Arial"/>
                  <a:cs typeface="Times New Roman"/>
                </a:rPr>
                <a:t>191</a:t>
              </a:r>
              <a:endParaRPr lang="fr-FR" sz="1100" dirty="0">
                <a:effectLst/>
                <a:latin typeface="Arial"/>
                <a:ea typeface="Arial"/>
                <a:cs typeface="Times New Roman"/>
              </a:endParaRPr>
            </a:p>
          </p:txBody>
        </p:sp>
        <p:sp>
          <p:nvSpPr>
            <p:cNvPr id="48" name="Zone de texte 2"/>
            <p:cNvSpPr txBox="1">
              <a:spLocks noChangeArrowheads="1"/>
            </p:cNvSpPr>
            <p:nvPr/>
          </p:nvSpPr>
          <p:spPr bwMode="auto">
            <a:xfrm>
              <a:off x="7134447" y="3630191"/>
              <a:ext cx="561975" cy="247650"/>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rot="0" vert="horz" wrap="square" lIns="91440" tIns="45720" rIns="91440" bIns="45720" anchor="t" anchorCtr="0">
              <a:noAutofit/>
            </a:bodyPr>
            <a:lstStyle/>
            <a:p>
              <a:pPr algn="ctr">
                <a:lnSpc>
                  <a:spcPct val="115000"/>
                </a:lnSpc>
                <a:spcAft>
                  <a:spcPts val="1000"/>
                </a:spcAft>
              </a:pPr>
              <a:r>
                <a:rPr lang="fr-FR" sz="1100" b="1" dirty="0">
                  <a:solidFill>
                    <a:srgbClr val="00B050"/>
                  </a:solidFill>
                  <a:effectLst/>
                  <a:latin typeface="Arial"/>
                  <a:ea typeface="Arial"/>
                  <a:cs typeface="Times New Roman"/>
                </a:rPr>
                <a:t>140</a:t>
              </a:r>
              <a:endParaRPr lang="fr-FR" sz="1100" dirty="0">
                <a:effectLst/>
                <a:latin typeface="Arial"/>
                <a:ea typeface="Arial"/>
                <a:cs typeface="Times New Roman"/>
              </a:endParaRPr>
            </a:p>
          </p:txBody>
        </p:sp>
        <p:sp>
          <p:nvSpPr>
            <p:cNvPr id="49" name="Zone de texte 2"/>
            <p:cNvSpPr txBox="1">
              <a:spLocks noChangeArrowheads="1"/>
            </p:cNvSpPr>
            <p:nvPr/>
          </p:nvSpPr>
          <p:spPr bwMode="auto">
            <a:xfrm>
              <a:off x="6581554" y="4359349"/>
              <a:ext cx="354556" cy="280434"/>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rot="0" vert="horz" wrap="square" lIns="91440" tIns="45720" rIns="91440" bIns="45720" anchor="t" anchorCtr="0">
              <a:noAutofit/>
            </a:bodyPr>
            <a:lstStyle/>
            <a:p>
              <a:pPr algn="ctr">
                <a:lnSpc>
                  <a:spcPct val="115000"/>
                </a:lnSpc>
                <a:spcAft>
                  <a:spcPts val="1000"/>
                </a:spcAft>
              </a:pPr>
              <a:r>
                <a:rPr lang="fr-FR" sz="1100" b="1" dirty="0">
                  <a:solidFill>
                    <a:srgbClr val="00B050"/>
                  </a:solidFill>
                  <a:effectLst/>
                  <a:latin typeface="Arial"/>
                  <a:ea typeface="Arial"/>
                  <a:cs typeface="Times New Roman"/>
                </a:rPr>
                <a:t>1</a:t>
              </a:r>
              <a:endParaRPr lang="fr-FR" sz="1100" dirty="0">
                <a:effectLst/>
                <a:latin typeface="Arial"/>
                <a:ea typeface="Arial"/>
                <a:cs typeface="Times New Roman"/>
              </a:endParaRPr>
            </a:p>
          </p:txBody>
        </p:sp>
        <p:sp>
          <p:nvSpPr>
            <p:cNvPr id="50" name="Zone de texte 2"/>
            <p:cNvSpPr txBox="1">
              <a:spLocks noChangeArrowheads="1"/>
            </p:cNvSpPr>
            <p:nvPr/>
          </p:nvSpPr>
          <p:spPr bwMode="auto">
            <a:xfrm>
              <a:off x="5379445" y="5585858"/>
              <a:ext cx="559316" cy="247650"/>
            </a:xfrm>
            <a:prstGeom prst="rect">
              <a:avLst/>
            </a:prstGeom>
            <a:solidFill>
              <a:srgbClr val="FFFFFF"/>
            </a:solidFill>
            <a:ln w="9525">
              <a:solidFill>
                <a:srgbClr val="000000"/>
              </a:solidFill>
              <a:miter lim="800000"/>
              <a:headEnd/>
              <a:tailEnd/>
            </a:ln>
            <a:scene3d>
              <a:camera prst="orthographicFront"/>
              <a:lightRig rig="threePt" dir="t"/>
            </a:scene3d>
            <a:sp3d>
              <a:bevelT/>
            </a:sp3d>
          </p:spPr>
          <p:txBody>
            <a:bodyPr rot="0" vert="horz" wrap="square" lIns="91440" tIns="45720" rIns="91440" bIns="45720" anchor="t" anchorCtr="0">
              <a:noAutofit/>
            </a:bodyPr>
            <a:lstStyle/>
            <a:p>
              <a:pPr algn="ctr">
                <a:lnSpc>
                  <a:spcPct val="115000"/>
                </a:lnSpc>
                <a:spcAft>
                  <a:spcPts val="1000"/>
                </a:spcAft>
              </a:pPr>
              <a:r>
                <a:rPr lang="fr-FR" sz="1100" b="1" dirty="0" smtClean="0">
                  <a:solidFill>
                    <a:srgbClr val="00B050"/>
                  </a:solidFill>
                  <a:effectLst/>
                  <a:latin typeface="Arial"/>
                  <a:ea typeface="Arial"/>
                  <a:cs typeface="Times New Roman"/>
                </a:rPr>
                <a:t>171</a:t>
              </a:r>
              <a:endParaRPr lang="fr-FR" sz="1100" dirty="0">
                <a:effectLst/>
                <a:latin typeface="Arial"/>
                <a:ea typeface="Arial"/>
                <a:cs typeface="Times New Roman"/>
              </a:endParaRPr>
            </a:p>
          </p:txBody>
        </p:sp>
      </p:grpSp>
      <p:sp>
        <p:nvSpPr>
          <p:cNvPr id="51" name="Rectangle 73"/>
          <p:cNvSpPr>
            <a:spLocks noChangeArrowheads="1"/>
          </p:cNvSpPr>
          <p:nvPr/>
        </p:nvSpPr>
        <p:spPr bwMode="auto">
          <a:xfrm>
            <a:off x="107504" y="438582"/>
            <a:ext cx="3088819"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1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Diagramme de traitement des situations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2014-2016 (hors St Joseph)</a:t>
            </a:r>
            <a:endParaRPr kumimoji="0" lang="fr-FR"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8" name="Zone de texte 2"/>
          <p:cNvSpPr txBox="1">
            <a:spLocks noChangeArrowheads="1"/>
          </p:cNvSpPr>
          <p:nvPr/>
        </p:nvSpPr>
        <p:spPr bwMode="auto">
          <a:xfrm>
            <a:off x="306401" y="4361473"/>
            <a:ext cx="2040253" cy="764326"/>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smtClean="0">
                <a:solidFill>
                  <a:srgbClr val="00B050"/>
                </a:solidFill>
                <a:effectLst/>
                <a:latin typeface="Arial"/>
                <a:ea typeface="Arial"/>
                <a:cs typeface="Times New Roman"/>
              </a:rPr>
              <a:t>508</a:t>
            </a:r>
            <a:endParaRPr lang="fr-FR" sz="1100" dirty="0">
              <a:effectLst/>
              <a:latin typeface="Arial"/>
              <a:ea typeface="Arial"/>
              <a:cs typeface="Times New Roman"/>
            </a:endParaRPr>
          </a:p>
          <a:p>
            <a:pPr algn="ctr">
              <a:lnSpc>
                <a:spcPct val="115000"/>
              </a:lnSpc>
              <a:spcAft>
                <a:spcPts val="1000"/>
              </a:spcAft>
            </a:pPr>
            <a:r>
              <a:rPr lang="fr-FR" sz="1100" dirty="0" smtClean="0">
                <a:effectLst/>
                <a:latin typeface="Arial"/>
                <a:ea typeface="Arial"/>
                <a:cs typeface="Times New Roman"/>
              </a:rPr>
              <a:t>Résolution par intervention IDE sur site</a:t>
            </a:r>
            <a:endParaRPr lang="fr-FR" sz="1100" dirty="0">
              <a:effectLst/>
              <a:latin typeface="Arial"/>
              <a:ea typeface="Arial"/>
              <a:cs typeface="Times New Roman"/>
            </a:endParaRPr>
          </a:p>
        </p:txBody>
      </p:sp>
      <p:sp>
        <p:nvSpPr>
          <p:cNvPr id="60" name="Zone de texte 2"/>
          <p:cNvSpPr txBox="1">
            <a:spLocks noChangeArrowheads="1"/>
          </p:cNvSpPr>
          <p:nvPr/>
        </p:nvSpPr>
        <p:spPr bwMode="auto">
          <a:xfrm>
            <a:off x="7553389" y="4536882"/>
            <a:ext cx="1516460" cy="974032"/>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smtClean="0">
                <a:solidFill>
                  <a:srgbClr val="00B050"/>
                </a:solidFill>
                <a:effectLst/>
                <a:latin typeface="Arial"/>
                <a:ea typeface="Arial"/>
                <a:cs typeface="Times New Roman"/>
              </a:rPr>
              <a:t>435</a:t>
            </a:r>
            <a:endParaRPr lang="fr-FR" sz="1100" dirty="0">
              <a:effectLst/>
              <a:latin typeface="Arial"/>
              <a:ea typeface="Arial"/>
              <a:cs typeface="Times New Roman"/>
            </a:endParaRPr>
          </a:p>
          <a:p>
            <a:pPr algn="ctr">
              <a:lnSpc>
                <a:spcPct val="115000"/>
              </a:lnSpc>
              <a:spcAft>
                <a:spcPts val="1000"/>
              </a:spcAft>
            </a:pPr>
            <a:r>
              <a:rPr lang="fr-FR" sz="1100" dirty="0" smtClean="0">
                <a:effectLst/>
                <a:latin typeface="Arial"/>
                <a:ea typeface="Arial"/>
                <a:cs typeface="Times New Roman"/>
              </a:rPr>
              <a:t>Résolution par intervention IDE par téléphone</a:t>
            </a:r>
            <a:endParaRPr lang="fr-FR" sz="1100" dirty="0">
              <a:effectLst/>
              <a:latin typeface="Arial"/>
              <a:ea typeface="Arial"/>
              <a:cs typeface="Times New Roman"/>
            </a:endParaRPr>
          </a:p>
        </p:txBody>
      </p:sp>
      <p:sp>
        <p:nvSpPr>
          <p:cNvPr id="61" name="Zone de texte 2"/>
          <p:cNvSpPr txBox="1">
            <a:spLocks noChangeArrowheads="1"/>
          </p:cNvSpPr>
          <p:nvPr/>
        </p:nvSpPr>
        <p:spPr bwMode="auto">
          <a:xfrm>
            <a:off x="2820576" y="5540715"/>
            <a:ext cx="1813639" cy="1022755"/>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smtClean="0">
                <a:solidFill>
                  <a:srgbClr val="00B050"/>
                </a:solidFill>
                <a:effectLst/>
                <a:latin typeface="Arial"/>
                <a:ea typeface="Arial"/>
                <a:cs typeface="Times New Roman"/>
              </a:rPr>
              <a:t>330</a:t>
            </a:r>
            <a:endParaRPr lang="fr-FR" sz="1100" dirty="0">
              <a:effectLst/>
              <a:latin typeface="Arial"/>
              <a:ea typeface="Arial"/>
              <a:cs typeface="Times New Roman"/>
            </a:endParaRPr>
          </a:p>
          <a:p>
            <a:pPr algn="ctr">
              <a:lnSpc>
                <a:spcPct val="115000"/>
              </a:lnSpc>
              <a:spcAft>
                <a:spcPts val="1000"/>
              </a:spcAft>
            </a:pPr>
            <a:r>
              <a:rPr lang="fr-FR" sz="1100" dirty="0" smtClean="0">
                <a:effectLst/>
                <a:latin typeface="Arial"/>
                <a:ea typeface="Arial"/>
                <a:cs typeface="Times New Roman"/>
              </a:rPr>
              <a:t>Appels régulation après intervention IDE (par téléphone ou sur site)</a:t>
            </a:r>
            <a:endParaRPr lang="fr-FR" sz="1100" dirty="0">
              <a:effectLst/>
              <a:latin typeface="Arial"/>
              <a:ea typeface="Arial"/>
              <a:cs typeface="Times New Roman"/>
            </a:endParaRPr>
          </a:p>
        </p:txBody>
      </p:sp>
      <p:sp>
        <p:nvSpPr>
          <p:cNvPr id="62" name="Zone de texte 2"/>
          <p:cNvSpPr txBox="1">
            <a:spLocks noChangeArrowheads="1"/>
          </p:cNvSpPr>
          <p:nvPr/>
        </p:nvSpPr>
        <p:spPr bwMode="auto">
          <a:xfrm>
            <a:off x="6533263" y="5617188"/>
            <a:ext cx="2040253" cy="981440"/>
          </a:xfrm>
          <a:prstGeom prst="rect">
            <a:avLst/>
          </a:prstGeom>
          <a:ln>
            <a:headEnd/>
            <a:tailEnd/>
          </a:ln>
          <a:scene3d>
            <a:camera prst="orthographicFront"/>
            <a:lightRig rig="threePt" dir="t"/>
          </a:scene3d>
          <a:sp3d>
            <a:bevelT w="165100" prst="coolSlant"/>
          </a:sp3d>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lgn="ctr">
              <a:lnSpc>
                <a:spcPct val="115000"/>
              </a:lnSpc>
              <a:spcAft>
                <a:spcPts val="1000"/>
              </a:spcAft>
            </a:pPr>
            <a:r>
              <a:rPr lang="fr-FR" sz="1100" b="1" dirty="0" smtClean="0">
                <a:solidFill>
                  <a:srgbClr val="00B050"/>
                </a:solidFill>
                <a:effectLst/>
                <a:latin typeface="Arial"/>
                <a:ea typeface="Arial"/>
                <a:cs typeface="Times New Roman"/>
              </a:rPr>
              <a:t>172</a:t>
            </a:r>
            <a:endParaRPr lang="fr-FR" sz="1100" dirty="0">
              <a:effectLst/>
              <a:latin typeface="Arial"/>
              <a:ea typeface="Arial"/>
              <a:cs typeface="Times New Roman"/>
            </a:endParaRPr>
          </a:p>
          <a:p>
            <a:pPr algn="ctr">
              <a:lnSpc>
                <a:spcPct val="115000"/>
              </a:lnSpc>
              <a:spcAft>
                <a:spcPts val="1000"/>
              </a:spcAft>
            </a:pPr>
            <a:r>
              <a:rPr lang="fr-FR" sz="1100" dirty="0" smtClean="0">
                <a:effectLst/>
                <a:latin typeface="Arial"/>
                <a:ea typeface="Arial"/>
                <a:cs typeface="Times New Roman"/>
              </a:rPr>
              <a:t>Hospitalisations après intervention IDE (par téléphone ou sur site)</a:t>
            </a:r>
            <a:endParaRPr lang="fr-FR" sz="1100" dirty="0">
              <a:effectLst/>
              <a:latin typeface="Arial"/>
              <a:ea typeface="Arial"/>
              <a:cs typeface="Times New Roman"/>
            </a:endParaRPr>
          </a:p>
        </p:txBody>
      </p:sp>
      <p:sp>
        <p:nvSpPr>
          <p:cNvPr id="66" name="Zone de texte 2"/>
          <p:cNvSpPr txBox="1">
            <a:spLocks noChangeArrowheads="1"/>
          </p:cNvSpPr>
          <p:nvPr/>
        </p:nvSpPr>
        <p:spPr bwMode="auto">
          <a:xfrm>
            <a:off x="5793475" y="5805264"/>
            <a:ext cx="739788" cy="273639"/>
          </a:xfrm>
          <a:prstGeom prst="rect">
            <a:avLst/>
          </a:prstGeom>
          <a:noFill/>
          <a:ln w="9525">
            <a:noFill/>
            <a:miter lim="800000"/>
            <a:headEnd/>
            <a:tailEnd/>
          </a:ln>
          <a:scene3d>
            <a:camera prst="orthographicFront"/>
            <a:lightRig rig="threePt" dir="t"/>
          </a:scene3d>
          <a:sp3d>
            <a:bevelT w="165100" prst="coolSlant"/>
          </a:sp3d>
        </p:spPr>
        <p:txBody>
          <a:bodyPr rot="0" vert="horz" wrap="square" lIns="91440" tIns="45720" rIns="91440" bIns="45720" anchor="t" anchorCtr="0">
            <a:noAutofit/>
          </a:bodyPr>
          <a:lstStyle/>
          <a:p>
            <a:pPr algn="ctr">
              <a:lnSpc>
                <a:spcPct val="115000"/>
              </a:lnSpc>
              <a:spcAft>
                <a:spcPts val="1000"/>
              </a:spcAft>
            </a:pPr>
            <a:r>
              <a:rPr lang="fr-FR" sz="1000" dirty="0" smtClean="0">
                <a:solidFill>
                  <a:srgbClr val="00B050"/>
                </a:solidFill>
                <a:effectLst/>
                <a:latin typeface="Arial"/>
                <a:ea typeface="Arial"/>
                <a:cs typeface="Times New Roman"/>
              </a:rPr>
              <a:t>(52 %)</a:t>
            </a:r>
            <a:endParaRPr lang="fr-FR" sz="1100" dirty="0">
              <a:effectLst/>
              <a:latin typeface="Arial"/>
              <a:ea typeface="Arial"/>
              <a:cs typeface="Times New Roman"/>
            </a:endParaRPr>
          </a:p>
        </p:txBody>
      </p:sp>
      <p:sp>
        <p:nvSpPr>
          <p:cNvPr id="52" name="Espace réservé du numéro de diapositive 3"/>
          <p:cNvSpPr>
            <a:spLocks noGrp="1"/>
          </p:cNvSpPr>
          <p:nvPr>
            <p:ph type="sldNum" sz="quarter" idx="10"/>
          </p:nvPr>
        </p:nvSpPr>
        <p:spPr>
          <a:xfrm>
            <a:off x="7071820" y="6570294"/>
            <a:ext cx="1042987" cy="268287"/>
          </a:xfrm>
        </p:spPr>
        <p:txBody>
          <a:bodyPr/>
          <a:lstStyle/>
          <a:p>
            <a:pP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defRPr/>
              </a:pPr>
              <a:t>29</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1958095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04664"/>
            <a:ext cx="8229600" cy="5760640"/>
          </a:xfrm>
        </p:spPr>
        <p:txBody>
          <a:bodyPr/>
          <a:lstStyle/>
          <a:p>
            <a:r>
              <a:rPr lang="fr-FR" sz="1600" dirty="0"/>
              <a:t>« Il doit y avoir des IDE la nuit dans les EHPAD : c’est le texte ! » (Un médecin)</a:t>
            </a:r>
          </a:p>
          <a:p>
            <a:r>
              <a:rPr lang="fr-FR" sz="1600" dirty="0"/>
              <a:t>« Si une personne est en difficulté juste avant la nuit, elle est basculée vers les urgences. (Consigne donnée par une directrice d’EHPAD) </a:t>
            </a:r>
          </a:p>
          <a:p>
            <a:r>
              <a:rPr lang="fr-FR" sz="1600" dirty="0"/>
              <a:t>« De toute façon, on hospitalise le vendredi soir car on veut éviter les problèmes le </a:t>
            </a:r>
            <a:r>
              <a:rPr lang="fr-FR" sz="1600" dirty="0" err="1"/>
              <a:t>week</a:t>
            </a:r>
            <a:r>
              <a:rPr lang="fr-FR" sz="1600" dirty="0"/>
              <a:t>- end en l’absence de médecin. (Une IDE)</a:t>
            </a:r>
          </a:p>
          <a:p>
            <a:r>
              <a:rPr lang="fr-FR" sz="1600" dirty="0"/>
              <a:t>« Ce n’est pas nécessaire car des habitudes ont été prises… Les AS de nuit sont habituées à gérer ». (Une IDE)</a:t>
            </a:r>
          </a:p>
          <a:p>
            <a:r>
              <a:rPr lang="fr-FR" sz="1600" dirty="0"/>
              <a:t>« J’essaie de gérer ça moi- même pour ne pas embêter… » (Une AS de nuit)</a:t>
            </a:r>
          </a:p>
          <a:p>
            <a:r>
              <a:rPr lang="fr-FR" sz="1600" dirty="0" smtClean="0"/>
              <a:t>« </a:t>
            </a:r>
            <a:r>
              <a:rPr lang="fr-FR" sz="1600" dirty="0"/>
              <a:t>Ce serait mieux qu’il y ait d’abord une régulation médicale ! ». (Un médecin)</a:t>
            </a:r>
          </a:p>
          <a:p>
            <a:r>
              <a:rPr lang="fr-FR" sz="1600" dirty="0"/>
              <a:t> « Je suis un simple consommateur ». (Un directeur d’EHPAD)</a:t>
            </a:r>
          </a:p>
          <a:p>
            <a:r>
              <a:rPr lang="fr-FR" sz="1600" dirty="0"/>
              <a:t>« Je leur ai dit pourtant qu’il faut appeler pour justifier le service pour pérenniser le dispositif » (Une AS de jour)</a:t>
            </a:r>
          </a:p>
          <a:p>
            <a:r>
              <a:rPr lang="fr-FR" sz="1600" dirty="0"/>
              <a:t>« Y’en a pas besoin comme il y a peu d’interventions, ça prouve que ce n’est pas nécessaire ». (Une IDE de jour)</a:t>
            </a:r>
          </a:p>
          <a:p>
            <a:r>
              <a:rPr lang="fr-FR" sz="1600" dirty="0"/>
              <a:t>« Moi j’étais contre. Je ne vois pas l’intérêt car il y a déjà le protocole de prise en charge la nuit et il y a déjà la PDSA, avec une permanence en nuit profonde dans ce territoire, et des médecins effecteurs qui se déplacent à l’EHPAD si besoin. (Un médecin)</a:t>
            </a:r>
          </a:p>
          <a:p>
            <a:endParaRPr lang="fr-FR" dirty="0"/>
          </a:p>
        </p:txBody>
      </p:sp>
      <p:sp>
        <p:nvSpPr>
          <p:cNvPr id="5" name="Espace réservé du numéro de diapositive 3"/>
          <p:cNvSpPr>
            <a:spLocks noGrp="1"/>
          </p:cNvSpPr>
          <p:nvPr>
            <p:ph type="sldNum" sz="quarter" idx="10"/>
          </p:nvPr>
        </p:nvSpPr>
        <p:spPr bwMode="auto">
          <a:xfrm>
            <a:off x="6659563" y="6237288"/>
            <a:ext cx="1042987" cy="26828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defRPr/>
            </a:pPr>
            <a:r>
              <a:rPr lang="fr-FR" altLang="fr-FR" sz="1000" dirty="0" smtClean="0">
                <a:solidFill>
                  <a:srgbClr val="898989"/>
                </a:solidFill>
                <a:latin typeface="Calibri" pitchFamily="34" charset="0"/>
              </a:rPr>
              <a:t>Page </a:t>
            </a:r>
            <a:fld id="{1A326767-D0FC-45F4-A8A4-D96FC1B05D76}" type="slidenum">
              <a:rPr lang="fr-FR" altLang="fr-FR" sz="1000" smtClean="0">
                <a:solidFill>
                  <a:srgbClr val="898989"/>
                </a:solidFill>
                <a:latin typeface="Calibri" pitchFamily="34" charset="0"/>
              </a:rPr>
              <a:pPr algn="r" eaLnBrk="1" hangingPunct="1">
                <a:defRPr/>
              </a:pPr>
              <a:t>3</a:t>
            </a:fld>
            <a:endParaRPr lang="fr-FR" altLang="fr-FR" sz="1000" dirty="0" smtClean="0">
              <a:solidFill>
                <a:srgbClr val="898989"/>
              </a:solidFill>
              <a:latin typeface="Calibri" pitchFamily="34" charset="0"/>
            </a:endParaRPr>
          </a:p>
        </p:txBody>
      </p:sp>
    </p:spTree>
    <p:extLst>
      <p:ext uri="{BB962C8B-B14F-4D97-AF65-F5344CB8AC3E}">
        <p14:creationId xmlns:p14="http://schemas.microsoft.com/office/powerpoint/2010/main" val="19020007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sp>
        <p:nvSpPr>
          <p:cNvPr id="5" name="Croix 4"/>
          <p:cNvSpPr/>
          <p:nvPr/>
        </p:nvSpPr>
        <p:spPr>
          <a:xfrm>
            <a:off x="3674368" y="2780928"/>
            <a:ext cx="1795264" cy="1728192"/>
          </a:xfrm>
          <a:prstGeom prst="plus">
            <a:avLst/>
          </a:prstGeom>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rgbClr val="FF0000"/>
                </a:solidFill>
              </a:rPr>
              <a:t>72 % des situations gérées directement par l’astreinte IDE</a:t>
            </a:r>
          </a:p>
          <a:p>
            <a:pPr algn="ctr"/>
            <a:r>
              <a:rPr lang="fr-FR" sz="1200" dirty="0" smtClean="0">
                <a:solidFill>
                  <a:srgbClr val="FF0000"/>
                </a:solidFill>
              </a:rPr>
              <a:t>seule</a:t>
            </a:r>
            <a:endParaRPr lang="fr-FR" sz="1200" dirty="0">
              <a:solidFill>
                <a:srgbClr val="FF0000"/>
              </a:solidFill>
            </a:endParaRPr>
          </a:p>
        </p:txBody>
      </p:sp>
      <p:sp>
        <p:nvSpPr>
          <p:cNvPr id="9" name="Triangle isocèle 8"/>
          <p:cNvSpPr/>
          <p:nvPr/>
        </p:nvSpPr>
        <p:spPr>
          <a:xfrm>
            <a:off x="6298820" y="1787624"/>
            <a:ext cx="2521652" cy="1410543"/>
          </a:xfrm>
          <a:prstGeom prst="triangle">
            <a:avLst/>
          </a:prstGeom>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tx1"/>
                </a:solidFill>
              </a:rPr>
              <a:t>Taux de recours à la régulation passé de 51 à 31% en 2016</a:t>
            </a:r>
            <a:endParaRPr lang="fr-FR" sz="1100" dirty="0">
              <a:solidFill>
                <a:schemeClr val="tx1"/>
              </a:solidFill>
            </a:endParaRPr>
          </a:p>
        </p:txBody>
      </p:sp>
      <p:sp>
        <p:nvSpPr>
          <p:cNvPr id="10" name="Organigramme : Connecteur 9"/>
          <p:cNvSpPr/>
          <p:nvPr/>
        </p:nvSpPr>
        <p:spPr>
          <a:xfrm>
            <a:off x="1187624" y="2241166"/>
            <a:ext cx="1656184" cy="1368152"/>
          </a:xfrm>
          <a:prstGeom prst="flowChartConnector">
            <a:avLst/>
          </a:prstGeom>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76% des situations gérées par téléphone résolues par l’IDE seule</a:t>
            </a:r>
            <a:endParaRPr lang="fr-FR" sz="1200" dirty="0">
              <a:solidFill>
                <a:schemeClr val="tx1"/>
              </a:solidFill>
            </a:endParaRPr>
          </a:p>
        </p:txBody>
      </p:sp>
      <p:sp>
        <p:nvSpPr>
          <p:cNvPr id="11" name="Organigramme : Connecteur 10"/>
          <p:cNvSpPr/>
          <p:nvPr/>
        </p:nvSpPr>
        <p:spPr>
          <a:xfrm>
            <a:off x="1043608" y="4717771"/>
            <a:ext cx="1800200" cy="1368152"/>
          </a:xfrm>
          <a:prstGeom prst="flowChartConnector">
            <a:avLst/>
          </a:prstGeom>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73% des situations ayant donné lieu à déplacement résolues par l’IDE seule</a:t>
            </a:r>
            <a:endParaRPr lang="fr-FR" sz="1200" dirty="0">
              <a:solidFill>
                <a:schemeClr val="tx1"/>
              </a:solidFill>
            </a:endParaRPr>
          </a:p>
        </p:txBody>
      </p:sp>
      <p:sp>
        <p:nvSpPr>
          <p:cNvPr id="8" name="ZoneTexte 7"/>
          <p:cNvSpPr txBox="1"/>
          <p:nvPr/>
        </p:nvSpPr>
        <p:spPr>
          <a:xfrm>
            <a:off x="2627784" y="1957482"/>
            <a:ext cx="3888432" cy="369332"/>
          </a:xfrm>
          <a:prstGeom prst="rect">
            <a:avLst/>
          </a:prstGeom>
          <a:noFill/>
        </p:spPr>
        <p:txBody>
          <a:bodyPr wrap="square" rtlCol="0">
            <a:spAutoFit/>
          </a:bodyPr>
          <a:lstStyle/>
          <a:p>
            <a:r>
              <a:rPr lang="fr-FR" dirty="0" smtClean="0">
                <a:solidFill>
                  <a:srgbClr val="0070C0"/>
                </a:solidFill>
              </a:rPr>
              <a:t>Taux de recours à l’astreinte = 94 %</a:t>
            </a:r>
            <a:endParaRPr lang="fr-FR" dirty="0">
              <a:solidFill>
                <a:srgbClr val="0070C0"/>
              </a:solidFill>
            </a:endParaRPr>
          </a:p>
        </p:txBody>
      </p:sp>
      <p:sp>
        <p:nvSpPr>
          <p:cNvPr id="12" name="Organigramme : Connecteur 11"/>
          <p:cNvSpPr/>
          <p:nvPr/>
        </p:nvSpPr>
        <p:spPr>
          <a:xfrm>
            <a:off x="6804248" y="3705322"/>
            <a:ext cx="1440160" cy="1235846"/>
          </a:xfrm>
          <a:prstGeom prst="flowChartConnector">
            <a:avLst/>
          </a:prstGeom>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847 recours à la régulation évités</a:t>
            </a:r>
            <a:endParaRPr lang="fr-FR" sz="1200" dirty="0">
              <a:solidFill>
                <a:schemeClr val="tx1"/>
              </a:solidFill>
            </a:endParaRPr>
          </a:p>
        </p:txBody>
      </p:sp>
      <p:sp>
        <p:nvSpPr>
          <p:cNvPr id="13" name="Organigramme : Connecteur 12"/>
          <p:cNvSpPr/>
          <p:nvPr/>
        </p:nvSpPr>
        <p:spPr>
          <a:xfrm>
            <a:off x="5943560" y="5030191"/>
            <a:ext cx="1728192" cy="1040844"/>
          </a:xfrm>
          <a:prstGeom prst="flowChartConnector">
            <a:avLst/>
          </a:prstGeom>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446 hospitalisations de nuit évitées</a:t>
            </a:r>
            <a:endParaRPr lang="fr-FR" sz="1200" dirty="0">
              <a:solidFill>
                <a:schemeClr val="tx1"/>
              </a:solidFill>
            </a:endParaRPr>
          </a:p>
        </p:txBody>
      </p:sp>
      <p:sp>
        <p:nvSpPr>
          <p:cNvPr id="14" name="Organigramme : Connecteur 13"/>
          <p:cNvSpPr/>
          <p:nvPr/>
        </p:nvSpPr>
        <p:spPr>
          <a:xfrm>
            <a:off x="3491880" y="5337212"/>
            <a:ext cx="2160240" cy="1044116"/>
          </a:xfrm>
          <a:prstGeom prst="flowChartConnector">
            <a:avLst/>
          </a:prstGeom>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Taux global d’hospitalisation passé de 28 à 16 %</a:t>
            </a:r>
            <a:endParaRPr lang="fr-FR" sz="1200" dirty="0">
              <a:solidFill>
                <a:schemeClr val="tx1"/>
              </a:solidFill>
            </a:endParaRPr>
          </a:p>
        </p:txBody>
      </p:sp>
      <p:sp>
        <p:nvSpPr>
          <p:cNvPr id="19" name="Flèche vers le bas 18"/>
          <p:cNvSpPr/>
          <p:nvPr/>
        </p:nvSpPr>
        <p:spPr>
          <a:xfrm>
            <a:off x="7308304" y="3205201"/>
            <a:ext cx="360040" cy="3814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vers le bas 19"/>
          <p:cNvSpPr/>
          <p:nvPr/>
        </p:nvSpPr>
        <p:spPr>
          <a:xfrm rot="19192781">
            <a:off x="5467377" y="4155209"/>
            <a:ext cx="360040" cy="11930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vers le bas 20"/>
          <p:cNvSpPr/>
          <p:nvPr/>
        </p:nvSpPr>
        <p:spPr>
          <a:xfrm>
            <a:off x="4355976" y="4650599"/>
            <a:ext cx="360040" cy="5811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vers le bas 21"/>
          <p:cNvSpPr/>
          <p:nvPr/>
        </p:nvSpPr>
        <p:spPr>
          <a:xfrm rot="6680496">
            <a:off x="2903732" y="3188054"/>
            <a:ext cx="360040" cy="5811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vers le bas 22"/>
          <p:cNvSpPr/>
          <p:nvPr/>
        </p:nvSpPr>
        <p:spPr>
          <a:xfrm rot="2892067">
            <a:off x="3150779" y="4095492"/>
            <a:ext cx="360040" cy="12427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e bas 23"/>
          <p:cNvSpPr/>
          <p:nvPr/>
        </p:nvSpPr>
        <p:spPr>
          <a:xfrm rot="14636138">
            <a:off x="5803535" y="3139782"/>
            <a:ext cx="360040" cy="5811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395536" y="40449"/>
            <a:ext cx="8424936" cy="1908215"/>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3600" b="1" dirty="0">
                <a:solidFill>
                  <a:srgbClr val="0070C0"/>
                </a:solidFill>
                <a:latin typeface="Calibri" pitchFamily="34" charset="0"/>
                <a:ea typeface="+mj-ea"/>
                <a:cs typeface="+mj-cs"/>
              </a:rPr>
              <a:t>Principales conclusions (3)</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00" b="1" i="0" u="none" strike="noStrike" kern="0" cap="none" spc="0" normalizeH="0" baseline="0" noProof="0" dirty="0" smtClean="0">
              <a:ln>
                <a:noFill/>
              </a:ln>
              <a:solidFill>
                <a:srgbClr val="00B050"/>
              </a:solidFill>
              <a:effectLst/>
              <a:uLnTx/>
              <a:uFillTx/>
              <a:latin typeface="Calibri"/>
              <a:ea typeface="+mj-ea"/>
              <a:cs typeface="+mj-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fr-FR" kern="0" dirty="0" smtClean="0">
                <a:solidFill>
                  <a:sysClr val="windowText" lastClr="000000"/>
                </a:solidFill>
              </a:rPr>
              <a:t>-Une </a:t>
            </a:r>
            <a:r>
              <a:rPr lang="fr-FR" kern="0" dirty="0">
                <a:solidFill>
                  <a:sysClr val="windowText" lastClr="000000"/>
                </a:solidFill>
              </a:rPr>
              <a:t>valeur ajoutée </a:t>
            </a:r>
            <a:r>
              <a:rPr lang="fr-FR" kern="0" dirty="0" smtClean="0">
                <a:solidFill>
                  <a:sysClr val="windowText" lastClr="000000"/>
                </a:solidFill>
              </a:rPr>
              <a:t>des </a:t>
            </a:r>
            <a:r>
              <a:rPr lang="fr-FR" kern="0" dirty="0">
                <a:solidFill>
                  <a:sysClr val="windowText" lastClr="000000"/>
                </a:solidFill>
              </a:rPr>
              <a:t>interventions </a:t>
            </a:r>
            <a:r>
              <a:rPr lang="fr-FR" kern="0" dirty="0" smtClean="0">
                <a:solidFill>
                  <a:sysClr val="windowText" lastClr="000000"/>
                </a:solidFill>
              </a:rPr>
              <a:t>téléphoniques et </a:t>
            </a:r>
            <a:r>
              <a:rPr lang="fr-FR" kern="0" dirty="0">
                <a:solidFill>
                  <a:sysClr val="windowText" lastClr="000000"/>
                </a:solidFill>
              </a:rPr>
              <a:t>des interventions sur </a:t>
            </a:r>
            <a:r>
              <a:rPr lang="fr-FR" kern="0" dirty="0" smtClean="0">
                <a:solidFill>
                  <a:sysClr val="windowText" lastClr="000000"/>
                </a:solidFill>
              </a:rPr>
              <a:t>site</a:t>
            </a:r>
          </a:p>
          <a:p>
            <a:pPr marL="0" marR="0" lvl="0" indent="0" algn="just" defTabSz="914400" eaLnBrk="1" fontAlgn="auto" latinLnBrk="0" hangingPunct="1">
              <a:lnSpc>
                <a:spcPct val="100000"/>
              </a:lnSpc>
              <a:spcBef>
                <a:spcPts val="0"/>
              </a:spcBef>
              <a:spcAft>
                <a:spcPts val="0"/>
              </a:spcAft>
              <a:buClrTx/>
              <a:buSzTx/>
              <a:buFontTx/>
              <a:buNone/>
              <a:tabLst/>
              <a:defRPr/>
            </a:pPr>
            <a:r>
              <a:rPr lang="fr-FR" kern="0" dirty="0" smtClean="0">
                <a:solidFill>
                  <a:sysClr val="windowText" lastClr="000000"/>
                </a:solidFill>
              </a:rPr>
              <a:t>-Une </a:t>
            </a:r>
            <a:r>
              <a:rPr lang="fr-FR" kern="0" dirty="0">
                <a:solidFill>
                  <a:sysClr val="windowText" lastClr="000000"/>
                </a:solidFill>
              </a:rPr>
              <a:t>diminution du recours à la régulation la nuit</a:t>
            </a:r>
          </a:p>
          <a:p>
            <a:pPr marL="0" marR="0" lvl="0" indent="0" algn="just" defTabSz="914400" eaLnBrk="1" fontAlgn="auto" latinLnBrk="0" hangingPunct="1">
              <a:lnSpc>
                <a:spcPct val="100000"/>
              </a:lnSpc>
              <a:spcBef>
                <a:spcPts val="0"/>
              </a:spcBef>
              <a:spcAft>
                <a:spcPts val="0"/>
              </a:spcAft>
              <a:buClrTx/>
              <a:buSzTx/>
              <a:buFontTx/>
              <a:buNone/>
              <a:tabLst/>
              <a:defRPr/>
            </a:pPr>
            <a:r>
              <a:rPr lang="fr-FR" kern="0" dirty="0" smtClean="0">
                <a:solidFill>
                  <a:sysClr val="windowText" lastClr="000000"/>
                </a:solidFill>
              </a:rPr>
              <a:t>-Une </a:t>
            </a:r>
            <a:r>
              <a:rPr lang="fr-FR" kern="0" dirty="0">
                <a:solidFill>
                  <a:sysClr val="windowText" lastClr="000000"/>
                </a:solidFill>
              </a:rPr>
              <a:t>diminution des passages aux urgences la nuit </a:t>
            </a:r>
            <a:r>
              <a:rPr lang="fr-FR" kern="0" dirty="0" smtClean="0">
                <a:solidFill>
                  <a:sysClr val="windowText" lastClr="000000"/>
                </a:solidFill>
              </a:rPr>
              <a:t>et </a:t>
            </a:r>
            <a:r>
              <a:rPr lang="fr-FR" kern="0" dirty="0">
                <a:solidFill>
                  <a:sysClr val="windowText" lastClr="000000"/>
                </a:solidFill>
              </a:rPr>
              <a:t>des </a:t>
            </a:r>
            <a:r>
              <a:rPr lang="fr-FR" kern="0" dirty="0" smtClean="0">
                <a:solidFill>
                  <a:sysClr val="windowText" lastClr="000000"/>
                </a:solidFill>
              </a:rPr>
              <a:t>hospitalisations</a:t>
            </a:r>
            <a:endParaRPr lang="fr-FR" kern="0" dirty="0">
              <a:solidFill>
                <a:sysClr val="windowText" lastClr="00000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smtClean="0">
              <a:ln>
                <a:noFill/>
              </a:ln>
              <a:solidFill>
                <a:sysClr val="windowText" lastClr="000000"/>
              </a:solidFill>
              <a:effectLst/>
              <a:uLnTx/>
              <a:uFillTx/>
            </a:endParaRPr>
          </a:p>
        </p:txBody>
      </p:sp>
      <p:sp>
        <p:nvSpPr>
          <p:cNvPr id="25" name="Espace réservé du numéro de diapositive 3"/>
          <p:cNvSpPr>
            <a:spLocks noGrp="1"/>
          </p:cNvSpPr>
          <p:nvPr>
            <p:ph type="sldNum" sz="quarter" idx="10"/>
          </p:nvPr>
        </p:nvSpPr>
        <p:spPr>
          <a:xfrm>
            <a:off x="6659954" y="6247184"/>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30</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8417732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274042"/>
          </a:xfrm>
        </p:spPr>
        <p:txBody>
          <a:bodyPr>
            <a:noAutofit/>
          </a:bodyPr>
          <a:lstStyle/>
          <a:p>
            <a:r>
              <a:rPr lang="fr-FR" sz="2500" b="1" dirty="0" smtClean="0">
                <a:solidFill>
                  <a:srgbClr val="00B050"/>
                </a:solidFill>
              </a:rPr>
              <a:t>Plus – value du dispositif</a:t>
            </a:r>
            <a:endParaRPr lang="fr-FR" sz="2500" b="1" dirty="0">
              <a:solidFill>
                <a:srgbClr val="00B050"/>
              </a:solidFill>
            </a:endParaRPr>
          </a:p>
        </p:txBody>
      </p:sp>
      <p:sp>
        <p:nvSpPr>
          <p:cNvPr id="3" name="Rectangle 2"/>
          <p:cNvSpPr/>
          <p:nvPr/>
        </p:nvSpPr>
        <p:spPr>
          <a:xfrm>
            <a:off x="1043610" y="511935"/>
            <a:ext cx="6552728" cy="323165"/>
          </a:xfrm>
          <a:prstGeom prst="rect">
            <a:avLst/>
          </a:prstGeom>
        </p:spPr>
        <p:txBody>
          <a:bodyPr wrap="square">
            <a:spAutoFit/>
          </a:bodyPr>
          <a:lstStyle/>
          <a:p>
            <a:pPr fontAlgn="auto">
              <a:spcBef>
                <a:spcPts val="0"/>
              </a:spcBef>
              <a:spcAft>
                <a:spcPts val="0"/>
              </a:spcAft>
            </a:pPr>
            <a:r>
              <a:rPr lang="fr-FR" sz="1500" b="1" dirty="0">
                <a:solidFill>
                  <a:srgbClr val="0070C0"/>
                </a:solidFill>
                <a:latin typeface="Calibri"/>
              </a:rPr>
              <a:t>Plus-value du dispositif – détail par dispositif (cumul </a:t>
            </a:r>
            <a:r>
              <a:rPr lang="fr-FR" sz="1500" b="1" dirty="0" smtClean="0">
                <a:solidFill>
                  <a:srgbClr val="0070C0"/>
                </a:solidFill>
                <a:latin typeface="Calibri"/>
              </a:rPr>
              <a:t>2014-2016)</a:t>
            </a:r>
            <a:r>
              <a:rPr lang="fr-FR" sz="1000" b="1" baseline="30000" dirty="0" smtClean="0">
                <a:solidFill>
                  <a:srgbClr val="0070C0"/>
                </a:solidFill>
                <a:latin typeface="Calibri"/>
              </a:rPr>
              <a:t>2015 pour Baugé</a:t>
            </a:r>
            <a:endParaRPr lang="fr-FR" sz="1000" b="1" baseline="30000" dirty="0">
              <a:solidFill>
                <a:srgbClr val="0070C0"/>
              </a:solidFill>
              <a:latin typeface="Calibri"/>
            </a:endParaRPr>
          </a:p>
        </p:txBody>
      </p:sp>
      <p:graphicFrame>
        <p:nvGraphicFramePr>
          <p:cNvPr id="5" name="Tableau 4"/>
          <p:cNvGraphicFramePr>
            <a:graphicFrameLocks noGrp="1"/>
          </p:cNvGraphicFramePr>
          <p:nvPr>
            <p:extLst>
              <p:ext uri="{D42A27DB-BD31-4B8C-83A1-F6EECF244321}">
                <p14:modId xmlns:p14="http://schemas.microsoft.com/office/powerpoint/2010/main" val="2875584491"/>
              </p:ext>
            </p:extLst>
          </p:nvPr>
        </p:nvGraphicFramePr>
        <p:xfrm>
          <a:off x="107504" y="897343"/>
          <a:ext cx="8928999" cy="5516608"/>
        </p:xfrm>
        <a:graphic>
          <a:graphicData uri="http://schemas.openxmlformats.org/drawingml/2006/table">
            <a:tbl>
              <a:tblPr firstRow="1" firstCol="1" bandRow="1">
                <a:tableStyleId>{5C22544A-7EE6-4342-B048-85BDC9FD1C3A}</a:tableStyleId>
              </a:tblPr>
              <a:tblGrid>
                <a:gridCol w="1490888"/>
                <a:gridCol w="743403"/>
                <a:gridCol w="743986"/>
                <a:gridCol w="743986"/>
                <a:gridCol w="743403"/>
                <a:gridCol w="743986"/>
                <a:gridCol w="743986"/>
                <a:gridCol w="743403"/>
                <a:gridCol w="743986"/>
                <a:gridCol w="743986"/>
                <a:gridCol w="743986"/>
              </a:tblGrid>
              <a:tr h="777732">
                <a:tc>
                  <a:txBody>
                    <a:bodyPr/>
                    <a:lstStyle/>
                    <a:p>
                      <a:pPr>
                        <a:lnSpc>
                          <a:spcPct val="115000"/>
                        </a:lnSpc>
                        <a:spcAft>
                          <a:spcPts val="0"/>
                        </a:spcAft>
                      </a:pPr>
                      <a:r>
                        <a:rPr lang="fr-FR" sz="800" dirty="0">
                          <a:effectLst/>
                        </a:rPr>
                        <a:t> </a:t>
                      </a:r>
                      <a:endParaRPr lang="fr-FR" sz="900" dirty="0">
                        <a:effectLst/>
                        <a:latin typeface="Arial"/>
                        <a:ea typeface="Arial"/>
                        <a:cs typeface="Times New Roman"/>
                      </a:endParaRPr>
                    </a:p>
                  </a:txBody>
                  <a:tcPr marL="37615" marR="37615" marT="0" marB="0" anchor="b"/>
                </a:tc>
                <a:tc>
                  <a:txBody>
                    <a:bodyPr/>
                    <a:lstStyle/>
                    <a:p>
                      <a:pPr algn="ctr">
                        <a:lnSpc>
                          <a:spcPct val="115000"/>
                        </a:lnSpc>
                        <a:spcAft>
                          <a:spcPts val="0"/>
                        </a:spcAft>
                      </a:pPr>
                      <a:r>
                        <a:rPr lang="fr-FR" sz="1000" dirty="0">
                          <a:effectLst/>
                        </a:rPr>
                        <a:t>Taux de recours  à l’astreinte IDE</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a:effectLst/>
                        </a:rPr>
                        <a:t>Taux de résolution par IDE seule</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a:effectLst/>
                        </a:rPr>
                        <a:t>Nb de recours à la </a:t>
                      </a:r>
                      <a:r>
                        <a:rPr lang="fr-FR" sz="1000" dirty="0" err="1">
                          <a:effectLst/>
                        </a:rPr>
                        <a:t>régul</a:t>
                      </a:r>
                      <a:r>
                        <a:rPr lang="fr-FR" sz="1000" dirty="0">
                          <a:effectLst/>
                        </a:rPr>
                        <a:t> évités</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err="1">
                          <a:effectLst/>
                        </a:rPr>
                        <a:t>Tx</a:t>
                      </a:r>
                      <a:r>
                        <a:rPr lang="fr-FR" sz="1000" dirty="0">
                          <a:effectLst/>
                        </a:rPr>
                        <a:t> de recours </a:t>
                      </a:r>
                      <a:r>
                        <a:rPr lang="fr-FR" sz="1000" dirty="0" err="1">
                          <a:effectLst/>
                        </a:rPr>
                        <a:t>régul</a:t>
                      </a:r>
                      <a:r>
                        <a:rPr lang="fr-FR" sz="1000" dirty="0">
                          <a:effectLst/>
                        </a:rPr>
                        <a:t> évité</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err="1">
                          <a:effectLst/>
                        </a:rPr>
                        <a:t>Tx</a:t>
                      </a:r>
                      <a:r>
                        <a:rPr lang="fr-FR" sz="1000" dirty="0">
                          <a:effectLst/>
                        </a:rPr>
                        <a:t> global de recours à la </a:t>
                      </a:r>
                      <a:r>
                        <a:rPr lang="fr-FR" sz="1000" dirty="0" err="1">
                          <a:effectLst/>
                        </a:rPr>
                        <a:t>régul</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err="1">
                          <a:effectLst/>
                        </a:rPr>
                        <a:t>Tx</a:t>
                      </a:r>
                      <a:r>
                        <a:rPr lang="fr-FR" sz="1000" dirty="0">
                          <a:effectLst/>
                        </a:rPr>
                        <a:t> de recours à la </a:t>
                      </a:r>
                      <a:r>
                        <a:rPr lang="fr-FR" sz="1000" dirty="0" err="1">
                          <a:effectLst/>
                        </a:rPr>
                        <a:t>régul</a:t>
                      </a:r>
                      <a:r>
                        <a:rPr lang="fr-FR" sz="1000" dirty="0">
                          <a:effectLst/>
                        </a:rPr>
                        <a:t> par les IDE</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a:effectLst/>
                        </a:rPr>
                        <a:t>Nb d’hospitalisations de nuit évitées</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a:effectLst/>
                        </a:rPr>
                        <a:t>Taux global d’hospitalisation</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a:effectLst/>
                        </a:rPr>
                        <a:t>Taux d’hospitalisation sans IDE d’astreinte</a:t>
                      </a:r>
                      <a:endParaRPr lang="fr-FR" sz="1000" dirty="0">
                        <a:effectLst/>
                        <a:latin typeface="Arial"/>
                        <a:ea typeface="Arial"/>
                        <a:cs typeface="Times New Roman"/>
                      </a:endParaRPr>
                    </a:p>
                  </a:txBody>
                  <a:tcPr marL="37615" marR="37615" marT="0" marB="0"/>
                </a:tc>
                <a:tc>
                  <a:txBody>
                    <a:bodyPr/>
                    <a:lstStyle/>
                    <a:p>
                      <a:pPr algn="ctr">
                        <a:lnSpc>
                          <a:spcPct val="115000"/>
                        </a:lnSpc>
                        <a:spcAft>
                          <a:spcPts val="0"/>
                        </a:spcAft>
                      </a:pPr>
                      <a:r>
                        <a:rPr lang="fr-FR" sz="1000" dirty="0">
                          <a:effectLst/>
                        </a:rPr>
                        <a:t>Taux d’hospitalisation via IDE d’astreinte</a:t>
                      </a:r>
                      <a:endParaRPr lang="fr-FR" sz="1000" dirty="0">
                        <a:effectLst/>
                        <a:latin typeface="Arial"/>
                        <a:ea typeface="Arial"/>
                        <a:cs typeface="Times New Roman"/>
                      </a:endParaRPr>
                    </a:p>
                  </a:txBody>
                  <a:tcPr marL="37615" marR="37615" marT="0" marB="0"/>
                </a:tc>
              </a:tr>
              <a:tr h="427005">
                <a:tc>
                  <a:txBody>
                    <a:bodyPr/>
                    <a:lstStyle/>
                    <a:p>
                      <a:pPr>
                        <a:lnSpc>
                          <a:spcPct val="115000"/>
                        </a:lnSpc>
                        <a:spcAft>
                          <a:spcPts val="0"/>
                        </a:spcAft>
                      </a:pPr>
                      <a:r>
                        <a:rPr lang="fr-FR" sz="1400" dirty="0">
                          <a:effectLst/>
                        </a:rPr>
                        <a:t>CH DOUE LA FONTAINE</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40%</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49%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35</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49%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51%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16</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43%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52%</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29%</a:t>
                      </a:r>
                      <a:endParaRPr lang="fr-FR" sz="1400">
                        <a:effectLst/>
                        <a:latin typeface="Arial"/>
                        <a:ea typeface="Arial"/>
                        <a:cs typeface="Times New Roman"/>
                      </a:endParaRPr>
                    </a:p>
                  </a:txBody>
                  <a:tcPr marL="37615" marR="37615" marT="0" marB="0" anchor="ctr"/>
                </a:tc>
              </a:tr>
              <a:tr h="427005">
                <a:tc>
                  <a:txBody>
                    <a:bodyPr/>
                    <a:lstStyle/>
                    <a:p>
                      <a:pPr>
                        <a:lnSpc>
                          <a:spcPct val="115000"/>
                        </a:lnSpc>
                        <a:spcAft>
                          <a:spcPts val="0"/>
                        </a:spcAft>
                      </a:pPr>
                      <a:r>
                        <a:rPr lang="fr-FR" sz="1400" dirty="0">
                          <a:effectLst/>
                        </a:rPr>
                        <a:t>EHPAD OLONNE SUR MER</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100%</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71%</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145</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19%</a:t>
                      </a:r>
                      <a:endParaRPr lang="fr-FR" sz="1400">
                        <a:effectLst/>
                        <a:latin typeface="Arial"/>
                        <a:ea typeface="Arial"/>
                        <a:cs typeface="Times New Roman"/>
                      </a:endParaRPr>
                    </a:p>
                  </a:txBody>
                  <a:tcPr marL="37615" marR="37615" marT="0" marB="0" anchor="ctr"/>
                </a:tc>
              </a:tr>
              <a:tr h="253787">
                <a:tc>
                  <a:txBody>
                    <a:bodyPr/>
                    <a:lstStyle/>
                    <a:p>
                      <a:pPr>
                        <a:lnSpc>
                          <a:spcPct val="115000"/>
                        </a:lnSpc>
                        <a:spcAft>
                          <a:spcPts val="0"/>
                        </a:spcAft>
                      </a:pPr>
                      <a:r>
                        <a:rPr lang="fr-FR" sz="1400" dirty="0">
                          <a:effectLst/>
                        </a:rPr>
                        <a:t>EHPAD ROUGE</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71%</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108</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53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9%</a:t>
                      </a:r>
                      <a:endParaRPr lang="fr-FR" sz="1400">
                        <a:effectLst/>
                        <a:latin typeface="Arial"/>
                        <a:ea typeface="Arial"/>
                        <a:cs typeface="Times New Roman"/>
                      </a:endParaRPr>
                    </a:p>
                  </a:txBody>
                  <a:tcPr marL="37615" marR="37615" marT="0" marB="0" anchor="ctr"/>
                </a:tc>
              </a:tr>
              <a:tr h="427005">
                <a:tc>
                  <a:txBody>
                    <a:bodyPr/>
                    <a:lstStyle/>
                    <a:p>
                      <a:pPr>
                        <a:lnSpc>
                          <a:spcPct val="115000"/>
                        </a:lnSpc>
                        <a:spcAft>
                          <a:spcPts val="0"/>
                        </a:spcAft>
                      </a:pPr>
                      <a:r>
                        <a:rPr lang="fr-FR" sz="1400" dirty="0">
                          <a:effectLst/>
                        </a:rPr>
                        <a:t>EHPAD STE PAZANNE</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82%</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76%</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121</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76%</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38%</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24%</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a:t>
                      </a:r>
                      <a:endParaRPr lang="fr-FR" sz="1400">
                        <a:effectLst/>
                        <a:latin typeface="Arial"/>
                        <a:ea typeface="Arial"/>
                        <a:cs typeface="Times New Roman"/>
                      </a:endParaRPr>
                    </a:p>
                  </a:txBody>
                  <a:tcPr marL="37615" marR="37615" marT="0" marB="0" anchor="ctr"/>
                </a:tc>
              </a:tr>
              <a:tr h="253787">
                <a:tc>
                  <a:txBody>
                    <a:bodyPr/>
                    <a:lstStyle/>
                    <a:p>
                      <a:pPr>
                        <a:lnSpc>
                          <a:spcPct val="115000"/>
                        </a:lnSpc>
                        <a:spcAft>
                          <a:spcPts val="0"/>
                        </a:spcAft>
                      </a:pPr>
                      <a:r>
                        <a:rPr lang="fr-FR" sz="1400" dirty="0">
                          <a:effectLst/>
                        </a:rPr>
                        <a:t>GCSMS CRAON</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68%</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25</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58%</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12%</a:t>
                      </a:r>
                      <a:endParaRPr lang="fr-FR" sz="1400">
                        <a:effectLst/>
                        <a:latin typeface="Arial"/>
                        <a:ea typeface="Arial"/>
                        <a:cs typeface="Times New Roman"/>
                      </a:endParaRPr>
                    </a:p>
                  </a:txBody>
                  <a:tcPr marL="37615" marR="37615" marT="0" marB="0" anchor="ctr"/>
                </a:tc>
              </a:tr>
              <a:tr h="253787">
                <a:tc>
                  <a:txBody>
                    <a:bodyPr/>
                    <a:lstStyle/>
                    <a:p>
                      <a:pPr>
                        <a:lnSpc>
                          <a:spcPct val="115000"/>
                        </a:lnSpc>
                        <a:spcAft>
                          <a:spcPts val="0"/>
                        </a:spcAft>
                      </a:pPr>
                      <a:r>
                        <a:rPr lang="fr-FR" sz="1400">
                          <a:effectLst/>
                        </a:rPr>
                        <a:t>CCAS LAVAL</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76%</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75</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76%</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34%</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24%</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24</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15%</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12%</a:t>
                      </a:r>
                      <a:endParaRPr lang="fr-FR" sz="1400">
                        <a:effectLst/>
                        <a:latin typeface="Arial"/>
                        <a:ea typeface="Arial"/>
                        <a:cs typeface="Times New Roman"/>
                      </a:endParaRPr>
                    </a:p>
                  </a:txBody>
                  <a:tcPr marL="37615" marR="37615" marT="0" marB="0" anchor="ctr"/>
                </a:tc>
              </a:tr>
              <a:tr h="427005">
                <a:tc>
                  <a:txBody>
                    <a:bodyPr/>
                    <a:lstStyle/>
                    <a:p>
                      <a:pPr>
                        <a:lnSpc>
                          <a:spcPct val="115000"/>
                        </a:lnSpc>
                        <a:spcAft>
                          <a:spcPts val="0"/>
                        </a:spcAft>
                      </a:pPr>
                      <a:r>
                        <a:rPr lang="fr-FR" sz="1400" dirty="0">
                          <a:effectLst/>
                        </a:rPr>
                        <a:t>EHPAD HERBIGNAC</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5</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83%</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17%</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17%</a:t>
                      </a:r>
                      <a:endParaRPr lang="fr-FR" sz="1400">
                        <a:effectLst/>
                        <a:latin typeface="Arial"/>
                        <a:ea typeface="Arial"/>
                        <a:cs typeface="Times New Roman"/>
                      </a:endParaRPr>
                    </a:p>
                  </a:txBody>
                  <a:tcPr marL="37615" marR="37615" marT="0" marB="0" anchor="ctr"/>
                </a:tc>
              </a:tr>
              <a:tr h="253787">
                <a:tc>
                  <a:txBody>
                    <a:bodyPr/>
                    <a:lstStyle/>
                    <a:p>
                      <a:pPr>
                        <a:lnSpc>
                          <a:spcPct val="115000"/>
                        </a:lnSpc>
                        <a:spcAft>
                          <a:spcPts val="0"/>
                        </a:spcAft>
                      </a:pPr>
                      <a:r>
                        <a:rPr lang="fr-FR" sz="1400" dirty="0">
                          <a:effectLst/>
                        </a:rPr>
                        <a:t>EHPAD HIC BAUGE</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74%</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93%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97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93%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31%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62</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27%</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86%</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a:t>
                      </a:r>
                      <a:endParaRPr lang="fr-FR" sz="1400">
                        <a:effectLst/>
                        <a:latin typeface="Arial"/>
                        <a:ea typeface="Arial"/>
                        <a:cs typeface="Times New Roman"/>
                      </a:endParaRPr>
                    </a:p>
                  </a:txBody>
                  <a:tcPr marL="37615" marR="37615" marT="0" marB="0" anchor="ctr"/>
                </a:tc>
              </a:tr>
              <a:tr h="427005">
                <a:tc>
                  <a:txBody>
                    <a:bodyPr/>
                    <a:lstStyle/>
                    <a:p>
                      <a:pPr>
                        <a:lnSpc>
                          <a:spcPct val="115000"/>
                        </a:lnSpc>
                        <a:spcAft>
                          <a:spcPts val="0"/>
                        </a:spcAft>
                      </a:pPr>
                      <a:r>
                        <a:rPr lang="fr-FR" sz="1400" dirty="0">
                          <a:effectLst/>
                        </a:rPr>
                        <a:t>HAD Saint Sauveur</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69%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116</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30%</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30%</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57</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21%</a:t>
                      </a:r>
                      <a:endParaRPr lang="fr-FR" sz="1400">
                        <a:effectLst/>
                        <a:latin typeface="Arial"/>
                        <a:ea typeface="Arial"/>
                        <a:cs typeface="Times New Roman"/>
                      </a:endParaRPr>
                    </a:p>
                  </a:txBody>
                  <a:tcPr marL="37615" marR="37615" marT="0" marB="0" anchor="ctr"/>
                </a:tc>
              </a:tr>
              <a:tr h="427005">
                <a:tc>
                  <a:txBody>
                    <a:bodyPr/>
                    <a:lstStyle/>
                    <a:p>
                      <a:pPr>
                        <a:lnSpc>
                          <a:spcPct val="115000"/>
                        </a:lnSpc>
                        <a:spcAft>
                          <a:spcPts val="0"/>
                        </a:spcAft>
                      </a:pPr>
                      <a:r>
                        <a:rPr lang="fr-FR" sz="1400" dirty="0">
                          <a:effectLst/>
                        </a:rPr>
                        <a:t>SADAPA LA ROCHE SUR YON</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94</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71%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29%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29%</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56</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11%</a:t>
                      </a:r>
                      <a:endParaRPr lang="fr-FR" sz="1400">
                        <a:effectLst/>
                        <a:latin typeface="Arial"/>
                        <a:ea typeface="Arial"/>
                        <a:cs typeface="Times New Roman"/>
                      </a:endParaRPr>
                    </a:p>
                  </a:txBody>
                  <a:tcPr marL="37615" marR="37615" marT="0" marB="0" anchor="ctr"/>
                </a:tc>
              </a:tr>
              <a:tr h="253787">
                <a:tc>
                  <a:txBody>
                    <a:bodyPr/>
                    <a:lstStyle/>
                    <a:p>
                      <a:pPr>
                        <a:lnSpc>
                          <a:spcPct val="115000"/>
                        </a:lnSpc>
                        <a:spcAft>
                          <a:spcPts val="0"/>
                        </a:spcAft>
                      </a:pPr>
                      <a:r>
                        <a:rPr lang="fr-FR" sz="1400" dirty="0">
                          <a:effectLst/>
                        </a:rPr>
                        <a:t>CH Haut Anjou</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100%</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123</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89%</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a:effectLst/>
                        </a:rPr>
                        <a:t>11%</a:t>
                      </a:r>
                      <a:endParaRPr lang="fr-FR" sz="140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109</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0%</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a:t>
                      </a:r>
                      <a:endParaRPr lang="fr-FR" sz="1400" dirty="0">
                        <a:effectLst/>
                        <a:latin typeface="Arial"/>
                        <a:ea typeface="Arial"/>
                        <a:cs typeface="Times New Roman"/>
                      </a:endParaRPr>
                    </a:p>
                  </a:txBody>
                  <a:tcPr marL="37615" marR="37615" marT="0" marB="0" anchor="ctr"/>
                </a:tc>
              </a:tr>
              <a:tr h="427005">
                <a:tc>
                  <a:txBody>
                    <a:bodyPr/>
                    <a:lstStyle/>
                    <a:p>
                      <a:pPr>
                        <a:lnSpc>
                          <a:spcPct val="115000"/>
                        </a:lnSpc>
                        <a:spcAft>
                          <a:spcPts val="0"/>
                        </a:spcAft>
                      </a:pPr>
                      <a:r>
                        <a:rPr lang="fr-FR" sz="1400" dirty="0">
                          <a:effectLst/>
                        </a:rPr>
                        <a:t>Totaux et moyennes</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88%</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72%</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944</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72%</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36%</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28%</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kern="1200" dirty="0">
                          <a:solidFill>
                            <a:schemeClr val="dk1"/>
                          </a:solidFill>
                          <a:effectLst/>
                          <a:latin typeface="+mn-lt"/>
                          <a:ea typeface="+mn-ea"/>
                          <a:cs typeface="+mn-cs"/>
                        </a:rPr>
                        <a:t>508</a:t>
                      </a:r>
                    </a:p>
                  </a:txBody>
                  <a:tcPr marL="37615" marR="37615" marT="0" marB="0" anchor="ctr"/>
                </a:tc>
                <a:tc>
                  <a:txBody>
                    <a:bodyPr/>
                    <a:lstStyle/>
                    <a:p>
                      <a:pPr algn="ctr">
                        <a:lnSpc>
                          <a:spcPct val="115000"/>
                        </a:lnSpc>
                        <a:spcAft>
                          <a:spcPts val="0"/>
                        </a:spcAft>
                      </a:pPr>
                      <a:r>
                        <a:rPr lang="fr-FR" sz="1400" dirty="0">
                          <a:effectLst/>
                        </a:rPr>
                        <a:t>20%</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23%</a:t>
                      </a:r>
                      <a:endParaRPr lang="fr-FR" sz="1400" dirty="0">
                        <a:effectLst/>
                        <a:latin typeface="Arial"/>
                        <a:ea typeface="Arial"/>
                        <a:cs typeface="Times New Roman"/>
                      </a:endParaRPr>
                    </a:p>
                  </a:txBody>
                  <a:tcPr marL="37615" marR="37615" marT="0" marB="0" anchor="ctr"/>
                </a:tc>
                <a:tc>
                  <a:txBody>
                    <a:bodyPr/>
                    <a:lstStyle/>
                    <a:p>
                      <a:pPr algn="ctr">
                        <a:lnSpc>
                          <a:spcPct val="115000"/>
                        </a:lnSpc>
                        <a:spcAft>
                          <a:spcPts val="0"/>
                        </a:spcAft>
                      </a:pPr>
                      <a:r>
                        <a:rPr lang="fr-FR" sz="1400" dirty="0">
                          <a:effectLst/>
                        </a:rPr>
                        <a:t>15%</a:t>
                      </a:r>
                      <a:endParaRPr lang="fr-FR" sz="1400" dirty="0">
                        <a:effectLst/>
                        <a:latin typeface="Arial"/>
                        <a:ea typeface="Arial"/>
                        <a:cs typeface="Times New Roman"/>
                      </a:endParaRPr>
                    </a:p>
                  </a:txBody>
                  <a:tcPr marL="37615" marR="37615" marT="0" marB="0" anchor="ctr"/>
                </a:tc>
              </a:tr>
            </a:tbl>
          </a:graphicData>
        </a:graphic>
      </p:graphicFrame>
      <p:sp>
        <p:nvSpPr>
          <p:cNvPr id="7" name="Rectangle 1"/>
          <p:cNvSpPr>
            <a:spLocks noChangeArrowheads="1"/>
          </p:cNvSpPr>
          <p:nvPr/>
        </p:nvSpPr>
        <p:spPr bwMode="auto">
          <a:xfrm>
            <a:off x="457200" y="2203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8" name="Espace réservé du numéro de diapositive 3"/>
          <p:cNvSpPr>
            <a:spLocks noGrp="1"/>
          </p:cNvSpPr>
          <p:nvPr>
            <p:ph type="sldNum" sz="quarter" idx="10"/>
          </p:nvPr>
        </p:nvSpPr>
        <p:spPr>
          <a:xfrm>
            <a:off x="7071820" y="6570294"/>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31</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26445257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467544" y="116632"/>
            <a:ext cx="8229600" cy="274042"/>
          </a:xfrm>
        </p:spPr>
        <p:txBody>
          <a:bodyPr>
            <a:noAutofit/>
          </a:bodyPr>
          <a:lstStyle/>
          <a:p>
            <a:r>
              <a:rPr lang="fr-FR" sz="2500" b="1" dirty="0" smtClean="0">
                <a:solidFill>
                  <a:srgbClr val="00B050"/>
                </a:solidFill>
              </a:rPr>
              <a:t>Plus – value du dispositif</a:t>
            </a:r>
            <a:endParaRPr lang="fr-FR" sz="2500" b="1"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1846623" y="603117"/>
            <a:ext cx="5382344" cy="323165"/>
          </a:xfrm>
          <a:prstGeom prst="rect">
            <a:avLst/>
          </a:prstGeom>
        </p:spPr>
        <p:txBody>
          <a:bodyPr wrap="square">
            <a:spAutoFit/>
          </a:bodyPr>
          <a:lstStyle/>
          <a:p>
            <a:pPr algn="ctr" fontAlgn="auto">
              <a:spcBef>
                <a:spcPts val="0"/>
              </a:spcBef>
              <a:spcAft>
                <a:spcPts val="0"/>
              </a:spcAft>
            </a:pPr>
            <a:r>
              <a:rPr lang="fr-FR" sz="1500" b="1" dirty="0">
                <a:solidFill>
                  <a:srgbClr val="0070C0"/>
                </a:solidFill>
                <a:latin typeface="Calibri"/>
              </a:rPr>
              <a:t>Plus-value du dispositif – vision </a:t>
            </a:r>
            <a:r>
              <a:rPr lang="fr-FR" sz="1500" b="1" dirty="0" smtClean="0">
                <a:solidFill>
                  <a:srgbClr val="0070C0"/>
                </a:solidFill>
                <a:latin typeface="Calibri"/>
              </a:rPr>
              <a:t>pluriannuelle</a:t>
            </a:r>
            <a:r>
              <a:rPr lang="fr-FR" sz="1500" b="1" baseline="30000" dirty="0" smtClean="0">
                <a:solidFill>
                  <a:srgbClr val="0070C0"/>
                </a:solidFill>
                <a:latin typeface="Calibri"/>
              </a:rPr>
              <a:t>1</a:t>
            </a:r>
            <a:endParaRPr lang="fr-FR" sz="1500" b="1" baseline="30000" dirty="0">
              <a:solidFill>
                <a:srgbClr val="0070C0"/>
              </a:solidFill>
              <a:latin typeface="Calibri"/>
            </a:endParaRPr>
          </a:p>
        </p:txBody>
      </p:sp>
      <p:sp>
        <p:nvSpPr>
          <p:cNvPr id="8" name="Rectangle 7"/>
          <p:cNvSpPr/>
          <p:nvPr/>
        </p:nvSpPr>
        <p:spPr>
          <a:xfrm>
            <a:off x="251521" y="6042964"/>
            <a:ext cx="8712968" cy="235962"/>
          </a:xfrm>
          <a:prstGeom prst="rect">
            <a:avLst/>
          </a:prstGeom>
          <a:solidFill>
            <a:schemeClr val="bg1"/>
          </a:solidFill>
        </p:spPr>
        <p:txBody>
          <a:bodyPr wrap="square">
            <a:spAutoFit/>
          </a:bodyPr>
          <a:lstStyle/>
          <a:p>
            <a:pPr fontAlgn="auto">
              <a:spcBef>
                <a:spcPts val="0"/>
              </a:spcBef>
              <a:spcAft>
                <a:spcPts val="0"/>
              </a:spcAft>
            </a:pPr>
            <a:r>
              <a:rPr lang="fr-FR" sz="1400" baseline="30000" dirty="0" smtClean="0">
                <a:solidFill>
                  <a:prstClr val="black"/>
                </a:solidFill>
                <a:latin typeface="Calibri"/>
              </a:rPr>
              <a:t>1-Dispositif </a:t>
            </a:r>
            <a:r>
              <a:rPr lang="fr-FR" sz="1400" baseline="30000" dirty="0">
                <a:solidFill>
                  <a:prstClr val="black"/>
                </a:solidFill>
                <a:latin typeface="Calibri"/>
              </a:rPr>
              <a:t>HIC Baugé et EHPAD St Joseph Château-Gontier neutralisés (données aberrantes dans le premier cas, données uniquement sur 2015 dans le second cas)</a:t>
            </a:r>
          </a:p>
        </p:txBody>
      </p:sp>
      <p:graphicFrame>
        <p:nvGraphicFramePr>
          <p:cNvPr id="9" name="Tableau 8"/>
          <p:cNvGraphicFramePr>
            <a:graphicFrameLocks noGrp="1"/>
          </p:cNvGraphicFramePr>
          <p:nvPr>
            <p:extLst>
              <p:ext uri="{D42A27DB-BD31-4B8C-83A1-F6EECF244321}">
                <p14:modId xmlns:p14="http://schemas.microsoft.com/office/powerpoint/2010/main" val="3544985160"/>
              </p:ext>
            </p:extLst>
          </p:nvPr>
        </p:nvGraphicFramePr>
        <p:xfrm>
          <a:off x="801968" y="1196752"/>
          <a:ext cx="6988026" cy="4392480"/>
        </p:xfrm>
        <a:graphic>
          <a:graphicData uri="http://schemas.openxmlformats.org/drawingml/2006/table">
            <a:tbl>
              <a:tblPr firstRow="1" firstCol="1" bandRow="1">
                <a:tableStyleId>{9D7B26C5-4107-4FEC-AEDC-1716B250A1EF}</a:tableStyleId>
              </a:tblPr>
              <a:tblGrid>
                <a:gridCol w="3392646"/>
                <a:gridCol w="709264"/>
                <a:gridCol w="898402"/>
                <a:gridCol w="910222"/>
                <a:gridCol w="711629"/>
                <a:gridCol w="365863"/>
              </a:tblGrid>
              <a:tr h="439248">
                <a:tc>
                  <a:txBody>
                    <a:bodyPr/>
                    <a:lstStyle/>
                    <a:p>
                      <a:pPr>
                        <a:lnSpc>
                          <a:spcPct val="115000"/>
                        </a:lnSpc>
                        <a:spcAft>
                          <a:spcPts val="0"/>
                        </a:spcAft>
                      </a:pPr>
                      <a:r>
                        <a:rPr lang="fr-FR" sz="1100" dirty="0">
                          <a:effectLst/>
                        </a:rPr>
                        <a:t> </a:t>
                      </a:r>
                      <a:endParaRPr lang="fr-FR" sz="1100" dirty="0">
                        <a:effectLst/>
                        <a:latin typeface="Arial"/>
                        <a:ea typeface="Arial"/>
                        <a:cs typeface="Times New Roman"/>
                      </a:endParaRPr>
                    </a:p>
                  </a:txBody>
                  <a:tcPr marL="44450" marR="44450" marT="0" marB="0" anchor="b"/>
                </a:tc>
                <a:tc>
                  <a:txBody>
                    <a:bodyPr/>
                    <a:lstStyle/>
                    <a:p>
                      <a:pPr algn="ctr">
                        <a:lnSpc>
                          <a:spcPct val="115000"/>
                        </a:lnSpc>
                        <a:spcAft>
                          <a:spcPts val="0"/>
                        </a:spcAft>
                      </a:pPr>
                      <a:r>
                        <a:rPr lang="fr-FR" sz="1100">
                          <a:effectLst/>
                        </a:rPr>
                        <a:t>2014</a:t>
                      </a:r>
                      <a:endParaRPr lang="fr-FR" sz="1100">
                        <a:effectLst/>
                        <a:latin typeface="Arial"/>
                        <a:ea typeface="Arial"/>
                        <a:cs typeface="Times New Roman"/>
                      </a:endParaRPr>
                    </a:p>
                  </a:txBody>
                  <a:tcPr marL="44450" marR="44450" marT="0" marB="0" anchor="b"/>
                </a:tc>
                <a:tc>
                  <a:txBody>
                    <a:bodyPr/>
                    <a:lstStyle/>
                    <a:p>
                      <a:pPr algn="ctr">
                        <a:lnSpc>
                          <a:spcPct val="115000"/>
                        </a:lnSpc>
                        <a:spcAft>
                          <a:spcPts val="0"/>
                        </a:spcAft>
                      </a:pPr>
                      <a:r>
                        <a:rPr lang="fr-FR" sz="1100">
                          <a:effectLst/>
                        </a:rPr>
                        <a:t>2015</a:t>
                      </a:r>
                      <a:endParaRPr lang="fr-FR" sz="1100">
                        <a:effectLst/>
                        <a:latin typeface="Arial"/>
                        <a:ea typeface="Arial"/>
                        <a:cs typeface="Times New Roman"/>
                      </a:endParaRPr>
                    </a:p>
                  </a:txBody>
                  <a:tcPr marL="44450" marR="44450" marT="0" marB="0" anchor="b"/>
                </a:tc>
                <a:tc>
                  <a:txBody>
                    <a:bodyPr/>
                    <a:lstStyle/>
                    <a:p>
                      <a:pPr algn="ctr">
                        <a:lnSpc>
                          <a:spcPct val="115000"/>
                        </a:lnSpc>
                        <a:spcAft>
                          <a:spcPts val="0"/>
                        </a:spcAft>
                      </a:pPr>
                      <a:r>
                        <a:rPr lang="fr-FR" sz="1100">
                          <a:effectLst/>
                        </a:rPr>
                        <a:t>2016</a:t>
                      </a:r>
                      <a:endParaRPr lang="fr-FR" sz="1100">
                        <a:effectLst/>
                        <a:latin typeface="Arial"/>
                        <a:ea typeface="Arial"/>
                        <a:cs typeface="Times New Roman"/>
                      </a:endParaRPr>
                    </a:p>
                  </a:txBody>
                  <a:tcPr marL="44450" marR="44450" marT="0" marB="0" anchor="b"/>
                </a:tc>
                <a:tc>
                  <a:txBody>
                    <a:bodyPr/>
                    <a:lstStyle/>
                    <a:p>
                      <a:pPr algn="ctr">
                        <a:lnSpc>
                          <a:spcPct val="115000"/>
                        </a:lnSpc>
                        <a:spcAft>
                          <a:spcPts val="0"/>
                        </a:spcAft>
                      </a:pPr>
                      <a:r>
                        <a:rPr lang="fr-FR" sz="1100">
                          <a:effectLst/>
                        </a:rPr>
                        <a:t>2014-2016</a:t>
                      </a:r>
                      <a:endParaRPr lang="fr-FR" sz="1100">
                        <a:effectLst/>
                        <a:latin typeface="Arial"/>
                        <a:ea typeface="Arial"/>
                        <a:cs typeface="Times New Roman"/>
                      </a:endParaRPr>
                    </a:p>
                  </a:txBody>
                  <a:tcPr marL="44450" marR="44450" marT="0" marB="0" anchor="b"/>
                </a:tc>
                <a:tc>
                  <a:txBody>
                    <a:bodyPr/>
                    <a:lstStyle/>
                    <a:p>
                      <a:pPr>
                        <a:lnSpc>
                          <a:spcPct val="115000"/>
                        </a:lnSpc>
                        <a:spcAft>
                          <a:spcPts val="0"/>
                        </a:spcAft>
                      </a:pPr>
                      <a:r>
                        <a:rPr lang="fr-FR" sz="1100">
                          <a:effectLst/>
                        </a:rPr>
                        <a:t> </a:t>
                      </a:r>
                      <a:endParaRPr lang="fr-FR" sz="1100">
                        <a:effectLst/>
                        <a:latin typeface="Arial"/>
                        <a:ea typeface="Arial"/>
                        <a:cs typeface="Times New Roman"/>
                      </a:endParaRPr>
                    </a:p>
                  </a:txBody>
                  <a:tcPr marL="44450" marR="44450" marT="0" marB="0" anchor="b"/>
                </a:tc>
              </a:tr>
              <a:tr h="439248">
                <a:tc>
                  <a:txBody>
                    <a:bodyPr/>
                    <a:lstStyle/>
                    <a:p>
                      <a:pPr>
                        <a:lnSpc>
                          <a:spcPct val="115000"/>
                        </a:lnSpc>
                        <a:spcAft>
                          <a:spcPts val="0"/>
                        </a:spcAft>
                      </a:pPr>
                      <a:r>
                        <a:rPr lang="fr-FR" sz="1100" dirty="0">
                          <a:effectLst/>
                        </a:rPr>
                        <a:t>Taux de recours  à l’astreinte IDE</a:t>
                      </a:r>
                      <a:endParaRPr lang="fr-FR" sz="1100" dirty="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78%</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86%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94%</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88%</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a:effectLst/>
                        </a:rPr>
                        <a:t>Taux de résolution par IDE seule</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69%</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a:effectLst/>
                        </a:rPr>
                        <a:t>Nb de recours à la régul évités</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128</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288</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431</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847</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a:effectLst/>
                        </a:rPr>
                        <a:t>Tx de recours régul évité</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69%</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72%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a:effectLst/>
                        </a:rPr>
                        <a:t>Tx global de recours à la régul</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51%</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36%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31%</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36%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a:effectLst/>
                        </a:rPr>
                        <a:t>Tx de recours à la régul par les IDE</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30%</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25%</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25%</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a:effectLst/>
                        </a:rPr>
                        <a:t>Nb d’hospitalisations de nuit évitées</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52</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164</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230</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446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dirty="0">
                          <a:effectLst/>
                        </a:rPr>
                        <a:t>Taux global d’hospitalisation</a:t>
                      </a:r>
                      <a:endParaRPr lang="fr-FR" sz="1100" dirty="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28%</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19%</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20%</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a:effectLst/>
                        </a:rPr>
                        <a:t>↓</a:t>
                      </a:r>
                      <a:endParaRPr lang="fr-FR" sz="1100" b="1">
                        <a:effectLst/>
                        <a:latin typeface="Arial"/>
                        <a:ea typeface="Arial"/>
                        <a:cs typeface="Times New Roman"/>
                      </a:endParaRPr>
                    </a:p>
                  </a:txBody>
                  <a:tcPr marL="44450" marR="44450" marT="0" marB="0" anchor="ctr"/>
                </a:tc>
              </a:tr>
              <a:tr h="439248">
                <a:tc>
                  <a:txBody>
                    <a:bodyPr/>
                    <a:lstStyle/>
                    <a:p>
                      <a:pPr>
                        <a:lnSpc>
                          <a:spcPct val="115000"/>
                        </a:lnSpc>
                        <a:spcAft>
                          <a:spcPts val="0"/>
                        </a:spcAft>
                      </a:pPr>
                      <a:r>
                        <a:rPr lang="fr-FR" sz="1100" dirty="0">
                          <a:effectLst/>
                        </a:rPr>
                        <a:t>Taux d’hospitalisation via IDE d’astreinte</a:t>
                      </a:r>
                      <a:endParaRPr lang="fr-FR" sz="1100" dirty="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16%</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dirty="0">
                          <a:effectLst/>
                        </a:rPr>
                        <a:t>13%</a:t>
                      </a:r>
                      <a:endParaRPr lang="fr-FR" sz="1100" dirty="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14%</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a:effectLst/>
                        </a:rPr>
                        <a:t>15%</a:t>
                      </a:r>
                      <a:endParaRPr lang="fr-FR" sz="1100">
                        <a:effectLst/>
                        <a:latin typeface="Arial"/>
                        <a:ea typeface="Arial"/>
                        <a:cs typeface="Times New Roman"/>
                      </a:endParaRPr>
                    </a:p>
                  </a:txBody>
                  <a:tcPr marL="44450" marR="44450" marT="0" marB="0" anchor="ctr"/>
                </a:tc>
                <a:tc>
                  <a:txBody>
                    <a:bodyPr/>
                    <a:lstStyle/>
                    <a:p>
                      <a:pPr algn="ctr">
                        <a:lnSpc>
                          <a:spcPct val="115000"/>
                        </a:lnSpc>
                        <a:spcAft>
                          <a:spcPts val="0"/>
                        </a:spcAft>
                      </a:pPr>
                      <a:r>
                        <a:rPr lang="fr-FR" sz="1100" b="1" dirty="0">
                          <a:effectLst/>
                        </a:rPr>
                        <a:t>→</a:t>
                      </a:r>
                      <a:endParaRPr lang="fr-FR" sz="1100" b="1" dirty="0">
                        <a:effectLst/>
                        <a:latin typeface="Arial"/>
                        <a:ea typeface="Arial"/>
                        <a:cs typeface="Times New Roman"/>
                      </a:endParaRPr>
                    </a:p>
                  </a:txBody>
                  <a:tcPr marL="44450" marR="44450" marT="0" marB="0" anchor="ctr"/>
                </a:tc>
              </a:tr>
            </a:tbl>
          </a:graphicData>
        </a:graphic>
      </p:graphicFrame>
      <p:sp>
        <p:nvSpPr>
          <p:cNvPr id="10" name="Rectangle 1"/>
          <p:cNvSpPr>
            <a:spLocks noChangeArrowheads="1"/>
          </p:cNvSpPr>
          <p:nvPr/>
        </p:nvSpPr>
        <p:spPr bwMode="auto">
          <a:xfrm>
            <a:off x="817563" y="2409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11" name="Rectangle 2"/>
          <p:cNvSpPr>
            <a:spLocks noChangeArrowheads="1"/>
          </p:cNvSpPr>
          <p:nvPr/>
        </p:nvSpPr>
        <p:spPr bwMode="auto">
          <a:xfrm>
            <a:off x="251521" y="5949280"/>
            <a:ext cx="3017837" cy="7938"/>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auto">
              <a:spcBef>
                <a:spcPts val="0"/>
              </a:spcBef>
              <a:spcAft>
                <a:spcPts val="0"/>
              </a:spcAft>
            </a:pPr>
            <a:endParaRPr lang="fr-FR">
              <a:solidFill>
                <a:prstClr val="black"/>
              </a:solidFill>
              <a:latin typeface="Calibri"/>
            </a:endParaRPr>
          </a:p>
        </p:txBody>
      </p:sp>
      <p:sp>
        <p:nvSpPr>
          <p:cNvPr id="13" name="Espace réservé du numéro de diapositive 3"/>
          <p:cNvSpPr>
            <a:spLocks noGrp="1"/>
          </p:cNvSpPr>
          <p:nvPr>
            <p:ph type="sldNum" sz="quarter" idx="10"/>
          </p:nvPr>
        </p:nvSpPr>
        <p:spPr>
          <a:xfrm>
            <a:off x="6659954" y="6247184"/>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32</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14426256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3"/>
            <a:ext cx="8229600" cy="648072"/>
          </a:xfrm>
        </p:spPr>
        <p:txBody>
          <a:bodyPr/>
          <a:lstStyle/>
          <a:p>
            <a:r>
              <a:rPr lang="fr-FR" sz="3600" kern="1200" dirty="0">
                <a:solidFill>
                  <a:srgbClr val="0070C0"/>
                </a:solidFill>
                <a:latin typeface="Calibri" pitchFamily="34" charset="0"/>
              </a:rPr>
              <a:t>Principales conclusions (3)</a:t>
            </a:r>
          </a:p>
        </p:txBody>
      </p:sp>
      <p:sp>
        <p:nvSpPr>
          <p:cNvPr id="3" name="Espace réservé du contenu 2"/>
          <p:cNvSpPr>
            <a:spLocks noGrp="1"/>
          </p:cNvSpPr>
          <p:nvPr>
            <p:ph idx="1"/>
          </p:nvPr>
        </p:nvSpPr>
        <p:spPr>
          <a:xfrm>
            <a:off x="467544" y="908720"/>
            <a:ext cx="8229600" cy="4525963"/>
          </a:xfrm>
        </p:spPr>
        <p:txBody>
          <a:bodyPr/>
          <a:lstStyle/>
          <a:p>
            <a:r>
              <a:rPr lang="fr-FR" sz="2400" dirty="0" smtClean="0"/>
              <a:t>Progression de la qualité et de la sécurité des soins la nuit: bénéfice ressenti pour les équipes de nuit, et pour les résidents et leurs familles</a:t>
            </a:r>
          </a:p>
          <a:p>
            <a:r>
              <a:rPr lang="fr-FR" sz="2400" dirty="0" smtClean="0"/>
              <a:t>Valeur ajoutée mise en avant pour l’accompagnement des résidents en fin de vie notamment pour l’accompagnement en soins palliatifs</a:t>
            </a:r>
          </a:p>
          <a:p>
            <a:r>
              <a:rPr lang="fr-FR" sz="2400" dirty="0" smtClean="0"/>
              <a:t>Des effets positifs plus globaux sur l’organisation des soins au sein de l’EHPAD</a:t>
            </a:r>
          </a:p>
          <a:p>
            <a:r>
              <a:rPr lang="fr-FR" sz="2400" dirty="0" smtClean="0"/>
              <a:t>La création d’une dynamique entre EHPAD</a:t>
            </a:r>
          </a:p>
          <a:p>
            <a:pPr marL="0" indent="0">
              <a:buNone/>
            </a:pPr>
            <a:endParaRPr lang="fr-FR" sz="1400" dirty="0" smtClean="0"/>
          </a:p>
          <a:p>
            <a:pPr marL="0" indent="0" algn="ctr">
              <a:buNone/>
            </a:pPr>
            <a:r>
              <a:rPr lang="fr-FR" sz="2400" dirty="0" smtClean="0">
                <a:solidFill>
                  <a:srgbClr val="FF0000"/>
                </a:solidFill>
              </a:rPr>
              <a:t>Mais l’insuffisante articulation du dispositif à l’organisation des soins non programmés sur le territoire </a:t>
            </a:r>
          </a:p>
          <a:p>
            <a:pPr marL="0" indent="0" algn="ctr">
              <a:buNone/>
            </a:pPr>
            <a:r>
              <a:rPr lang="fr-FR" sz="2400" dirty="0" smtClean="0">
                <a:solidFill>
                  <a:srgbClr val="FF0000"/>
                </a:solidFill>
              </a:rPr>
              <a:t>a limité la valeur ajoutée.</a:t>
            </a:r>
          </a:p>
        </p:txBody>
      </p:sp>
      <p:sp>
        <p:nvSpPr>
          <p:cNvPr id="5" name="Espace réservé du numéro de diapositive 3"/>
          <p:cNvSpPr>
            <a:spLocks noGrp="1"/>
          </p:cNvSpPr>
          <p:nvPr>
            <p:ph type="sldNum" sz="quarter" idx="10"/>
          </p:nvPr>
        </p:nvSpPr>
        <p:spPr>
          <a:xfrm>
            <a:off x="6659954" y="6247184"/>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33</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35641715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76672"/>
            <a:ext cx="8609895" cy="792088"/>
          </a:xfrm>
        </p:spPr>
        <p:txBody>
          <a:bodyPr/>
          <a:lstStyle/>
          <a:p>
            <a:pPr algn="l"/>
            <a:r>
              <a:rPr lang="fr-FR" sz="3600" b="1" dirty="0" smtClean="0">
                <a:solidFill>
                  <a:srgbClr val="0070C0"/>
                </a:solidFill>
                <a:latin typeface="Calibri" pitchFamily="34" charset="0"/>
              </a:rPr>
              <a:t>Les principaux résultats de l’évaluation (4)</a:t>
            </a: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34</a:t>
            </a:fld>
            <a:endParaRPr lang="fr-FR"/>
          </a:p>
        </p:txBody>
      </p:sp>
      <p:sp>
        <p:nvSpPr>
          <p:cNvPr id="10" name="Rectangle 9"/>
          <p:cNvSpPr/>
          <p:nvPr/>
        </p:nvSpPr>
        <p:spPr>
          <a:xfrm>
            <a:off x="539552" y="1412776"/>
            <a:ext cx="8604448" cy="3046988"/>
          </a:xfrm>
          <a:prstGeom prst="rect">
            <a:avLst/>
          </a:prstGeom>
        </p:spPr>
        <p:txBody>
          <a:bodyPr wrap="square">
            <a:spAutoFit/>
          </a:bodyPr>
          <a:lstStyle/>
          <a:p>
            <a:endParaRPr lang="fr-FR" sz="24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32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a:p>
            <a:endParaRPr lang="fr-FR" sz="2400" dirty="0" smtClean="0">
              <a:solidFill>
                <a:srgbClr val="000000"/>
              </a:solidFill>
              <a:latin typeface="Calibri" pitchFamily="34" charset="0"/>
            </a:endParaRPr>
          </a:p>
        </p:txBody>
      </p:sp>
      <p:sp>
        <p:nvSpPr>
          <p:cNvPr id="6" name="Rectangle 5"/>
          <p:cNvSpPr/>
          <p:nvPr/>
        </p:nvSpPr>
        <p:spPr>
          <a:xfrm>
            <a:off x="3995936" y="2936270"/>
            <a:ext cx="4608512" cy="3046988"/>
          </a:xfrm>
          <a:prstGeom prst="rect">
            <a:avLst/>
          </a:prstGeom>
        </p:spPr>
        <p:txBody>
          <a:bodyPr wrap="square">
            <a:spAutoFit/>
          </a:bodyPr>
          <a:lstStyle/>
          <a:p>
            <a:pPr algn="just"/>
            <a:endParaRPr lang="fr-FR" sz="2400" dirty="0" smtClean="0">
              <a:solidFill>
                <a:srgbClr val="000000"/>
              </a:solidFill>
            </a:endParaRPr>
          </a:p>
          <a:p>
            <a:pPr marL="342900" indent="-342900" algn="just">
              <a:buFont typeface="Wingdings" panose="05000000000000000000" pitchFamily="2" charset="2"/>
              <a:buChar char="§"/>
            </a:pPr>
            <a:r>
              <a:rPr lang="fr-FR" sz="2400" dirty="0" smtClean="0">
                <a:solidFill>
                  <a:srgbClr val="000000"/>
                </a:solidFill>
              </a:rPr>
              <a:t>Des moyens alloués non entièrement utilisés</a:t>
            </a:r>
          </a:p>
          <a:p>
            <a:pPr marL="342900" indent="-342900" algn="just">
              <a:buFont typeface="Wingdings" panose="05000000000000000000" pitchFamily="2" charset="2"/>
              <a:buChar char="§"/>
            </a:pPr>
            <a:r>
              <a:rPr lang="fr-FR" sz="2400" dirty="0" smtClean="0">
                <a:solidFill>
                  <a:srgbClr val="000000"/>
                </a:solidFill>
              </a:rPr>
              <a:t>Des moyens attribués au- delà de la réalité des besoins</a:t>
            </a:r>
          </a:p>
          <a:p>
            <a:pPr marL="342900" indent="-342900">
              <a:buFont typeface="Wingdings" panose="05000000000000000000" pitchFamily="2" charset="2"/>
              <a:buChar char="§"/>
            </a:pPr>
            <a:r>
              <a:rPr lang="fr-FR" sz="2400" dirty="0" smtClean="0">
                <a:solidFill>
                  <a:srgbClr val="000000"/>
                </a:solidFill>
              </a:rPr>
              <a:t>De fortes disparités de consommation entre dispositifs</a:t>
            </a:r>
          </a:p>
        </p:txBody>
      </p:sp>
      <p:sp>
        <p:nvSpPr>
          <p:cNvPr id="7" name="Rectangle 6"/>
          <p:cNvSpPr/>
          <p:nvPr/>
        </p:nvSpPr>
        <p:spPr>
          <a:xfrm>
            <a:off x="755370" y="1772816"/>
            <a:ext cx="8281126" cy="1815882"/>
          </a:xfrm>
          <a:prstGeom prst="rect">
            <a:avLst/>
          </a:prstGeom>
        </p:spPr>
        <p:txBody>
          <a:bodyPr wrap="square">
            <a:spAutoFit/>
          </a:bodyPr>
          <a:lstStyle/>
          <a:p>
            <a:r>
              <a:rPr lang="fr-FR" sz="2800" b="1" dirty="0" smtClean="0">
                <a:solidFill>
                  <a:srgbClr val="0070C0"/>
                </a:solidFill>
                <a:latin typeface="Calibri" pitchFamily="34" charset="0"/>
              </a:rPr>
              <a:t>Un gain financier global pour le système de santé, toutefois difficile à objectiver, mais une efficience qui pourrait </a:t>
            </a:r>
          </a:p>
          <a:p>
            <a:r>
              <a:rPr lang="fr-FR" sz="2800" b="1" dirty="0" smtClean="0">
                <a:solidFill>
                  <a:srgbClr val="0070C0"/>
                </a:solidFill>
                <a:latin typeface="Calibri" pitchFamily="34" charset="0"/>
              </a:rPr>
              <a:t>être améliorée </a:t>
            </a:r>
          </a:p>
        </p:txBody>
      </p:sp>
      <p:cxnSp>
        <p:nvCxnSpPr>
          <p:cNvPr id="11" name="Connecteur en angle 10"/>
          <p:cNvCxnSpPr/>
          <p:nvPr/>
        </p:nvCxnSpPr>
        <p:spPr>
          <a:xfrm>
            <a:off x="2555776" y="2904622"/>
            <a:ext cx="1440160" cy="1368152"/>
          </a:xfrm>
          <a:prstGeom prst="bentConnector3">
            <a:avLst>
              <a:gd name="adj1" fmla="val 50000"/>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34718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467544" y="116632"/>
            <a:ext cx="8229600" cy="274042"/>
          </a:xfrm>
        </p:spPr>
        <p:txBody>
          <a:bodyPr>
            <a:noAutofit/>
          </a:bodyPr>
          <a:lstStyle/>
          <a:p>
            <a:r>
              <a:rPr lang="fr-FR" sz="2500" b="1" dirty="0" smtClean="0">
                <a:solidFill>
                  <a:srgbClr val="00B050"/>
                </a:solidFill>
              </a:rPr>
              <a:t>De fortes disparités de consommation</a:t>
            </a:r>
            <a:endParaRPr lang="fr-FR" sz="2500" b="1"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251520" y="6309320"/>
            <a:ext cx="8352928" cy="451406"/>
          </a:xfrm>
          <a:prstGeom prst="rect">
            <a:avLst/>
          </a:prstGeom>
          <a:solidFill>
            <a:schemeClr val="bg1"/>
          </a:solidFill>
        </p:spPr>
        <p:txBody>
          <a:bodyPr wrap="square">
            <a:spAutoFit/>
          </a:bodyPr>
          <a:lstStyle/>
          <a:p>
            <a:pPr fontAlgn="auto">
              <a:spcBef>
                <a:spcPts val="0"/>
              </a:spcBef>
              <a:spcAft>
                <a:spcPts val="0"/>
              </a:spcAft>
            </a:pPr>
            <a:r>
              <a:rPr lang="fr-FR" sz="1400" baseline="30000" dirty="0" smtClean="0">
                <a:solidFill>
                  <a:prstClr val="black"/>
                </a:solidFill>
                <a:latin typeface="Calibri"/>
              </a:rPr>
              <a:t>1 - Un </a:t>
            </a:r>
            <a:r>
              <a:rPr lang="fr-FR" sz="1400" baseline="30000" dirty="0">
                <a:solidFill>
                  <a:prstClr val="black"/>
                </a:solidFill>
                <a:latin typeface="Calibri"/>
              </a:rPr>
              <a:t>montant de 150 000 € était alloué pour 3 ans à chaque dispositif. Le tableau suivant détermine leur consommation théorique au 31/12/2016 au  prorata du temps effectivement passé dans le dispositif, et la met en regard avec leur consommation réelle.</a:t>
            </a:r>
            <a:endParaRPr lang="fr-FR" sz="1400" dirty="0">
              <a:solidFill>
                <a:prstClr val="black"/>
              </a:solidFill>
              <a:latin typeface="Calibri"/>
            </a:endParaRPr>
          </a:p>
        </p:txBody>
      </p:sp>
      <p:sp>
        <p:nvSpPr>
          <p:cNvPr id="8" name="Rectangle 7"/>
          <p:cNvSpPr/>
          <p:nvPr/>
        </p:nvSpPr>
        <p:spPr>
          <a:xfrm>
            <a:off x="2286000" y="546474"/>
            <a:ext cx="4572000" cy="323165"/>
          </a:xfrm>
          <a:prstGeom prst="rect">
            <a:avLst/>
          </a:prstGeom>
        </p:spPr>
        <p:txBody>
          <a:bodyPr>
            <a:spAutoFit/>
          </a:bodyPr>
          <a:lstStyle/>
          <a:p>
            <a:pPr fontAlgn="auto">
              <a:spcBef>
                <a:spcPts val="0"/>
              </a:spcBef>
              <a:spcAft>
                <a:spcPts val="0"/>
              </a:spcAft>
            </a:pPr>
            <a:r>
              <a:rPr lang="fr-FR" sz="1500" b="1" dirty="0">
                <a:solidFill>
                  <a:srgbClr val="0070C0"/>
                </a:solidFill>
                <a:latin typeface="Calibri"/>
              </a:rPr>
              <a:t>Ecart consommation théorique / consommation </a:t>
            </a:r>
            <a:r>
              <a:rPr lang="fr-FR" sz="1500" b="1" dirty="0" smtClean="0">
                <a:solidFill>
                  <a:srgbClr val="0070C0"/>
                </a:solidFill>
                <a:latin typeface="Calibri"/>
              </a:rPr>
              <a:t>réelle</a:t>
            </a:r>
            <a:r>
              <a:rPr lang="fr-FR" sz="1500" b="1" baseline="30000" dirty="0" smtClean="0">
                <a:solidFill>
                  <a:srgbClr val="0070C0"/>
                </a:solidFill>
                <a:latin typeface="Calibri"/>
              </a:rPr>
              <a:t>1</a:t>
            </a:r>
            <a:endParaRPr lang="fr-FR" sz="1500" b="1" baseline="30000" dirty="0">
              <a:solidFill>
                <a:srgbClr val="0070C0"/>
              </a:solidFill>
              <a:latin typeface="Calibri"/>
            </a:endParaRPr>
          </a:p>
        </p:txBody>
      </p:sp>
      <p:graphicFrame>
        <p:nvGraphicFramePr>
          <p:cNvPr id="9" name="Tableau 8"/>
          <p:cNvGraphicFramePr>
            <a:graphicFrameLocks noGrp="1"/>
          </p:cNvGraphicFramePr>
          <p:nvPr>
            <p:extLst>
              <p:ext uri="{D42A27DB-BD31-4B8C-83A1-F6EECF244321}">
                <p14:modId xmlns:p14="http://schemas.microsoft.com/office/powerpoint/2010/main" val="2098768277"/>
              </p:ext>
            </p:extLst>
          </p:nvPr>
        </p:nvGraphicFramePr>
        <p:xfrm>
          <a:off x="251520" y="869639"/>
          <a:ext cx="8568951" cy="5315405"/>
        </p:xfrm>
        <a:graphic>
          <a:graphicData uri="http://schemas.openxmlformats.org/drawingml/2006/table">
            <a:tbl>
              <a:tblPr firstRow="1" firstCol="1" bandRow="1">
                <a:tableStyleId>{7E9639D4-E3E2-4D34-9284-5A2195B3D0D7}</a:tableStyleId>
              </a:tblPr>
              <a:tblGrid>
                <a:gridCol w="3032918"/>
                <a:gridCol w="1845099"/>
                <a:gridCol w="1845099"/>
                <a:gridCol w="1845835"/>
              </a:tblGrid>
              <a:tr h="523455">
                <a:tc>
                  <a:txBody>
                    <a:bodyPr/>
                    <a:lstStyle/>
                    <a:p>
                      <a:pPr>
                        <a:lnSpc>
                          <a:spcPct val="115000"/>
                        </a:lnSpc>
                      </a:pPr>
                      <a:endParaRPr lang="fr-FR" sz="1400" dirty="0">
                        <a:effectLst/>
                        <a:latin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consommation théorique au 31/12/2016</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consommation réelle au 31/12/2016</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taux de consommation des crédits au 31/12/2016</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1 : CH DOUE LA FONTAINE</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150 000 €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95 791 €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64%</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1 : EHPAD OLONNE SUR MER</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150 000 €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106 580 €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71%</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1 : EHPAD ROUGE</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141 918 €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105 396 €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74%</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1 : EHPAD STE PAZANNE</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145 753 €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70 151 €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48%</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1 : GCSMS CRAON (31/12/15)</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83 425 €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24 275 €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32%</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2 : CCAS LAVAL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100 000 €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62 693 €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63%</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2 : EHPAD HERBIGNAC</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62 603 €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33 646 €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54%</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523455">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2 : EHPAD HIC BAUGE (31/12/2015)</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49 863 €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ND</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ND</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EXP 2 : HAD Saint Sauveur</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66 712 €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64 659 €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97%</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tc>
              </a:tr>
              <a:tr h="356513">
                <a:tc>
                  <a:txBody>
                    <a:bodyPr/>
                    <a:lstStyle/>
                    <a:p>
                      <a:pPr>
                        <a:lnSpc>
                          <a:spcPct val="115000"/>
                        </a:lnSpc>
                        <a:spcAft>
                          <a:spcPts val="0"/>
                        </a:spcAft>
                      </a:pPr>
                      <a:r>
                        <a:rPr lang="fr-FR" sz="1400" dirty="0">
                          <a:effectLst/>
                          <a:latin typeface="Times New Roman" panose="02020603050405020304" pitchFamily="18" charset="0"/>
                          <a:cs typeface="Times New Roman" panose="02020603050405020304" pitchFamily="18" charset="0"/>
                        </a:rPr>
                        <a:t>EXP 2 : SADAPA LA ROCHE SUR YON</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91 918 €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67 758 €</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74%</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r>
              <a:tr h="356513">
                <a:tc>
                  <a:txBody>
                    <a:bodyPr/>
                    <a:lstStyle/>
                    <a:p>
                      <a:pPr>
                        <a:lnSpc>
                          <a:spcPct val="115000"/>
                        </a:lnSpc>
                        <a:spcAft>
                          <a:spcPts val="0"/>
                        </a:spcAft>
                      </a:pPr>
                      <a:r>
                        <a:rPr lang="fr-FR" sz="1400" dirty="0">
                          <a:effectLst/>
                          <a:latin typeface="Times New Roman" panose="02020603050405020304" pitchFamily="18" charset="0"/>
                          <a:cs typeface="Times New Roman" panose="02020603050405020304" pitchFamily="18" charset="0"/>
                        </a:rPr>
                        <a:t>EXP 3 : CH Haut Anjou</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79 315 €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76 185 €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96%</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r>
              <a:tr h="356513">
                <a:tc>
                  <a:txBody>
                    <a:bodyPr/>
                    <a:lstStyle/>
                    <a:p>
                      <a:pPr>
                        <a:lnSpc>
                          <a:spcPct val="115000"/>
                        </a:lnSpc>
                        <a:spcAft>
                          <a:spcPts val="0"/>
                        </a:spcAft>
                      </a:pPr>
                      <a:r>
                        <a:rPr lang="fr-FR" sz="1400" dirty="0">
                          <a:effectLst/>
                          <a:latin typeface="Times New Roman" panose="02020603050405020304" pitchFamily="18" charset="0"/>
                          <a:cs typeface="Times New Roman" panose="02020603050405020304" pitchFamily="18" charset="0"/>
                        </a:rPr>
                        <a:t>Total</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1 121 507 €</a:t>
                      </a:r>
                      <a:endParaRPr lang="fr-FR" sz="140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707 135 € </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63%</a:t>
                      </a:r>
                      <a:endParaRPr lang="fr-FR" sz="1400" dirty="0">
                        <a:effectLst/>
                        <a:latin typeface="Times New Roman" panose="02020603050405020304" pitchFamily="18" charset="0"/>
                        <a:ea typeface="Arial"/>
                        <a:cs typeface="Times New Roman" panose="02020603050405020304" pitchFamily="18" charset="0"/>
                      </a:endParaRPr>
                    </a:p>
                  </a:txBody>
                  <a:tcPr marL="44450" marR="44450" marT="0" marB="0" anchor="ctr">
                    <a:solidFill>
                      <a:schemeClr val="bg1"/>
                    </a:solidFill>
                  </a:tcPr>
                </a:tc>
              </a:tr>
            </a:tbl>
          </a:graphicData>
        </a:graphic>
      </p:graphicFrame>
      <p:sp>
        <p:nvSpPr>
          <p:cNvPr id="10" name="Espace réservé du numéro de diapositive 3"/>
          <p:cNvSpPr>
            <a:spLocks noGrp="1"/>
          </p:cNvSpPr>
          <p:nvPr>
            <p:ph type="sldNum" sz="quarter" idx="10"/>
          </p:nvPr>
        </p:nvSpPr>
        <p:spPr>
          <a:xfrm>
            <a:off x="7164288" y="6492439"/>
            <a:ext cx="1042987" cy="268287"/>
          </a:xfrm>
        </p:spPr>
        <p:txBody>
          <a:bodyPr/>
          <a:lstStyle/>
          <a:p>
            <a:pPr>
              <a:defRPr/>
            </a:pPr>
            <a:r>
              <a:rPr lang="fr-FR" dirty="0" smtClean="0"/>
              <a:t>Page </a:t>
            </a:r>
            <a:fld id="{9E1DA156-9A99-4616-ADC9-54BDB87691E1}" type="slidenum">
              <a:rPr lang="fr-FR" smtClean="0"/>
              <a:pPr>
                <a:defRPr/>
              </a:pPr>
              <a:t>35</a:t>
            </a:fld>
            <a:endParaRPr lang="fr-FR" dirty="0"/>
          </a:p>
        </p:txBody>
      </p:sp>
    </p:spTree>
    <p:extLst>
      <p:ext uri="{BB962C8B-B14F-4D97-AF65-F5344CB8AC3E}">
        <p14:creationId xmlns:p14="http://schemas.microsoft.com/office/powerpoint/2010/main" val="713372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467544" y="116632"/>
            <a:ext cx="8229600" cy="274042"/>
          </a:xfrm>
        </p:spPr>
        <p:txBody>
          <a:bodyPr>
            <a:noAutofit/>
          </a:bodyPr>
          <a:lstStyle/>
          <a:p>
            <a:r>
              <a:rPr lang="fr-FR" sz="2500" b="1" dirty="0" smtClean="0">
                <a:solidFill>
                  <a:srgbClr val="00B050"/>
                </a:solidFill>
              </a:rPr>
              <a:t>Des disparités de coûts</a:t>
            </a:r>
            <a:endParaRPr lang="fr-FR" sz="2500" b="1"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3066730" y="943853"/>
            <a:ext cx="3241657" cy="323165"/>
          </a:xfrm>
          <a:prstGeom prst="rect">
            <a:avLst/>
          </a:prstGeom>
        </p:spPr>
        <p:txBody>
          <a:bodyPr wrap="none">
            <a:spAutoFit/>
          </a:bodyPr>
          <a:lstStyle/>
          <a:p>
            <a:pPr fontAlgn="auto">
              <a:spcBef>
                <a:spcPts val="0"/>
              </a:spcBef>
              <a:spcAft>
                <a:spcPts val="0"/>
              </a:spcAft>
            </a:pPr>
            <a:r>
              <a:rPr lang="fr-FR" sz="1500" b="1" dirty="0">
                <a:solidFill>
                  <a:srgbClr val="0070C0"/>
                </a:solidFill>
                <a:latin typeface="Calibri"/>
              </a:rPr>
              <a:t>Coût rapporté au volume et à l’activité</a:t>
            </a:r>
          </a:p>
        </p:txBody>
      </p:sp>
      <p:graphicFrame>
        <p:nvGraphicFramePr>
          <p:cNvPr id="8" name="Tableau 7"/>
          <p:cNvGraphicFramePr>
            <a:graphicFrameLocks noGrp="1"/>
          </p:cNvGraphicFramePr>
          <p:nvPr>
            <p:extLst>
              <p:ext uri="{D42A27DB-BD31-4B8C-83A1-F6EECF244321}">
                <p14:modId xmlns:p14="http://schemas.microsoft.com/office/powerpoint/2010/main" val="2383898690"/>
              </p:ext>
            </p:extLst>
          </p:nvPr>
        </p:nvGraphicFramePr>
        <p:xfrm>
          <a:off x="323528" y="1591925"/>
          <a:ext cx="8496943" cy="2881267"/>
        </p:xfrm>
        <a:graphic>
          <a:graphicData uri="http://schemas.openxmlformats.org/drawingml/2006/table">
            <a:tbl>
              <a:tblPr firstRow="1" firstCol="1" bandRow="1">
                <a:tableStyleId>{5C22544A-7EE6-4342-B048-85BDC9FD1C3A}</a:tableStyleId>
              </a:tblPr>
              <a:tblGrid>
                <a:gridCol w="2488164"/>
                <a:gridCol w="2011312"/>
                <a:gridCol w="1965376"/>
                <a:gridCol w="2032091"/>
              </a:tblGrid>
              <a:tr h="384739">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 </a:t>
                      </a:r>
                      <a:endParaRPr lang="fr-FR" sz="1400" dirty="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Sur dotation allouée</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Sur consommation théorique</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Sur montants consommés</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r>
              <a:tr h="39923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Coût par EHPAD inclus dans le dispositif</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27 733 €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19 040 €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13 661 €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r>
              <a:tr h="39923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Coût par place d’EHPAD inclus dans le dispositif</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400 €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269 €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189 €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r>
              <a:tr h="39923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Coût par nuit « calendaire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231 €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137 €</a:t>
                      </a:r>
                      <a:endParaRPr lang="fr-FR" sz="1400" dirty="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92 €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r>
              <a:tr h="399233">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Coût par place par nuit</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0,59 €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0,37 €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0,25 €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r>
              <a:tr h="610617">
                <a:tc>
                  <a:txBody>
                    <a:bodyPr/>
                    <a:lstStyle/>
                    <a:p>
                      <a:pPr>
                        <a:lnSpc>
                          <a:spcPct val="115000"/>
                        </a:lnSpc>
                        <a:spcAft>
                          <a:spcPts val="0"/>
                        </a:spcAft>
                      </a:pPr>
                      <a:r>
                        <a:rPr lang="fr-FR" sz="1400">
                          <a:effectLst/>
                          <a:latin typeface="Times New Roman" panose="02020603050405020304" pitchFamily="18" charset="0"/>
                          <a:cs typeface="Times New Roman" panose="02020603050405020304" pitchFamily="18" charset="0"/>
                        </a:rPr>
                        <a:t>Coût par appel à l’IDE</a:t>
                      </a:r>
                    </a:p>
                    <a:p>
                      <a:pPr>
                        <a:lnSpc>
                          <a:spcPct val="115000"/>
                        </a:lnSpc>
                        <a:spcAft>
                          <a:spcPts val="0"/>
                        </a:spcAft>
                      </a:pPr>
                      <a:r>
                        <a:rPr lang="fr-FR" sz="1400">
                          <a:effectLst/>
                          <a:latin typeface="Times New Roman" panose="02020603050405020304" pitchFamily="18" charset="0"/>
                          <a:cs typeface="Times New Roman" panose="02020603050405020304" pitchFamily="18" charset="0"/>
                        </a:rPr>
                        <a:t>(avec ou sans déplacement)</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3 781 €</a:t>
                      </a:r>
                      <a:endParaRPr lang="fr-FR" sz="1400" dirty="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a:effectLst/>
                          <a:latin typeface="Times New Roman" panose="02020603050405020304" pitchFamily="18" charset="0"/>
                          <a:cs typeface="Times New Roman" panose="02020603050405020304" pitchFamily="18" charset="0"/>
                        </a:rPr>
                        <a:t>1 952 €</a:t>
                      </a:r>
                      <a:endParaRPr lang="fr-FR" sz="1400">
                        <a:effectLst/>
                        <a:latin typeface="Times New Roman" panose="02020603050405020304" pitchFamily="18" charset="0"/>
                        <a:ea typeface="Arial"/>
                        <a:cs typeface="Times New Roman" panose="02020603050405020304" pitchFamily="18" charset="0"/>
                      </a:endParaRPr>
                    </a:p>
                  </a:txBody>
                  <a:tcPr marL="37075" marR="37075" marT="0" marB="0" anchor="ctr"/>
                </a:tc>
                <a:tc>
                  <a:txBody>
                    <a:bodyPr/>
                    <a:lstStyle/>
                    <a:p>
                      <a:pPr algn="ctr">
                        <a:lnSpc>
                          <a:spcPct val="115000"/>
                        </a:lnSpc>
                        <a:spcAft>
                          <a:spcPts val="0"/>
                        </a:spcAft>
                      </a:pPr>
                      <a:r>
                        <a:rPr lang="fr-FR" sz="1400" dirty="0">
                          <a:effectLst/>
                          <a:latin typeface="Times New Roman" panose="02020603050405020304" pitchFamily="18" charset="0"/>
                          <a:cs typeface="Times New Roman" panose="02020603050405020304" pitchFamily="18" charset="0"/>
                        </a:rPr>
                        <a:t>1 161 €</a:t>
                      </a:r>
                      <a:endParaRPr lang="fr-FR" sz="1400" dirty="0">
                        <a:effectLst/>
                        <a:latin typeface="Times New Roman" panose="02020603050405020304" pitchFamily="18" charset="0"/>
                        <a:ea typeface="Arial"/>
                        <a:cs typeface="Times New Roman" panose="02020603050405020304" pitchFamily="18" charset="0"/>
                      </a:endParaRPr>
                    </a:p>
                  </a:txBody>
                  <a:tcPr marL="37075" marR="37075" marT="0" marB="0" anchor="ctr"/>
                </a:tc>
              </a:tr>
            </a:tbl>
          </a:graphicData>
        </a:graphic>
      </p:graphicFrame>
      <p:sp>
        <p:nvSpPr>
          <p:cNvPr id="9" name="Rectangle 1"/>
          <p:cNvSpPr>
            <a:spLocks noChangeArrowheads="1"/>
          </p:cNvSpPr>
          <p:nvPr/>
        </p:nvSpPr>
        <p:spPr bwMode="auto">
          <a:xfrm>
            <a:off x="457200" y="3192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10" name="Rectangle 2"/>
          <p:cNvSpPr>
            <a:spLocks noChangeArrowheads="1"/>
          </p:cNvSpPr>
          <p:nvPr/>
        </p:nvSpPr>
        <p:spPr bwMode="auto">
          <a:xfrm>
            <a:off x="107504" y="6318316"/>
            <a:ext cx="3017838" cy="7937"/>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auto">
              <a:spcBef>
                <a:spcPts val="0"/>
              </a:spcBef>
              <a:spcAft>
                <a:spcPts val="0"/>
              </a:spcAft>
            </a:pPr>
            <a:endParaRPr lang="fr-FR">
              <a:solidFill>
                <a:prstClr val="black"/>
              </a:solidFill>
              <a:latin typeface="Calibri"/>
            </a:endParaRPr>
          </a:p>
        </p:txBody>
      </p:sp>
      <p:sp>
        <p:nvSpPr>
          <p:cNvPr id="11" name="Rectangle 3"/>
          <p:cNvSpPr>
            <a:spLocks noChangeArrowheads="1"/>
          </p:cNvSpPr>
          <p:nvPr/>
        </p:nvSpPr>
        <p:spPr bwMode="auto">
          <a:xfrm>
            <a:off x="80203" y="6422504"/>
            <a:ext cx="4599301" cy="230832"/>
          </a:xfrm>
          <a:prstGeom prst="rect">
            <a:avLst/>
          </a:prstGeom>
          <a:solidFill>
            <a:schemeClr val="bg1"/>
          </a:solidFill>
          <a:ln>
            <a:noFill/>
          </a:ln>
          <a:effectLst/>
          <a:extLst/>
        </p:spPr>
        <p:txBody>
          <a:bodyPr vert="horz" wrap="square" lIns="91440" tIns="45720" rIns="91440" bIns="45720" numCol="1" anchor="ctr" anchorCtr="0" compatLnSpc="1">
            <a:prstTxWarp prst="textNoShape">
              <a:avLst/>
            </a:prstTxWarp>
            <a:spAutoFit/>
          </a:bodyPr>
          <a:lstStyle/>
          <a:p>
            <a:r>
              <a:rPr lang="fr-FR" altLang="fr-FR" sz="900" baseline="30000" dirty="0" smtClean="0">
                <a:solidFill>
                  <a:prstClr val="black"/>
                </a:solidFill>
                <a:latin typeface="Times New Roman" pitchFamily="18" charset="0"/>
                <a:ea typeface="Arial" pitchFamily="34" charset="0"/>
                <a:cs typeface="Times New Roman" pitchFamily="18" charset="0"/>
                <a:hlinkClick r:id="rId2"/>
              </a:rPr>
              <a:t>[</a:t>
            </a:r>
            <a:r>
              <a:rPr lang="fr-FR" altLang="fr-FR" sz="900" baseline="30000" dirty="0" smtClean="0" bmk="">
                <a:solidFill>
                  <a:prstClr val="black"/>
                </a:solidFill>
                <a:latin typeface="Times New Roman" pitchFamily="18" charset="0"/>
                <a:ea typeface="Arial" pitchFamily="34" charset="0"/>
                <a:cs typeface="Times New Roman" pitchFamily="18" charset="0"/>
                <a:hlinkClick r:id="rId2"/>
              </a:rPr>
              <a:t>1]</a:t>
            </a:r>
            <a:r>
              <a:rPr lang="fr-FR" altLang="fr-FR" sz="900" dirty="0" smtClean="0">
                <a:solidFill>
                  <a:prstClr val="black"/>
                </a:solidFill>
                <a:latin typeface="Times New Roman" pitchFamily="18" charset="0"/>
                <a:ea typeface="Arial" pitchFamily="34" charset="0"/>
                <a:cs typeface="Times New Roman" pitchFamily="18" charset="0"/>
              </a:rPr>
              <a:t> Calcul</a:t>
            </a:r>
            <a:r>
              <a:rPr lang="fr-FR" altLang="fr-FR" sz="900" dirty="0" smtClean="0">
                <a:solidFill>
                  <a:prstClr val="black"/>
                </a:solidFill>
                <a:latin typeface="Arial"/>
                <a:ea typeface="Arial" pitchFamily="34" charset="0"/>
                <a:cs typeface="Times New Roman" pitchFamily="18" charset="0"/>
              </a:rPr>
              <a:t>é</a:t>
            </a:r>
            <a:r>
              <a:rPr lang="fr-FR" altLang="fr-FR" sz="900" dirty="0" smtClean="0">
                <a:solidFill>
                  <a:prstClr val="black"/>
                </a:solidFill>
                <a:latin typeface="Times New Roman" pitchFamily="18" charset="0"/>
                <a:ea typeface="Arial" pitchFamily="34" charset="0"/>
                <a:cs typeface="Times New Roman" pitchFamily="18" charset="0"/>
              </a:rPr>
              <a:t> sur le nombre de jours pass</a:t>
            </a:r>
            <a:r>
              <a:rPr lang="fr-FR" altLang="fr-FR" sz="900" dirty="0" smtClean="0">
                <a:solidFill>
                  <a:prstClr val="black"/>
                </a:solidFill>
                <a:latin typeface="Arial"/>
                <a:ea typeface="Arial" pitchFamily="34" charset="0"/>
                <a:cs typeface="Times New Roman" pitchFamily="18" charset="0"/>
              </a:rPr>
              <a:t>é</a:t>
            </a:r>
            <a:r>
              <a:rPr lang="fr-FR" altLang="fr-FR" sz="900" dirty="0" smtClean="0">
                <a:solidFill>
                  <a:prstClr val="black"/>
                </a:solidFill>
                <a:latin typeface="Times New Roman" pitchFamily="18" charset="0"/>
                <a:ea typeface="Arial" pitchFamily="34" charset="0"/>
                <a:cs typeface="Times New Roman" pitchFamily="18" charset="0"/>
              </a:rPr>
              <a:t>s entre l</a:t>
            </a:r>
            <a:r>
              <a:rPr lang="fr-FR" altLang="fr-FR" sz="900" dirty="0" smtClean="0">
                <a:solidFill>
                  <a:prstClr val="black"/>
                </a:solidFill>
                <a:latin typeface="Arial"/>
                <a:ea typeface="Arial" pitchFamily="34" charset="0"/>
                <a:cs typeface="Times New Roman" pitchFamily="18" charset="0"/>
              </a:rPr>
              <a:t>’</a:t>
            </a:r>
            <a:r>
              <a:rPr lang="fr-FR" altLang="fr-FR" sz="900" dirty="0" smtClean="0">
                <a:solidFill>
                  <a:prstClr val="black"/>
                </a:solidFill>
                <a:latin typeface="Times New Roman" pitchFamily="18" charset="0"/>
                <a:ea typeface="Arial" pitchFamily="34" charset="0"/>
                <a:cs typeface="Times New Roman" pitchFamily="18" charset="0"/>
              </a:rPr>
              <a:t>entr</a:t>
            </a:r>
            <a:r>
              <a:rPr lang="fr-FR" altLang="fr-FR" sz="900" dirty="0" smtClean="0">
                <a:solidFill>
                  <a:prstClr val="black"/>
                </a:solidFill>
                <a:latin typeface="Arial"/>
                <a:ea typeface="Arial" pitchFamily="34" charset="0"/>
                <a:cs typeface="Times New Roman" pitchFamily="18" charset="0"/>
              </a:rPr>
              <a:t>é</a:t>
            </a:r>
            <a:r>
              <a:rPr lang="fr-FR" altLang="fr-FR" sz="900" dirty="0" smtClean="0">
                <a:solidFill>
                  <a:prstClr val="black"/>
                </a:solidFill>
                <a:latin typeface="Times New Roman" pitchFamily="18" charset="0"/>
                <a:ea typeface="Arial" pitchFamily="34" charset="0"/>
                <a:cs typeface="Times New Roman" pitchFamily="18" charset="0"/>
              </a:rPr>
              <a:t>e dans le dispositif et le 31/12/2016</a:t>
            </a:r>
            <a:endParaRPr lang="fr-FR" altLang="fr-FR" dirty="0" smtClean="0">
              <a:solidFill>
                <a:prstClr val="black"/>
              </a:solidFill>
              <a:latin typeface="Arial" pitchFamily="34" charset="0"/>
              <a:cs typeface="Arial" pitchFamily="34" charset="0"/>
            </a:endParaRPr>
          </a:p>
        </p:txBody>
      </p:sp>
      <p:sp>
        <p:nvSpPr>
          <p:cNvPr id="13" name="Espace réservé du numéro de diapositive 3"/>
          <p:cNvSpPr>
            <a:spLocks noGrp="1"/>
          </p:cNvSpPr>
          <p:nvPr>
            <p:ph type="sldNum" sz="quarter" idx="10"/>
          </p:nvPr>
        </p:nvSpPr>
        <p:spPr>
          <a:xfrm>
            <a:off x="6659563" y="6237288"/>
            <a:ext cx="1042987" cy="268287"/>
          </a:xfrm>
        </p:spPr>
        <p:txBody>
          <a:bodyPr/>
          <a:lstStyle/>
          <a:p>
            <a:pPr>
              <a:defRPr/>
            </a:pPr>
            <a:r>
              <a:rPr lang="fr-FR" smtClean="0"/>
              <a:t>Page </a:t>
            </a:r>
            <a:fld id="{9E1DA156-9A99-4616-ADC9-54BDB87691E1}" type="slidenum">
              <a:rPr lang="fr-FR" smtClean="0"/>
              <a:pPr>
                <a:defRPr/>
              </a:pPr>
              <a:t>36</a:t>
            </a:fld>
            <a:endParaRPr lang="fr-FR"/>
          </a:p>
        </p:txBody>
      </p:sp>
    </p:spTree>
    <p:extLst>
      <p:ext uri="{BB962C8B-B14F-4D97-AF65-F5344CB8AC3E}">
        <p14:creationId xmlns:p14="http://schemas.microsoft.com/office/powerpoint/2010/main" val="28674015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smtClean="0"/>
              <a:t>Page </a:t>
            </a:r>
            <a:fld id="{9E1DA156-9A99-4616-ADC9-54BDB87691E1}" type="slidenum">
              <a:rPr lang="fr-FR" smtClean="0"/>
              <a:pPr>
                <a:defRPr/>
              </a:pPr>
              <a:t>37</a:t>
            </a:fld>
            <a:endParaRPr lang="fr-FR"/>
          </a:p>
        </p:txBody>
      </p:sp>
      <p:sp>
        <p:nvSpPr>
          <p:cNvPr id="5" name="Titre 1"/>
          <p:cNvSpPr>
            <a:spLocks noGrp="1"/>
          </p:cNvSpPr>
          <p:nvPr>
            <p:ph type="title"/>
          </p:nvPr>
        </p:nvSpPr>
        <p:spPr>
          <a:xfrm>
            <a:off x="467544" y="116632"/>
            <a:ext cx="8229600" cy="274042"/>
          </a:xfrm>
        </p:spPr>
        <p:txBody>
          <a:bodyPr>
            <a:noAutofit/>
          </a:bodyPr>
          <a:lstStyle/>
          <a:p>
            <a:r>
              <a:rPr lang="fr-FR" sz="2500" b="1" dirty="0">
                <a:solidFill>
                  <a:srgbClr val="00B050"/>
                </a:solidFill>
              </a:rPr>
              <a:t>Des disparités de </a:t>
            </a:r>
            <a:r>
              <a:rPr lang="fr-FR" sz="2500" b="1" dirty="0" smtClean="0">
                <a:solidFill>
                  <a:srgbClr val="00B050"/>
                </a:solidFill>
              </a:rPr>
              <a:t>coûts (en théorique)</a:t>
            </a:r>
            <a:endParaRPr lang="fr-FR" sz="2500" b="1"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395536" y="528023"/>
            <a:ext cx="8188090" cy="553998"/>
          </a:xfrm>
          <a:prstGeom prst="rect">
            <a:avLst/>
          </a:prstGeom>
        </p:spPr>
        <p:txBody>
          <a:bodyPr wrap="square">
            <a:spAutoFit/>
          </a:bodyPr>
          <a:lstStyle/>
          <a:p>
            <a:pPr algn="ctr" fontAlgn="auto">
              <a:spcBef>
                <a:spcPts val="0"/>
              </a:spcBef>
              <a:spcAft>
                <a:spcPts val="0"/>
              </a:spcAft>
            </a:pPr>
            <a:r>
              <a:rPr lang="fr-FR" sz="1500" b="1" dirty="0">
                <a:solidFill>
                  <a:srgbClr val="0070C0"/>
                </a:solidFill>
                <a:latin typeface="Calibri"/>
              </a:rPr>
              <a:t>Coût rapporté au volume et à l’activité – détail par dispositif – en référence à la consommation théorique (dotation proratisée)</a:t>
            </a:r>
          </a:p>
        </p:txBody>
      </p:sp>
      <p:graphicFrame>
        <p:nvGraphicFramePr>
          <p:cNvPr id="8" name="Tableau 7"/>
          <p:cNvGraphicFramePr>
            <a:graphicFrameLocks noGrp="1"/>
          </p:cNvGraphicFramePr>
          <p:nvPr>
            <p:extLst>
              <p:ext uri="{D42A27DB-BD31-4B8C-83A1-F6EECF244321}">
                <p14:modId xmlns:p14="http://schemas.microsoft.com/office/powerpoint/2010/main" val="2282106282"/>
              </p:ext>
            </p:extLst>
          </p:nvPr>
        </p:nvGraphicFramePr>
        <p:xfrm>
          <a:off x="354025" y="1196752"/>
          <a:ext cx="8394437" cy="4558173"/>
        </p:xfrm>
        <a:graphic>
          <a:graphicData uri="http://schemas.openxmlformats.org/drawingml/2006/table">
            <a:tbl>
              <a:tblPr firstRow="1" firstCol="1" bandRow="1">
                <a:tableStyleId>{5940675A-B579-460E-94D1-54222C63F5DA}</a:tableStyleId>
              </a:tblPr>
              <a:tblGrid>
                <a:gridCol w="3157412"/>
                <a:gridCol w="1047405"/>
                <a:gridCol w="1047405"/>
                <a:gridCol w="1047405"/>
                <a:gridCol w="1047405"/>
                <a:gridCol w="1047405"/>
              </a:tblGrid>
              <a:tr h="825912">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EHPAD</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place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nuit</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place par nuit</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appel IDE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60181">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1 : CH DOUE LA FONTAINE</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30 000 €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359 €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0,33 €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2 083 €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6018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EHPAD OLONNE SUR MER</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37 500 €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351 €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0,32 €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735 €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6018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EHPAD ROUGE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10 917 €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153 €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0,15 €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934 €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6018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EHPAD STE PAZANNE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18 219 €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283 €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0,27 €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917 €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543047">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1 : GCSMS CRAON (2014 et 2015 seulement)</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16 685 €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279 €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137 €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0,46 €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3 209 €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r>
              <a:tr h="26018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2 : CCAS LAVAL</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33 333 €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645 €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137 €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0,88 €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1 010 €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tc>
              </a:tr>
              <a:tr h="26018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2 : EHPAD HERBIGNAC</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10 434 €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0,28 €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10 434 €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543047">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2 : EHPAD HIC BAUGE (sur année 2015)</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4 533 €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58 €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137 €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0,16 €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479 €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r>
              <a:tr h="260181">
                <a:tc>
                  <a:txBody>
                    <a:bodyPr/>
                    <a:lstStyle/>
                    <a:p>
                      <a:pPr>
                        <a:lnSpc>
                          <a:spcPct val="115000"/>
                        </a:lnSpc>
                        <a:spcAft>
                          <a:spcPts val="0"/>
                        </a:spcAft>
                      </a:pPr>
                      <a:r>
                        <a:rPr lang="fr-FR" sz="1500" dirty="0" smtClean="0">
                          <a:effectLst/>
                          <a:latin typeface="Times New Roman" panose="02020603050405020304" pitchFamily="18" charset="0"/>
                          <a:cs typeface="Times New Roman" panose="02020603050405020304" pitchFamily="18" charset="0"/>
                        </a:rPr>
                        <a:t>EXP 2 : HAD Saint Sauveur</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6 065 €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84 €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0,17 €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402 €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r>
              <a:tr h="543047">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2 : SADAPA LA ROCHE SUR YON</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15 320 €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316 €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0,47 €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691 €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r>
              <a:tr h="260181">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3 : CH Haut Anjou</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26 438 €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304 €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137 €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0,52 €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575 €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r>
            </a:tbl>
          </a:graphicData>
        </a:graphic>
      </p:graphicFrame>
    </p:spTree>
    <p:extLst>
      <p:ext uri="{BB962C8B-B14F-4D97-AF65-F5344CB8AC3E}">
        <p14:creationId xmlns:p14="http://schemas.microsoft.com/office/powerpoint/2010/main" val="1693801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r>
              <a:rPr lang="fr-FR" dirty="0" smtClean="0"/>
              <a:t>Page </a:t>
            </a:r>
            <a:fld id="{9E1DA156-9A99-4616-ADC9-54BDB87691E1}" type="slidenum">
              <a:rPr lang="fr-FR" smtClean="0"/>
              <a:pPr>
                <a:defRPr/>
              </a:pPr>
              <a:t>38</a:t>
            </a:fld>
            <a:endParaRPr lang="fr-FR" dirty="0"/>
          </a:p>
        </p:txBody>
      </p:sp>
      <p:sp>
        <p:nvSpPr>
          <p:cNvPr id="5" name="Titre 1"/>
          <p:cNvSpPr>
            <a:spLocks noGrp="1"/>
          </p:cNvSpPr>
          <p:nvPr>
            <p:ph type="title"/>
          </p:nvPr>
        </p:nvSpPr>
        <p:spPr>
          <a:xfrm>
            <a:off x="467544" y="116632"/>
            <a:ext cx="8229600" cy="274042"/>
          </a:xfrm>
        </p:spPr>
        <p:txBody>
          <a:bodyPr>
            <a:noAutofit/>
          </a:bodyPr>
          <a:lstStyle/>
          <a:p>
            <a:r>
              <a:rPr lang="fr-FR" sz="2500" b="1" dirty="0">
                <a:solidFill>
                  <a:srgbClr val="00B050"/>
                </a:solidFill>
              </a:rPr>
              <a:t>Des disparités de </a:t>
            </a:r>
            <a:r>
              <a:rPr lang="fr-FR" sz="2500" b="1" dirty="0" smtClean="0">
                <a:solidFill>
                  <a:srgbClr val="00B050"/>
                </a:solidFill>
              </a:rPr>
              <a:t>coûts (en consommé)</a:t>
            </a:r>
            <a:endParaRPr lang="fr-FR" sz="2500" b="1" dirty="0">
              <a:solidFill>
                <a:srgbClr val="00B050"/>
              </a:solidFill>
            </a:endParaRPr>
          </a:p>
        </p:txBody>
      </p:sp>
      <p:sp>
        <p:nvSpPr>
          <p:cNvPr id="6" name="Rectangle 1"/>
          <p:cNvSpPr>
            <a:spLocks noChangeArrowheads="1"/>
          </p:cNvSpPr>
          <p:nvPr/>
        </p:nvSpPr>
        <p:spPr bwMode="auto">
          <a:xfrm>
            <a:off x="107504" y="630932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altLang="fr-FR" smtClean="0">
                <a:solidFill>
                  <a:prstClr val="black"/>
                </a:solidFill>
                <a:latin typeface="Arial" pitchFamily="34" charset="0"/>
                <a:cs typeface="Arial" pitchFamily="34" charset="0"/>
              </a:rPr>
              <a:t/>
            </a:r>
            <a:br>
              <a:rPr lang="fr-FR" altLang="fr-FR" smtClean="0">
                <a:solidFill>
                  <a:prstClr val="black"/>
                </a:solidFill>
                <a:latin typeface="Arial" pitchFamily="34" charset="0"/>
                <a:cs typeface="Arial" pitchFamily="34" charset="0"/>
              </a:rPr>
            </a:br>
            <a:endParaRPr lang="fr-FR" altLang="fr-FR" smtClean="0">
              <a:solidFill>
                <a:prstClr val="black"/>
              </a:solidFill>
              <a:latin typeface="Arial" pitchFamily="34" charset="0"/>
              <a:cs typeface="Arial" pitchFamily="34" charset="0"/>
            </a:endParaRPr>
          </a:p>
        </p:txBody>
      </p:sp>
      <p:sp>
        <p:nvSpPr>
          <p:cNvPr id="7" name="Rectangle 6"/>
          <p:cNvSpPr/>
          <p:nvPr/>
        </p:nvSpPr>
        <p:spPr>
          <a:xfrm>
            <a:off x="354324" y="548680"/>
            <a:ext cx="8424936" cy="323165"/>
          </a:xfrm>
          <a:prstGeom prst="rect">
            <a:avLst/>
          </a:prstGeom>
        </p:spPr>
        <p:txBody>
          <a:bodyPr wrap="square">
            <a:spAutoFit/>
          </a:bodyPr>
          <a:lstStyle/>
          <a:p>
            <a:pPr algn="ctr" fontAlgn="auto">
              <a:spcBef>
                <a:spcPts val="0"/>
              </a:spcBef>
              <a:spcAft>
                <a:spcPts val="0"/>
              </a:spcAft>
            </a:pPr>
            <a:r>
              <a:rPr lang="fr-FR" sz="1500" b="1" dirty="0">
                <a:solidFill>
                  <a:srgbClr val="0070C0"/>
                </a:solidFill>
                <a:latin typeface="Calibri"/>
              </a:rPr>
              <a:t>Coût rapporté au volume et à l’activité – détail par dispositif – en référence aux </a:t>
            </a:r>
            <a:r>
              <a:rPr lang="fr-FR" sz="1500" b="1" dirty="0" smtClean="0">
                <a:solidFill>
                  <a:srgbClr val="0070C0"/>
                </a:solidFill>
                <a:latin typeface="Calibri"/>
              </a:rPr>
              <a:t>consommations</a:t>
            </a:r>
            <a:endParaRPr lang="fr-FR" sz="1500" b="1" dirty="0">
              <a:solidFill>
                <a:srgbClr val="0070C0"/>
              </a:solidFill>
              <a:latin typeface="Calibri"/>
            </a:endParaRPr>
          </a:p>
        </p:txBody>
      </p:sp>
      <p:graphicFrame>
        <p:nvGraphicFramePr>
          <p:cNvPr id="8" name="Tableau 7"/>
          <p:cNvGraphicFramePr>
            <a:graphicFrameLocks noGrp="1"/>
          </p:cNvGraphicFramePr>
          <p:nvPr>
            <p:extLst>
              <p:ext uri="{D42A27DB-BD31-4B8C-83A1-F6EECF244321}">
                <p14:modId xmlns:p14="http://schemas.microsoft.com/office/powerpoint/2010/main" val="1649232323"/>
              </p:ext>
            </p:extLst>
          </p:nvPr>
        </p:nvGraphicFramePr>
        <p:xfrm>
          <a:off x="107504" y="980728"/>
          <a:ext cx="8928994" cy="4720386"/>
        </p:xfrm>
        <a:graphic>
          <a:graphicData uri="http://schemas.openxmlformats.org/drawingml/2006/table">
            <a:tbl>
              <a:tblPr firstRow="1" firstCol="1" bandRow="1">
                <a:tableStyleId>{5940675A-B579-460E-94D1-54222C63F5DA}</a:tableStyleId>
              </a:tblPr>
              <a:tblGrid>
                <a:gridCol w="3358474"/>
                <a:gridCol w="1114104"/>
                <a:gridCol w="1114104"/>
                <a:gridCol w="1114104"/>
                <a:gridCol w="1114104"/>
                <a:gridCol w="1114104"/>
              </a:tblGrid>
              <a:tr h="916539">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EHPAD</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place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nuit</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place par nuit</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Coût par appel IDE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8873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CH DOUE LA FONTAINE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19 158 €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229 €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87 €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0,21 €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1 330 €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8873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EHPAD OLONNE SUR MER</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26 645 €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250 €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97 €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0,23 €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522 €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8873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EHPAD ROUGE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8 107 €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113 €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102 €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0,11 €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693 €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8873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1 : EHPAD STE PAZANNE</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8 769 €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136 €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66 €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0,13 €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441 €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602634">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1 : GCSMS CRAON (2014&amp;2015 seulement)</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4 855 €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81 €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40 €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0,13 €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934 €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r>
              <a:tr h="28873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2 : CCAS LAVAL</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20 898 €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404 €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86 €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0,55 €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633 €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88731">
                <a:tc>
                  <a:txBody>
                    <a:bodyPr/>
                    <a:lstStyle/>
                    <a:p>
                      <a:pPr>
                        <a:lnSpc>
                          <a:spcPct val="115000"/>
                        </a:lnSpc>
                        <a:spcAft>
                          <a:spcPts val="0"/>
                        </a:spcAft>
                      </a:pPr>
                      <a:r>
                        <a:rPr lang="fr-FR" sz="1500">
                          <a:effectLst/>
                          <a:latin typeface="Times New Roman" panose="02020603050405020304" pitchFamily="18" charset="0"/>
                          <a:cs typeface="Times New Roman" panose="02020603050405020304" pitchFamily="18" charset="0"/>
                        </a:rPr>
                        <a:t>EXP 2 : EHPAD HERBIGNAC</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5 608 €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70 €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74 €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0,15 €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5 608 €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r>
              <a:tr h="288731">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2 : EHPAD HIC BAUGE</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en-US" sz="1500" dirty="0">
                          <a:effectLst/>
                          <a:latin typeface="Times New Roman" panose="02020603050405020304" pitchFamily="18" charset="0"/>
                          <a:cs typeface="Times New Roman" panose="02020603050405020304" pitchFamily="18" charset="0"/>
                        </a:rPr>
                        <a:t>ND</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en-US" sz="1500" dirty="0">
                          <a:effectLst/>
                          <a:latin typeface="Times New Roman" panose="02020603050405020304" pitchFamily="18" charset="0"/>
                          <a:cs typeface="Times New Roman" panose="02020603050405020304" pitchFamily="18" charset="0"/>
                        </a:rPr>
                        <a:t>ND</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en-US" sz="1500" dirty="0">
                          <a:effectLst/>
                          <a:latin typeface="Times New Roman" panose="02020603050405020304" pitchFamily="18" charset="0"/>
                          <a:cs typeface="Times New Roman" panose="02020603050405020304" pitchFamily="18" charset="0"/>
                        </a:rPr>
                        <a:t>ND</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en-US" sz="1500" dirty="0">
                          <a:effectLst/>
                          <a:latin typeface="Times New Roman" panose="02020603050405020304" pitchFamily="18" charset="0"/>
                          <a:cs typeface="Times New Roman" panose="02020603050405020304" pitchFamily="18" charset="0"/>
                        </a:rPr>
                        <a:t>ND</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en-US" sz="1500" dirty="0">
                          <a:effectLst/>
                          <a:latin typeface="Times New Roman" panose="02020603050405020304" pitchFamily="18" charset="0"/>
                          <a:cs typeface="Times New Roman" panose="02020603050405020304" pitchFamily="18" charset="0"/>
                        </a:rPr>
                        <a:t>ND</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r>
              <a:tr h="288731">
                <a:tc>
                  <a:txBody>
                    <a:bodyPr/>
                    <a:lstStyle/>
                    <a:p>
                      <a:pPr>
                        <a:lnSpc>
                          <a:spcPct val="115000"/>
                        </a:lnSpc>
                        <a:spcAft>
                          <a:spcPts val="0"/>
                        </a:spcAft>
                      </a:pPr>
                      <a:r>
                        <a:rPr lang="en-US" sz="1500">
                          <a:effectLst/>
                          <a:latin typeface="Times New Roman" panose="02020603050405020304" pitchFamily="18" charset="0"/>
                          <a:cs typeface="Times New Roman" panose="02020603050405020304" pitchFamily="18" charset="0"/>
                        </a:rPr>
                        <a:t>EXP 2 : HAD Saint Sauveur</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c>
                  <a:txBody>
                    <a:bodyPr/>
                    <a:lstStyle/>
                    <a:p>
                      <a:pPr algn="ctr">
                        <a:lnSpc>
                          <a:spcPct val="115000"/>
                        </a:lnSpc>
                        <a:spcAft>
                          <a:spcPts val="0"/>
                        </a:spcAft>
                      </a:pPr>
                      <a:r>
                        <a:rPr lang="en-US" sz="1500">
                          <a:effectLst/>
                          <a:latin typeface="Times New Roman" panose="02020603050405020304" pitchFamily="18" charset="0"/>
                          <a:cs typeface="Times New Roman" panose="02020603050405020304" pitchFamily="18" charset="0"/>
                        </a:rPr>
                        <a:t>5 878 €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82 €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133 €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0,17 €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390 €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r>
              <a:tr h="602634">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2 : SADAPA LA ROCHE SUR YON</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11 293 €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233 €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101 €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a:effectLst/>
                          <a:latin typeface="Times New Roman" panose="02020603050405020304" pitchFamily="18" charset="0"/>
                          <a:cs typeface="Times New Roman" panose="02020603050405020304" pitchFamily="18" charset="0"/>
                        </a:rPr>
                        <a:t>0,35 €</a:t>
                      </a:r>
                      <a:endParaRPr lang="fr-FR" sz="1500">
                        <a:effectLst/>
                        <a:latin typeface="Times New Roman" panose="02020603050405020304" pitchFamily="18" charset="0"/>
                        <a:ea typeface="Arial"/>
                        <a:cs typeface="Times New Roman" panose="02020603050405020304" pitchFamily="18" charset="0"/>
                      </a:endParaRPr>
                    </a:p>
                  </a:txBody>
                  <a:tcPr marL="37243" marR="37243" marT="0" marB="0" anchor="ct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509 €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solidFill>
                  </a:tcPr>
                </a:tc>
              </a:tr>
              <a:tr h="288731">
                <a:tc>
                  <a:txBody>
                    <a:bodyPr/>
                    <a:lstStyle/>
                    <a:p>
                      <a:pPr>
                        <a:lnSpc>
                          <a:spcPct val="115000"/>
                        </a:lnSpc>
                        <a:spcAft>
                          <a:spcPts val="0"/>
                        </a:spcAft>
                      </a:pPr>
                      <a:r>
                        <a:rPr lang="fr-FR" sz="1500" dirty="0">
                          <a:effectLst/>
                          <a:latin typeface="Times New Roman" panose="02020603050405020304" pitchFamily="18" charset="0"/>
                          <a:cs typeface="Times New Roman" panose="02020603050405020304" pitchFamily="18" charset="0"/>
                        </a:rPr>
                        <a:t>EXP 3 : CH Haut Anjou</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1000"/>
                        </a:spcAft>
                      </a:pPr>
                      <a:r>
                        <a:rPr lang="fr-FR" sz="1500" dirty="0">
                          <a:effectLst/>
                          <a:latin typeface="Times New Roman" panose="02020603050405020304" pitchFamily="18" charset="0"/>
                          <a:cs typeface="Times New Roman" panose="02020603050405020304" pitchFamily="18" charset="0"/>
                        </a:rPr>
                        <a:t>25 395 €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292 €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132 €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0,50 €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c>
                  <a:txBody>
                    <a:bodyPr/>
                    <a:lstStyle/>
                    <a:p>
                      <a:pPr algn="ctr">
                        <a:lnSpc>
                          <a:spcPct val="115000"/>
                        </a:lnSpc>
                        <a:spcAft>
                          <a:spcPts val="0"/>
                        </a:spcAft>
                      </a:pPr>
                      <a:r>
                        <a:rPr lang="fr-FR" sz="1500" dirty="0">
                          <a:effectLst/>
                          <a:latin typeface="Times New Roman" panose="02020603050405020304" pitchFamily="18" charset="0"/>
                          <a:cs typeface="Times New Roman" panose="02020603050405020304" pitchFamily="18" charset="0"/>
                        </a:rPr>
                        <a:t>552 €</a:t>
                      </a:r>
                      <a:endParaRPr lang="fr-FR" sz="1500" dirty="0">
                        <a:effectLst/>
                        <a:latin typeface="Times New Roman" panose="02020603050405020304" pitchFamily="18" charset="0"/>
                        <a:ea typeface="Arial"/>
                        <a:cs typeface="Times New Roman" panose="02020603050405020304" pitchFamily="18" charset="0"/>
                      </a:endParaRPr>
                    </a:p>
                  </a:txBody>
                  <a:tcPr marL="37243" marR="37243" marT="0" marB="0" anchor="ctr">
                    <a:solidFill>
                      <a:schemeClr val="bg1">
                        <a:lumMod val="75000"/>
                      </a:schemeClr>
                    </a:solidFill>
                  </a:tcPr>
                </a:tc>
              </a:tr>
            </a:tbl>
          </a:graphicData>
        </a:graphic>
      </p:graphicFrame>
    </p:spTree>
    <p:extLst>
      <p:ext uri="{BB962C8B-B14F-4D97-AF65-F5344CB8AC3E}">
        <p14:creationId xmlns:p14="http://schemas.microsoft.com/office/powerpoint/2010/main" val="147686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Plaque 36"/>
          <p:cNvSpPr/>
          <p:nvPr/>
        </p:nvSpPr>
        <p:spPr>
          <a:xfrm>
            <a:off x="2594162" y="844733"/>
            <a:ext cx="4032448" cy="880647"/>
          </a:xfrm>
          <a:prstGeom prst="beve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116632"/>
            <a:ext cx="8229600" cy="720080"/>
          </a:xfrm>
        </p:spPr>
        <p:txBody>
          <a:bodyPr>
            <a:normAutofit/>
          </a:bodyPr>
          <a:lstStyle/>
          <a:p>
            <a:r>
              <a:rPr lang="fr-FR" sz="3600" kern="1200" dirty="0">
                <a:solidFill>
                  <a:srgbClr val="0070C0"/>
                </a:solidFill>
                <a:latin typeface="Calibri" pitchFamily="34" charset="0"/>
              </a:rPr>
              <a:t>Principales conclusions </a:t>
            </a:r>
            <a:r>
              <a:rPr lang="fr-FR" sz="3600" kern="1200" dirty="0" smtClean="0">
                <a:solidFill>
                  <a:srgbClr val="0070C0"/>
                </a:solidFill>
                <a:latin typeface="Calibri" pitchFamily="34" charset="0"/>
              </a:rPr>
              <a:t>(4)</a:t>
            </a:r>
            <a:endParaRPr lang="fr-FR" sz="3600" kern="1200" dirty="0">
              <a:solidFill>
                <a:srgbClr val="0070C0"/>
              </a:solidFill>
              <a:latin typeface="Calibri" pitchFamily="34" charset="0"/>
            </a:endParaRPr>
          </a:p>
        </p:txBody>
      </p:sp>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grpSp>
        <p:nvGrpSpPr>
          <p:cNvPr id="10" name="Groupe 9"/>
          <p:cNvGrpSpPr/>
          <p:nvPr/>
        </p:nvGrpSpPr>
        <p:grpSpPr>
          <a:xfrm>
            <a:off x="992406" y="997024"/>
            <a:ext cx="7560840" cy="3558688"/>
            <a:chOff x="2285999" y="1658090"/>
            <a:chExt cx="5334001" cy="3152986"/>
          </a:xfrm>
        </p:grpSpPr>
        <p:sp>
          <p:nvSpPr>
            <p:cNvPr id="19" name="Forme libre 18"/>
            <p:cNvSpPr/>
            <p:nvPr/>
          </p:nvSpPr>
          <p:spPr>
            <a:xfrm>
              <a:off x="3602506" y="2957844"/>
              <a:ext cx="1143000" cy="761999"/>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endParaRPr lang="fr-FR" sz="1800" kern="1200"/>
            </a:p>
          </p:txBody>
        </p:sp>
        <p:sp>
          <p:nvSpPr>
            <p:cNvPr id="21" name="Forme libre 20"/>
            <p:cNvSpPr/>
            <p:nvPr/>
          </p:nvSpPr>
          <p:spPr>
            <a:xfrm>
              <a:off x="2285999" y="4049077"/>
              <a:ext cx="1143000" cy="761999"/>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endParaRPr lang="fr-FR" sz="1800" kern="1200"/>
            </a:p>
          </p:txBody>
        </p:sp>
        <p:sp>
          <p:nvSpPr>
            <p:cNvPr id="25" name="Forme libre 24"/>
            <p:cNvSpPr/>
            <p:nvPr/>
          </p:nvSpPr>
          <p:spPr>
            <a:xfrm>
              <a:off x="6477000" y="3047047"/>
              <a:ext cx="1143000" cy="761999"/>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endParaRPr lang="fr-FR" sz="1800" kern="1200"/>
            </a:p>
          </p:txBody>
        </p:sp>
        <p:sp>
          <p:nvSpPr>
            <p:cNvPr id="27" name="Forme libre 26"/>
            <p:cNvSpPr/>
            <p:nvPr/>
          </p:nvSpPr>
          <p:spPr>
            <a:xfrm>
              <a:off x="6477000" y="4049077"/>
              <a:ext cx="1143000" cy="761999"/>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endParaRPr lang="fr-FR" sz="1800" kern="1200"/>
            </a:p>
          </p:txBody>
        </p:sp>
        <p:sp>
          <p:nvSpPr>
            <p:cNvPr id="17" name="Forme libre 16"/>
            <p:cNvSpPr/>
            <p:nvPr/>
          </p:nvSpPr>
          <p:spPr>
            <a:xfrm>
              <a:off x="3441361" y="1658090"/>
              <a:ext cx="2955146" cy="510391"/>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fr-FR" sz="1600" b="1" kern="1200" dirty="0" smtClean="0"/>
                <a:t> Une sur- attribution globale de crédits</a:t>
              </a:r>
              <a:endParaRPr lang="fr-FR" sz="1600" b="1" kern="1200" dirty="0"/>
            </a:p>
          </p:txBody>
        </p:sp>
      </p:grpSp>
      <p:sp>
        <p:nvSpPr>
          <p:cNvPr id="28" name="Forme libre 27"/>
          <p:cNvSpPr/>
          <p:nvPr/>
        </p:nvSpPr>
        <p:spPr>
          <a:xfrm>
            <a:off x="3585417" y="2262063"/>
            <a:ext cx="2138711" cy="461666"/>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400" b="1" kern="1200" dirty="0" smtClean="0">
                <a:solidFill>
                  <a:srgbClr val="0070C0"/>
                </a:solidFill>
              </a:rPr>
              <a:t>49 % non consommé au 31/12/16</a:t>
            </a:r>
            <a:endParaRPr lang="fr-FR" sz="1400" b="1" kern="1200" dirty="0">
              <a:solidFill>
                <a:srgbClr val="0070C0"/>
              </a:solidFill>
            </a:endParaRPr>
          </a:p>
        </p:txBody>
      </p:sp>
      <p:sp>
        <p:nvSpPr>
          <p:cNvPr id="29" name="Flèche vers le bas 28"/>
          <p:cNvSpPr/>
          <p:nvPr/>
        </p:nvSpPr>
        <p:spPr>
          <a:xfrm>
            <a:off x="4447947" y="1830909"/>
            <a:ext cx="32487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Forme libre 29"/>
          <p:cNvSpPr/>
          <p:nvPr/>
        </p:nvSpPr>
        <p:spPr>
          <a:xfrm>
            <a:off x="5967512" y="2723729"/>
            <a:ext cx="2499206" cy="1718259"/>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a:ln/>
        </p:spPr>
        <p:style>
          <a:lnRef idx="0">
            <a:schemeClr val="accent1"/>
          </a:lnRef>
          <a:fillRef idx="3">
            <a:schemeClr val="accent1"/>
          </a:fillRef>
          <a:effectRef idx="3">
            <a:schemeClr val="accent1"/>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400" b="1" kern="1200" dirty="0" smtClean="0">
                <a:solidFill>
                  <a:schemeClr val="tx1"/>
                </a:solidFill>
              </a:rPr>
              <a:t>Hétérogénéité des conso</a:t>
            </a:r>
          </a:p>
          <a:p>
            <a:pPr lvl="0" algn="ctr" defTabSz="800100">
              <a:lnSpc>
                <a:spcPct val="90000"/>
              </a:lnSpc>
              <a:spcBef>
                <a:spcPct val="0"/>
              </a:spcBef>
              <a:spcAft>
                <a:spcPct val="35000"/>
              </a:spcAft>
            </a:pPr>
            <a:endParaRPr lang="fr-FR" sz="1400" kern="1200" dirty="0" smtClean="0">
              <a:solidFill>
                <a:schemeClr val="tx1"/>
              </a:solidFill>
            </a:endParaRPr>
          </a:p>
          <a:p>
            <a:pPr lvl="0" algn="l" defTabSz="800100">
              <a:lnSpc>
                <a:spcPct val="90000"/>
              </a:lnSpc>
              <a:spcBef>
                <a:spcPct val="0"/>
              </a:spcBef>
              <a:spcAft>
                <a:spcPct val="35000"/>
              </a:spcAft>
            </a:pPr>
            <a:r>
              <a:rPr lang="fr-FR" sz="1400" dirty="0" smtClean="0">
                <a:solidFill>
                  <a:srgbClr val="0070C0"/>
                </a:solidFill>
              </a:rPr>
              <a:t>Coût par EHPAD de 1 à 4.7</a:t>
            </a:r>
          </a:p>
          <a:p>
            <a:pPr lvl="0" algn="l" defTabSz="800100">
              <a:lnSpc>
                <a:spcPct val="90000"/>
              </a:lnSpc>
              <a:spcBef>
                <a:spcPct val="0"/>
              </a:spcBef>
              <a:spcAft>
                <a:spcPct val="35000"/>
              </a:spcAft>
            </a:pPr>
            <a:r>
              <a:rPr lang="fr-FR" sz="1400" kern="1200" dirty="0" smtClean="0">
                <a:solidFill>
                  <a:srgbClr val="0070C0"/>
                </a:solidFill>
              </a:rPr>
              <a:t>Coût par place de 1 à 5.8</a:t>
            </a:r>
          </a:p>
          <a:p>
            <a:pPr lvl="0" algn="l" defTabSz="800100">
              <a:lnSpc>
                <a:spcPct val="90000"/>
              </a:lnSpc>
              <a:spcBef>
                <a:spcPct val="0"/>
              </a:spcBef>
              <a:spcAft>
                <a:spcPct val="35000"/>
              </a:spcAft>
            </a:pPr>
            <a:r>
              <a:rPr lang="fr-FR" sz="1400" dirty="0" smtClean="0">
                <a:solidFill>
                  <a:srgbClr val="0070C0"/>
                </a:solidFill>
              </a:rPr>
              <a:t>Coût par place/nuit de 0 à 1 à 0.55</a:t>
            </a:r>
            <a:endParaRPr lang="fr-FR" sz="1400" kern="1200" dirty="0">
              <a:solidFill>
                <a:srgbClr val="0070C0"/>
              </a:solidFill>
            </a:endParaRPr>
          </a:p>
        </p:txBody>
      </p:sp>
      <p:sp>
        <p:nvSpPr>
          <p:cNvPr id="31" name="Forme libre 30"/>
          <p:cNvSpPr/>
          <p:nvPr/>
        </p:nvSpPr>
        <p:spPr>
          <a:xfrm>
            <a:off x="647319" y="2855007"/>
            <a:ext cx="2499206" cy="1689087"/>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a:ln/>
        </p:spPr>
        <p:style>
          <a:lnRef idx="0">
            <a:schemeClr val="accent1"/>
          </a:lnRef>
          <a:fillRef idx="3">
            <a:schemeClr val="accent1"/>
          </a:fillRef>
          <a:effectRef idx="3">
            <a:schemeClr val="accent1"/>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400" b="1" kern="1200" dirty="0" smtClean="0">
                <a:solidFill>
                  <a:schemeClr val="tx1"/>
                </a:solidFill>
              </a:rPr>
              <a:t>Hétérogénéité</a:t>
            </a:r>
          </a:p>
          <a:p>
            <a:pPr lvl="0" algn="ctr" defTabSz="800100">
              <a:lnSpc>
                <a:spcPct val="90000"/>
              </a:lnSpc>
              <a:spcBef>
                <a:spcPct val="0"/>
              </a:spcBef>
              <a:spcAft>
                <a:spcPct val="35000"/>
              </a:spcAft>
            </a:pPr>
            <a:r>
              <a:rPr lang="fr-FR" sz="1400" b="1" kern="1200" dirty="0" smtClean="0">
                <a:solidFill>
                  <a:schemeClr val="tx1"/>
                </a:solidFill>
              </a:rPr>
              <a:t>des moyens attribués</a:t>
            </a:r>
          </a:p>
          <a:p>
            <a:pPr lvl="0" algn="ctr" defTabSz="800100">
              <a:lnSpc>
                <a:spcPct val="90000"/>
              </a:lnSpc>
              <a:spcBef>
                <a:spcPct val="0"/>
              </a:spcBef>
              <a:spcAft>
                <a:spcPct val="35000"/>
              </a:spcAft>
            </a:pPr>
            <a:endParaRPr lang="fr-FR" sz="1400" kern="1200" dirty="0" smtClean="0">
              <a:solidFill>
                <a:schemeClr val="tx1"/>
              </a:solidFill>
            </a:endParaRPr>
          </a:p>
          <a:p>
            <a:pPr lvl="0" algn="l" defTabSz="800100">
              <a:lnSpc>
                <a:spcPct val="90000"/>
              </a:lnSpc>
              <a:spcBef>
                <a:spcPct val="0"/>
              </a:spcBef>
              <a:spcAft>
                <a:spcPct val="35000"/>
              </a:spcAft>
            </a:pPr>
            <a:r>
              <a:rPr lang="fr-FR" sz="1400" dirty="0" smtClean="0">
                <a:solidFill>
                  <a:srgbClr val="0070C0"/>
                </a:solidFill>
              </a:rPr>
              <a:t>Coût par EHPAD de 1 à 6</a:t>
            </a:r>
          </a:p>
          <a:p>
            <a:pPr lvl="0" algn="l" defTabSz="800100">
              <a:lnSpc>
                <a:spcPct val="90000"/>
              </a:lnSpc>
              <a:spcBef>
                <a:spcPct val="0"/>
              </a:spcBef>
              <a:spcAft>
                <a:spcPct val="35000"/>
              </a:spcAft>
            </a:pPr>
            <a:r>
              <a:rPr lang="fr-FR" sz="1400" kern="1200" dirty="0" smtClean="0">
                <a:solidFill>
                  <a:srgbClr val="0070C0"/>
                </a:solidFill>
              </a:rPr>
              <a:t>Coût par place de 1 à 7.7</a:t>
            </a:r>
          </a:p>
          <a:p>
            <a:pPr lvl="0" algn="l" defTabSz="800100">
              <a:lnSpc>
                <a:spcPct val="90000"/>
              </a:lnSpc>
              <a:spcBef>
                <a:spcPct val="0"/>
              </a:spcBef>
              <a:spcAft>
                <a:spcPct val="35000"/>
              </a:spcAft>
            </a:pPr>
            <a:r>
              <a:rPr lang="fr-FR" sz="1400" dirty="0" smtClean="0">
                <a:solidFill>
                  <a:srgbClr val="0070C0"/>
                </a:solidFill>
              </a:rPr>
              <a:t>Coût par place/nuit de 1 à 5.8</a:t>
            </a:r>
            <a:endParaRPr lang="fr-FR" sz="1400" kern="1200" dirty="0">
              <a:solidFill>
                <a:srgbClr val="0070C0"/>
              </a:solidFill>
            </a:endParaRPr>
          </a:p>
        </p:txBody>
      </p:sp>
      <p:sp>
        <p:nvSpPr>
          <p:cNvPr id="32" name="Forme libre 31"/>
          <p:cNvSpPr/>
          <p:nvPr/>
        </p:nvSpPr>
        <p:spPr>
          <a:xfrm>
            <a:off x="3253262" y="4620468"/>
            <a:ext cx="2714250" cy="434198"/>
          </a:xfrm>
          <a:custGeom>
            <a:avLst/>
            <a:gdLst>
              <a:gd name="connsiteX0" fmla="*/ 0 w 1143000"/>
              <a:gd name="connsiteY0" fmla="*/ 0 h 761999"/>
              <a:gd name="connsiteX1" fmla="*/ 1143000 w 1143000"/>
              <a:gd name="connsiteY1" fmla="*/ 0 h 761999"/>
              <a:gd name="connsiteX2" fmla="*/ 1143000 w 1143000"/>
              <a:gd name="connsiteY2" fmla="*/ 761999 h 761999"/>
              <a:gd name="connsiteX3" fmla="*/ 0 w 1143000"/>
              <a:gd name="connsiteY3" fmla="*/ 761999 h 761999"/>
              <a:gd name="connsiteX4" fmla="*/ 0 w 1143000"/>
              <a:gd name="connsiteY4" fmla="*/ 0 h 7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761999">
                <a:moveTo>
                  <a:pt x="0" y="0"/>
                </a:moveTo>
                <a:lnTo>
                  <a:pt x="1143000" y="0"/>
                </a:lnTo>
                <a:lnTo>
                  <a:pt x="1143000" y="761999"/>
                </a:lnTo>
                <a:lnTo>
                  <a:pt x="0" y="761999"/>
                </a:lnTo>
                <a:lnTo>
                  <a:pt x="0" y="0"/>
                </a:lnTo>
                <a:close/>
              </a:path>
            </a:pathLst>
          </a:custGeom>
          <a:ln/>
        </p:spPr>
        <p:style>
          <a:lnRef idx="0">
            <a:schemeClr val="accent1"/>
          </a:lnRef>
          <a:fillRef idx="3">
            <a:schemeClr val="accent1"/>
          </a:fillRef>
          <a:effectRef idx="3">
            <a:schemeClr val="accent1"/>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400" b="1" kern="1200" dirty="0" smtClean="0">
                <a:solidFill>
                  <a:srgbClr val="0070C0"/>
                </a:solidFill>
              </a:rPr>
              <a:t>Ratio coût</a:t>
            </a:r>
            <a:r>
              <a:rPr lang="fr-FR" sz="1400" b="1" dirty="0" smtClean="0">
                <a:solidFill>
                  <a:srgbClr val="0070C0"/>
                </a:solidFill>
              </a:rPr>
              <a:t>/appel </a:t>
            </a:r>
          </a:p>
          <a:p>
            <a:pPr lvl="0" algn="ctr" defTabSz="800100">
              <a:lnSpc>
                <a:spcPct val="90000"/>
              </a:lnSpc>
              <a:spcBef>
                <a:spcPct val="0"/>
              </a:spcBef>
              <a:spcAft>
                <a:spcPct val="35000"/>
              </a:spcAft>
            </a:pPr>
            <a:r>
              <a:rPr lang="fr-FR" sz="1400" b="1" dirty="0" smtClean="0">
                <a:solidFill>
                  <a:srgbClr val="0070C0"/>
                </a:solidFill>
              </a:rPr>
              <a:t>= de 390 à 5 608 €</a:t>
            </a:r>
            <a:endParaRPr lang="fr-FR" sz="1400" b="1" kern="1200" dirty="0">
              <a:solidFill>
                <a:srgbClr val="0070C0"/>
              </a:solidFill>
            </a:endParaRPr>
          </a:p>
        </p:txBody>
      </p:sp>
      <p:sp>
        <p:nvSpPr>
          <p:cNvPr id="23" name="Étoile à 7 branches 22"/>
          <p:cNvSpPr/>
          <p:nvPr/>
        </p:nvSpPr>
        <p:spPr>
          <a:xfrm>
            <a:off x="3555180" y="2868502"/>
            <a:ext cx="2199183" cy="1654326"/>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Des conditions financières à revoir</a:t>
            </a:r>
            <a:endParaRPr lang="fr-FR" sz="1600" dirty="0"/>
          </a:p>
        </p:txBody>
      </p:sp>
      <p:sp>
        <p:nvSpPr>
          <p:cNvPr id="20" name="Plaque 19"/>
          <p:cNvSpPr/>
          <p:nvPr/>
        </p:nvSpPr>
        <p:spPr>
          <a:xfrm>
            <a:off x="2708315" y="5301207"/>
            <a:ext cx="4032448" cy="880647"/>
          </a:xfrm>
          <a:prstGeom prst="beve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Une efficience limitée</a:t>
            </a:r>
            <a:endParaRPr lang="fr-FR" b="1" dirty="0">
              <a:solidFill>
                <a:schemeClr val="tx1"/>
              </a:solidFill>
            </a:endParaRPr>
          </a:p>
        </p:txBody>
      </p:sp>
      <p:sp>
        <p:nvSpPr>
          <p:cNvPr id="22" name="Étoile à 7 branches 21"/>
          <p:cNvSpPr/>
          <p:nvPr/>
        </p:nvSpPr>
        <p:spPr>
          <a:xfrm>
            <a:off x="6643564" y="692696"/>
            <a:ext cx="2392932" cy="2035780"/>
          </a:xfrm>
          <a:prstGeom prst="star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smtClean="0"/>
          </a:p>
          <a:p>
            <a:pPr algn="ctr"/>
            <a:r>
              <a:rPr lang="fr-FR" sz="1400" dirty="0" smtClean="0"/>
              <a:t>Une </a:t>
            </a:r>
            <a:r>
              <a:rPr lang="fr-FR" sz="1200" dirty="0" smtClean="0"/>
              <a:t>consommatio</a:t>
            </a:r>
            <a:r>
              <a:rPr lang="fr-FR" sz="1200" dirty="0"/>
              <a:t>n</a:t>
            </a:r>
            <a:r>
              <a:rPr lang="fr-FR" sz="1400" dirty="0" smtClean="0"/>
              <a:t> raisonnée</a:t>
            </a:r>
            <a:endParaRPr lang="fr-FR" sz="1400" dirty="0"/>
          </a:p>
        </p:txBody>
      </p:sp>
      <p:sp>
        <p:nvSpPr>
          <p:cNvPr id="24" name="Espace réservé du numéro de diapositive 3"/>
          <p:cNvSpPr>
            <a:spLocks noGrp="1"/>
          </p:cNvSpPr>
          <p:nvPr>
            <p:ph type="sldNum" sz="quarter" idx="10"/>
          </p:nvPr>
        </p:nvSpPr>
        <p:spPr>
          <a:xfrm>
            <a:off x="6659563" y="6237288"/>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39</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1086354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3200" b="1" kern="1200" dirty="0" smtClean="0">
                <a:solidFill>
                  <a:srgbClr val="0070C0"/>
                </a:solidFill>
                <a:latin typeface="Calibri" pitchFamily="34" charset="0"/>
              </a:rPr>
              <a:t>L’évaluation de dispositifs stratégiques</a:t>
            </a:r>
            <a:endParaRPr lang="fr-FR" sz="3200" dirty="0"/>
          </a:p>
        </p:txBody>
      </p:sp>
      <p:graphicFrame>
        <p:nvGraphicFramePr>
          <p:cNvPr id="5" name="Espace réservé du contenu 4"/>
          <p:cNvGraphicFramePr>
            <a:graphicFrameLocks noGrp="1"/>
          </p:cNvGraphicFramePr>
          <p:nvPr>
            <p:ph idx="1"/>
          </p:nvPr>
        </p:nvGraphicFramePr>
        <p:xfrm>
          <a:off x="611560" y="1052736"/>
          <a:ext cx="8229600" cy="50401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172" name="Espace réservé du numéro de diapositive 3"/>
          <p:cNvSpPr>
            <a:spLocks noGrp="1"/>
          </p:cNvSpPr>
          <p:nvPr>
            <p:ph type="sldNum"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fr-FR" altLang="fr-FR" smtClean="0">
                <a:solidFill>
                  <a:srgbClr val="898989"/>
                </a:solidFill>
                <a:latin typeface="Calibri" pitchFamily="34" charset="0"/>
              </a:rPr>
              <a:t>Page </a:t>
            </a:r>
            <a:fld id="{1A326767-D0FC-45F4-A8A4-D96FC1B05D76}" type="slidenum">
              <a:rPr lang="fr-FR" altLang="fr-FR" smtClean="0">
                <a:solidFill>
                  <a:srgbClr val="898989"/>
                </a:solidFill>
                <a:latin typeface="Calibri" pitchFamily="34" charset="0"/>
              </a:rPr>
              <a:pPr eaLnBrk="1" hangingPunct="1">
                <a:defRPr/>
              </a:pPr>
              <a:t>4</a:t>
            </a:fld>
            <a:endParaRPr lang="fr-FR" altLang="fr-FR" smtClean="0">
              <a:solidFill>
                <a:srgbClr val="898989"/>
              </a:solidFill>
              <a:latin typeface="Calibri" pitchFamily="34" charset="0"/>
            </a:endParaRPr>
          </a:p>
        </p:txBody>
      </p:sp>
    </p:spTree>
    <p:extLst>
      <p:ext uri="{BB962C8B-B14F-4D97-AF65-F5344CB8AC3E}">
        <p14:creationId xmlns:p14="http://schemas.microsoft.com/office/powerpoint/2010/main" val="20746687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r>
              <a:rPr lang="fr-FR" sz="3600" kern="1200" dirty="0">
                <a:solidFill>
                  <a:srgbClr val="0070C0"/>
                </a:solidFill>
                <a:latin typeface="Calibri" pitchFamily="34" charset="0"/>
              </a:rPr>
              <a:t>Propositions soumises au CODIR ARS </a:t>
            </a:r>
          </a:p>
        </p:txBody>
      </p:sp>
      <p:sp>
        <p:nvSpPr>
          <p:cNvPr id="3" name="ZoneTexte 2"/>
          <p:cNvSpPr txBox="1"/>
          <p:nvPr/>
        </p:nvSpPr>
        <p:spPr>
          <a:xfrm>
            <a:off x="179512" y="1052736"/>
            <a:ext cx="8784976" cy="3693319"/>
          </a:xfrm>
          <a:prstGeom prst="rect">
            <a:avLst/>
          </a:prstGeom>
          <a:noFill/>
        </p:spPr>
        <p:txBody>
          <a:bodyPr wrap="square" rtlCol="0">
            <a:spAutoFit/>
          </a:bodyPr>
          <a:lstStyle/>
          <a:p>
            <a:pPr algn="ctr"/>
            <a:r>
              <a:rPr lang="fr-FR" dirty="0" smtClean="0"/>
              <a:t>Au vu des résultats de l’évaluation, suites possibles:</a:t>
            </a:r>
          </a:p>
          <a:p>
            <a:endParaRPr lang="fr-FR" dirty="0"/>
          </a:p>
          <a:p>
            <a:r>
              <a:rPr lang="fr-FR" dirty="0" smtClean="0"/>
              <a:t>-</a:t>
            </a:r>
            <a:r>
              <a:rPr lang="fr-FR" strike="sngStrike" dirty="0" smtClean="0"/>
              <a:t>Mettre fin à l’expérimentation</a:t>
            </a:r>
          </a:p>
          <a:p>
            <a:endParaRPr lang="fr-FR" dirty="0"/>
          </a:p>
          <a:p>
            <a:r>
              <a:rPr lang="fr-FR" dirty="0" smtClean="0"/>
              <a:t>-</a:t>
            </a:r>
            <a:r>
              <a:rPr lang="fr-FR" strike="sngStrike" dirty="0" smtClean="0"/>
              <a:t>Poursuivre l’expérimentation en l’état</a:t>
            </a:r>
          </a:p>
          <a:p>
            <a:endParaRPr lang="fr-FR" strike="sngStrike" dirty="0"/>
          </a:p>
          <a:p>
            <a:r>
              <a:rPr lang="fr-FR" dirty="0" smtClean="0"/>
              <a:t>-Poursuivre et déployer en réajustant le modèle                   cahier des charges V2</a:t>
            </a:r>
          </a:p>
          <a:p>
            <a:r>
              <a:rPr lang="fr-FR" dirty="0" smtClean="0"/>
              <a:t>                                                                                                                </a:t>
            </a:r>
            <a:endParaRPr lang="fr-FR" dirty="0"/>
          </a:p>
          <a:p>
            <a:r>
              <a:rPr lang="fr-FR" dirty="0"/>
              <a:t>                                              </a:t>
            </a:r>
            <a:r>
              <a:rPr lang="fr-FR" dirty="0" smtClean="0"/>
              <a:t>Nouvel </a:t>
            </a:r>
            <a:r>
              <a:rPr lang="fr-FR" dirty="0"/>
              <a:t>AAC</a:t>
            </a:r>
          </a:p>
          <a:p>
            <a:r>
              <a:rPr lang="fr-FR" dirty="0" smtClean="0"/>
              <a:t>                                                                                                                                                                                                          </a:t>
            </a:r>
            <a:endParaRPr lang="fr-FR" dirty="0"/>
          </a:p>
          <a:p>
            <a:r>
              <a:rPr lang="fr-FR" dirty="0" smtClean="0"/>
              <a:t>      Choix 1:                                                                              Choix 2:</a:t>
            </a:r>
          </a:p>
          <a:p>
            <a:endParaRPr lang="fr-FR" dirty="0"/>
          </a:p>
          <a:p>
            <a:r>
              <a:rPr lang="fr-FR" dirty="0" smtClean="0"/>
              <a:t>                                               2 possibilités</a:t>
            </a:r>
          </a:p>
        </p:txBody>
      </p:sp>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sp>
        <p:nvSpPr>
          <p:cNvPr id="5" name="Flèche droite à entaille 4"/>
          <p:cNvSpPr/>
          <p:nvPr/>
        </p:nvSpPr>
        <p:spPr>
          <a:xfrm>
            <a:off x="5148064" y="2692956"/>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à trois pointes 8"/>
          <p:cNvSpPr/>
          <p:nvPr/>
        </p:nvSpPr>
        <p:spPr>
          <a:xfrm rot="10800000">
            <a:off x="2267744" y="3671361"/>
            <a:ext cx="3369524" cy="648072"/>
          </a:xfrm>
          <a:prstGeom prst="leftRightUpArrow">
            <a:avLst>
              <a:gd name="adj1" fmla="val 25000"/>
              <a:gd name="adj2" fmla="val 25000"/>
              <a:gd name="adj3" fmla="val 172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avec flèche 10"/>
          <p:cNvCxnSpPr/>
          <p:nvPr/>
        </p:nvCxnSpPr>
        <p:spPr>
          <a:xfrm flipH="1">
            <a:off x="4584758" y="3068960"/>
            <a:ext cx="2682298" cy="432664"/>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4" name="ZoneTexte 3"/>
          <p:cNvSpPr txBox="1"/>
          <p:nvPr/>
        </p:nvSpPr>
        <p:spPr>
          <a:xfrm>
            <a:off x="179512" y="4311144"/>
            <a:ext cx="2304256" cy="646331"/>
          </a:xfrm>
          <a:prstGeom prst="rect">
            <a:avLst/>
          </a:prstGeom>
          <a:noFill/>
        </p:spPr>
        <p:txBody>
          <a:bodyPr wrap="square" rtlCol="0">
            <a:spAutoFit/>
          </a:bodyPr>
          <a:lstStyle/>
          <a:p>
            <a:pPr algn="ctr"/>
            <a:r>
              <a:rPr lang="fr-FR" dirty="0" smtClean="0"/>
              <a:t>Rester sur un modèle expérimental</a:t>
            </a:r>
            <a:endParaRPr lang="fr-FR" dirty="0"/>
          </a:p>
        </p:txBody>
      </p:sp>
      <p:sp>
        <p:nvSpPr>
          <p:cNvPr id="8" name="ZoneTexte 7"/>
          <p:cNvSpPr txBox="1"/>
          <p:nvPr/>
        </p:nvSpPr>
        <p:spPr>
          <a:xfrm>
            <a:off x="5508104" y="4331667"/>
            <a:ext cx="3456384" cy="1477328"/>
          </a:xfrm>
          <a:prstGeom prst="rect">
            <a:avLst/>
          </a:prstGeom>
          <a:noFill/>
        </p:spPr>
        <p:txBody>
          <a:bodyPr wrap="square" rtlCol="0">
            <a:spAutoFit/>
          </a:bodyPr>
          <a:lstStyle/>
          <a:p>
            <a:r>
              <a:rPr lang="fr-FR" dirty="0" smtClean="0"/>
              <a:t>Proposer 2 situations: transformation des dispositifs ayant déjà fait leur preuve </a:t>
            </a:r>
          </a:p>
          <a:p>
            <a:r>
              <a:rPr lang="fr-FR" dirty="0" smtClean="0"/>
              <a:t>sous un mode pérenne  et expérimentation pour les autres</a:t>
            </a:r>
            <a:endParaRPr lang="fr-FR" dirty="0"/>
          </a:p>
        </p:txBody>
      </p:sp>
      <p:sp>
        <p:nvSpPr>
          <p:cNvPr id="12" name="Espace réservé du numéro de diapositive 3"/>
          <p:cNvSpPr>
            <a:spLocks noGrp="1"/>
          </p:cNvSpPr>
          <p:nvPr>
            <p:ph type="sldNum" sz="quarter" idx="10"/>
          </p:nvPr>
        </p:nvSpPr>
        <p:spPr>
          <a:xfrm>
            <a:off x="6659563" y="6237288"/>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40</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15180631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r>
              <a:rPr lang="fr-FR" dirty="0" smtClean="0"/>
              <a:t>Propositions soumises au CODIR ARS </a:t>
            </a:r>
            <a:endParaRPr lang="fr-FR" dirty="0"/>
          </a:p>
        </p:txBody>
      </p:sp>
      <p:sp>
        <p:nvSpPr>
          <p:cNvPr id="3" name="ZoneTexte 2"/>
          <p:cNvSpPr txBox="1"/>
          <p:nvPr/>
        </p:nvSpPr>
        <p:spPr>
          <a:xfrm>
            <a:off x="179512" y="1052736"/>
            <a:ext cx="8784976" cy="5755422"/>
          </a:xfrm>
          <a:prstGeom prst="rect">
            <a:avLst/>
          </a:prstGeom>
          <a:noFill/>
        </p:spPr>
        <p:txBody>
          <a:bodyPr wrap="square" rtlCol="0">
            <a:spAutoFit/>
          </a:bodyPr>
          <a:lstStyle/>
          <a:p>
            <a:r>
              <a:rPr lang="fr-FR" sz="2000" b="1" dirty="0" smtClean="0"/>
              <a:t>-Acter </a:t>
            </a:r>
            <a:r>
              <a:rPr lang="fr-FR" sz="2000" b="1" dirty="0"/>
              <a:t>le principe de l’élaboration d’une V2 du cahier des charges pour le lancement d’un nouvel </a:t>
            </a:r>
            <a:r>
              <a:rPr lang="fr-FR" sz="2000" b="1" dirty="0" smtClean="0"/>
              <a:t>appel à candidature, </a:t>
            </a:r>
            <a:endParaRPr lang="fr-FR" sz="2000" b="1" dirty="0"/>
          </a:p>
          <a:p>
            <a:endParaRPr lang="fr-FR" sz="2000" b="1" dirty="0"/>
          </a:p>
          <a:p>
            <a:r>
              <a:rPr lang="fr-FR" sz="2000" b="1" dirty="0" smtClean="0"/>
              <a:t>-Valider </a:t>
            </a:r>
            <a:r>
              <a:rPr lang="fr-FR" sz="2000" b="1" dirty="0"/>
              <a:t>un des deux modèles d’évolution proposés, en prenant la décision de pérenniser ou non les dispositifs correspondant aux conditions du cahier des charges V2, et acter corrélativement le principe de financement allant de paire,</a:t>
            </a:r>
          </a:p>
          <a:p>
            <a:endParaRPr lang="fr-FR" sz="2000" b="1" dirty="0"/>
          </a:p>
          <a:p>
            <a:r>
              <a:rPr lang="fr-FR" sz="2000" b="1" dirty="0" smtClean="0"/>
              <a:t>-Acter </a:t>
            </a:r>
            <a:r>
              <a:rPr lang="fr-FR" sz="2000" b="1" dirty="0"/>
              <a:t>le principe du lancement d’une expérimentation sur l’utilisation de l’astreinte pour l’accompagnement des </a:t>
            </a:r>
            <a:r>
              <a:rPr lang="fr-FR" sz="2000" b="1" dirty="0" smtClean="0"/>
              <a:t>résidents bénéficiant </a:t>
            </a:r>
            <a:r>
              <a:rPr lang="fr-FR" sz="2000" b="1" dirty="0"/>
              <a:t>de soins palliatifs en EHPAD </a:t>
            </a:r>
            <a:r>
              <a:rPr lang="fr-FR" sz="2000" b="1" dirty="0" smtClean="0"/>
              <a:t>avec des interventions programmées possibles et </a:t>
            </a:r>
            <a:r>
              <a:rPr lang="fr-FR" sz="2000" b="1" dirty="0"/>
              <a:t>de fait le bénéfice de financements </a:t>
            </a:r>
            <a:r>
              <a:rPr lang="fr-FR" sz="2000" b="1" dirty="0" smtClean="0"/>
              <a:t>associés, notamment pour les formations en SP,</a:t>
            </a:r>
          </a:p>
          <a:p>
            <a:endParaRPr lang="fr-FR" sz="2000" b="1" dirty="0"/>
          </a:p>
          <a:p>
            <a:r>
              <a:rPr lang="fr-FR" sz="2000" b="1" dirty="0" smtClean="0"/>
              <a:t>-Acter </a:t>
            </a:r>
            <a:r>
              <a:rPr lang="fr-FR" sz="2000" b="1" dirty="0"/>
              <a:t>le principe du financement d’une aide au </a:t>
            </a:r>
            <a:r>
              <a:rPr lang="fr-FR" sz="2000" b="1" dirty="0" smtClean="0"/>
              <a:t>démarrage.</a:t>
            </a:r>
          </a:p>
          <a:p>
            <a:endParaRPr lang="fr-FR" b="1" dirty="0"/>
          </a:p>
          <a:p>
            <a:endParaRPr lang="fr-FR" sz="1400" b="1" dirty="0"/>
          </a:p>
          <a:p>
            <a:pPr algn="ctr"/>
            <a:endParaRPr lang="fr-FR" b="1" dirty="0" smtClean="0"/>
          </a:p>
          <a:p>
            <a:endParaRPr lang="fr-FR" dirty="0" smtClean="0"/>
          </a:p>
        </p:txBody>
      </p:sp>
      <p:sp>
        <p:nvSpPr>
          <p:cNvPr id="6" name="ZoneTexte 5"/>
          <p:cNvSpPr txBox="1"/>
          <p:nvPr/>
        </p:nvSpPr>
        <p:spPr>
          <a:xfrm flipH="1">
            <a:off x="9477489" y="2492896"/>
            <a:ext cx="783143" cy="923330"/>
          </a:xfrm>
          <a:prstGeom prst="rect">
            <a:avLst/>
          </a:prstGeom>
          <a:noFill/>
        </p:spPr>
        <p:txBody>
          <a:bodyPr wrap="square" rtlCol="0">
            <a:spAutoFit/>
          </a:bodyPr>
          <a:lstStyle/>
          <a:p>
            <a:pPr lvl="1"/>
            <a:endParaRPr lang="fr-FR" dirty="0" smtClean="0"/>
          </a:p>
          <a:p>
            <a:pPr>
              <a:buFontTx/>
              <a:buChar char="-"/>
            </a:pPr>
            <a:endParaRPr lang="fr-FR" dirty="0" smtClean="0"/>
          </a:p>
          <a:p>
            <a:pPr lvl="1"/>
            <a:endParaRPr lang="fr-FR" dirty="0" smtClean="0"/>
          </a:p>
        </p:txBody>
      </p:sp>
      <p:sp>
        <p:nvSpPr>
          <p:cNvPr id="8" name="Espace réservé du numéro de diapositive 3"/>
          <p:cNvSpPr>
            <a:spLocks noGrp="1"/>
          </p:cNvSpPr>
          <p:nvPr>
            <p:ph type="sldNum" sz="quarter" idx="10"/>
          </p:nvPr>
        </p:nvSpPr>
        <p:spPr>
          <a:xfrm>
            <a:off x="6659563" y="6237288"/>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41</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28044716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Recommandations sur le contenu </a:t>
            </a:r>
            <a:br>
              <a:rPr lang="fr-FR" sz="2800" dirty="0" smtClean="0"/>
            </a:br>
            <a:r>
              <a:rPr lang="fr-FR" sz="2800" dirty="0" smtClean="0"/>
              <a:t>du nouveau cahier des charges</a:t>
            </a:r>
            <a:endParaRPr lang="fr-FR" sz="2800" dirty="0"/>
          </a:p>
        </p:txBody>
      </p:sp>
      <p:sp>
        <p:nvSpPr>
          <p:cNvPr id="3" name="Espace réservé du contenu 2"/>
          <p:cNvSpPr>
            <a:spLocks noGrp="1"/>
          </p:cNvSpPr>
          <p:nvPr>
            <p:ph idx="1"/>
          </p:nvPr>
        </p:nvSpPr>
        <p:spPr>
          <a:xfrm>
            <a:off x="467544" y="1340768"/>
            <a:ext cx="8229600" cy="5102027"/>
          </a:xfrm>
        </p:spPr>
        <p:txBody>
          <a:bodyPr/>
          <a:lstStyle/>
          <a:p>
            <a:r>
              <a:rPr lang="fr-FR" sz="1800" dirty="0" smtClean="0"/>
              <a:t>une </a:t>
            </a:r>
            <a:r>
              <a:rPr lang="fr-FR" sz="1800" dirty="0"/>
              <a:t>astreinte en 2 niveaux (téléphonique et déplacement </a:t>
            </a:r>
            <a:r>
              <a:rPr lang="fr-FR" sz="1800" dirty="0" smtClean="0"/>
              <a:t>qu’à </a:t>
            </a:r>
            <a:r>
              <a:rPr lang="fr-FR" sz="1800" dirty="0"/>
              <a:t>certaines conditions), </a:t>
            </a:r>
          </a:p>
          <a:p>
            <a:r>
              <a:rPr lang="fr-FR" sz="1800" dirty="0" smtClean="0"/>
              <a:t>un </a:t>
            </a:r>
            <a:r>
              <a:rPr lang="fr-FR" sz="1800" dirty="0"/>
              <a:t>temps de déplacement maximum de 30 minutes de l’IDE effectrice, </a:t>
            </a:r>
          </a:p>
          <a:p>
            <a:r>
              <a:rPr lang="fr-FR" sz="1800" dirty="0" smtClean="0"/>
              <a:t>une </a:t>
            </a:r>
            <a:r>
              <a:rPr lang="fr-FR" sz="1800" dirty="0"/>
              <a:t>taille critique de 6 EHPAD et/ ou 500 places (à ajuster le cas </a:t>
            </a:r>
            <a:r>
              <a:rPr lang="fr-FR" sz="1800" dirty="0" smtClean="0"/>
              <a:t>échéant)- </a:t>
            </a:r>
            <a:r>
              <a:rPr lang="fr-FR" sz="1800" dirty="0"/>
              <a:t>en essayant d’inclure l’ensemble des EHPAD du périmètre géographique,</a:t>
            </a:r>
          </a:p>
          <a:p>
            <a:r>
              <a:rPr lang="fr-FR" sz="1800" dirty="0" smtClean="0"/>
              <a:t>la </a:t>
            </a:r>
            <a:r>
              <a:rPr lang="fr-FR" sz="1800" dirty="0"/>
              <a:t>mise en place d’une véritable coordination et mutualisation entre EHPAD (avec  une exigence de contrepartie de chaque EHPAD adhérent dont la forme </a:t>
            </a:r>
            <a:r>
              <a:rPr lang="fr-FR" sz="1800" dirty="0" smtClean="0"/>
              <a:t>est </a:t>
            </a:r>
            <a:r>
              <a:rPr lang="fr-FR" sz="1800" dirty="0"/>
              <a:t>à définir),</a:t>
            </a:r>
          </a:p>
          <a:p>
            <a:r>
              <a:rPr lang="fr-FR" sz="1800" dirty="0" smtClean="0"/>
              <a:t>l’engagement </a:t>
            </a:r>
            <a:r>
              <a:rPr lang="fr-FR" sz="1800" dirty="0"/>
              <a:t>d’un porteur, au-delà de la gestion administrative, dans la coordination et l’animation du dispositif avec un temps dédié, </a:t>
            </a:r>
          </a:p>
          <a:p>
            <a:r>
              <a:rPr lang="fr-FR" sz="1800" dirty="0" smtClean="0"/>
              <a:t>l’engagement </a:t>
            </a:r>
            <a:r>
              <a:rPr lang="fr-FR" sz="1800" dirty="0"/>
              <a:t>des médecins coordonnateurs dans la démarche ou au moins de celui de l’EHPAD porteur notamment pour contribuer à animer le réseau des IDE effectrices d’astreinte, </a:t>
            </a:r>
          </a:p>
          <a:p>
            <a:r>
              <a:rPr lang="fr-FR" sz="1800" dirty="0" smtClean="0"/>
              <a:t>et </a:t>
            </a:r>
            <a:r>
              <a:rPr lang="fr-FR" sz="1800" dirty="0"/>
              <a:t>la constitution d’un réseau des IDE effectrices de l’astreinte, qui seront notamment formées à l’intervention en astreinte et devront bénéficier de partage de pratiques. </a:t>
            </a:r>
          </a:p>
          <a:p>
            <a:endParaRPr lang="fr-FR" sz="2000" dirty="0"/>
          </a:p>
        </p:txBody>
      </p:sp>
      <p:sp>
        <p:nvSpPr>
          <p:cNvPr id="5" name="Espace réservé du numéro de diapositive 3"/>
          <p:cNvSpPr>
            <a:spLocks noGrp="1"/>
          </p:cNvSpPr>
          <p:nvPr>
            <p:ph type="sldNum" sz="quarter" idx="10"/>
          </p:nvPr>
        </p:nvSpPr>
        <p:spPr>
          <a:xfrm>
            <a:off x="6659563" y="6237288"/>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42</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2159815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Recommandations sur les suites à travailler à plus long terme</a:t>
            </a:r>
            <a:endParaRPr lang="fr-FR" dirty="0"/>
          </a:p>
        </p:txBody>
      </p:sp>
      <p:sp>
        <p:nvSpPr>
          <p:cNvPr id="3" name="Espace réservé du contenu 2"/>
          <p:cNvSpPr>
            <a:spLocks noGrp="1"/>
          </p:cNvSpPr>
          <p:nvPr>
            <p:ph idx="1"/>
          </p:nvPr>
        </p:nvSpPr>
        <p:spPr>
          <a:xfrm>
            <a:off x="467544" y="1916832"/>
            <a:ext cx="8229600" cy="4525963"/>
          </a:xfrm>
        </p:spPr>
        <p:txBody>
          <a:bodyPr/>
          <a:lstStyle/>
          <a:p>
            <a:r>
              <a:rPr lang="fr-FR" sz="2000" dirty="0"/>
              <a:t>Se positionner sur l’affichage et le portage d’un objectif régional rendant obligatoire dans chaque EHPAD la mise en œuvre d’un accès à une astreinte infirmière la nuit, à intégrer dans le cadre de la contractualisation avec les </a:t>
            </a:r>
            <a:r>
              <a:rPr lang="fr-FR" sz="2000" dirty="0" smtClean="0"/>
              <a:t>établissements. </a:t>
            </a:r>
          </a:p>
          <a:p>
            <a:endParaRPr lang="fr-FR" sz="2000" dirty="0" smtClean="0"/>
          </a:p>
          <a:p>
            <a:r>
              <a:rPr lang="fr-FR" sz="2000" dirty="0" smtClean="0"/>
              <a:t>Expérimenter </a:t>
            </a:r>
            <a:r>
              <a:rPr lang="fr-FR" sz="2000" dirty="0"/>
              <a:t>dans le cadre d’évolutions émergentes (EHPAD de demain, </a:t>
            </a:r>
            <a:r>
              <a:rPr lang="fr-FR" sz="2000" dirty="0" smtClean="0"/>
              <a:t>élargissement interventions HAD, SSIAD </a:t>
            </a:r>
            <a:r>
              <a:rPr lang="fr-FR" sz="2000" dirty="0"/>
              <a:t>de nuit…) un modèle plus ouvert en partant d’une réflexion plus globale d’organisation d’un accès à une compétence infirmière la nuit sur un territoire donné pour répondre à un besoin tant des personnes âgées en EHPAD qu’à domicile. </a:t>
            </a:r>
          </a:p>
        </p:txBody>
      </p:sp>
      <p:sp>
        <p:nvSpPr>
          <p:cNvPr id="5" name="Espace réservé du numéro de diapositive 3"/>
          <p:cNvSpPr>
            <a:spLocks noGrp="1"/>
          </p:cNvSpPr>
          <p:nvPr>
            <p:ph type="sldNum" sz="quarter" idx="10"/>
          </p:nvPr>
        </p:nvSpPr>
        <p:spPr>
          <a:xfrm>
            <a:off x="6659563" y="6237288"/>
            <a:ext cx="1042987" cy="268287"/>
          </a:xfrm>
        </p:spPr>
        <p:txBody>
          <a:bodyPr/>
          <a:lstStyle/>
          <a:p>
            <a:pPr algn="r">
              <a:defRPr/>
            </a:pPr>
            <a:r>
              <a:rPr lang="fr-FR" sz="1000" dirty="0">
                <a:solidFill>
                  <a:srgbClr val="898989"/>
                </a:solidFill>
                <a:latin typeface="Calibri" pitchFamily="34" charset="0"/>
              </a:rPr>
              <a:t>Page </a:t>
            </a:r>
            <a:fld id="{9E1DA156-9A99-4616-ADC9-54BDB87691E1}" type="slidenum">
              <a:rPr lang="fr-FR" sz="1000">
                <a:solidFill>
                  <a:srgbClr val="898989"/>
                </a:solidFill>
                <a:latin typeface="Calibri" pitchFamily="34" charset="0"/>
              </a:rPr>
              <a:pPr algn="r">
                <a:defRPr/>
              </a:pPr>
              <a:t>43</a:t>
            </a:fld>
            <a:endParaRPr lang="fr-FR" sz="1000" dirty="0">
              <a:solidFill>
                <a:srgbClr val="898989"/>
              </a:solidFill>
              <a:latin typeface="Calibri" pitchFamily="34" charset="0"/>
            </a:endParaRPr>
          </a:p>
        </p:txBody>
      </p:sp>
    </p:spTree>
    <p:extLst>
      <p:ext uri="{BB962C8B-B14F-4D97-AF65-F5344CB8AC3E}">
        <p14:creationId xmlns:p14="http://schemas.microsoft.com/office/powerpoint/2010/main" val="4093984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ZoneTexte 3"/>
          <p:cNvSpPr txBox="1">
            <a:spLocks noChangeArrowheads="1"/>
          </p:cNvSpPr>
          <p:nvPr/>
        </p:nvSpPr>
        <p:spPr bwMode="auto">
          <a:xfrm>
            <a:off x="3124200" y="990600"/>
            <a:ext cx="2879725" cy="3908762"/>
          </a:xfrm>
          <a:prstGeom prst="rect">
            <a:avLst/>
          </a:prstGeom>
          <a:noFill/>
          <a:ln w="9525">
            <a:noFill/>
            <a:miter lim="800000"/>
            <a:headEnd/>
            <a:tailEnd/>
          </a:ln>
        </p:spPr>
        <p:txBody>
          <a:bodyPr>
            <a:spAutoFit/>
          </a:bodyPr>
          <a:lstStyle/>
          <a:p>
            <a:pPr algn="ctr"/>
            <a:endParaRPr lang="fr-FR" sz="1100" b="1" dirty="0">
              <a:solidFill>
                <a:srgbClr val="000000"/>
              </a:solidFill>
            </a:endParaRPr>
          </a:p>
          <a:p>
            <a:pPr algn="ctr"/>
            <a:endParaRPr lang="fr-FR" sz="1100" b="1" dirty="0">
              <a:solidFill>
                <a:srgbClr val="000000"/>
              </a:solidFill>
            </a:endParaRPr>
          </a:p>
          <a:p>
            <a:pPr algn="ctr"/>
            <a:endParaRPr lang="fr-FR" sz="1100" b="1" dirty="0">
              <a:solidFill>
                <a:srgbClr val="000000"/>
              </a:solidFill>
            </a:endParaRPr>
          </a:p>
          <a:p>
            <a:pPr algn="ctr"/>
            <a:endParaRPr lang="fr-FR" sz="1100" b="1" dirty="0">
              <a:solidFill>
                <a:srgbClr val="000000"/>
              </a:solidFill>
            </a:endParaRPr>
          </a:p>
          <a:p>
            <a:pPr algn="ctr"/>
            <a:endParaRPr lang="fr-FR" sz="1100" b="1" dirty="0">
              <a:solidFill>
                <a:srgbClr val="000000"/>
              </a:solidFill>
            </a:endParaRPr>
          </a:p>
          <a:p>
            <a:pPr algn="ctr"/>
            <a:r>
              <a:rPr lang="fr-FR" sz="1600" b="1" dirty="0">
                <a:solidFill>
                  <a:srgbClr val="7AB800"/>
                </a:solidFill>
              </a:rPr>
              <a:t>MERCI POUR VOTRE ATTENTION</a:t>
            </a:r>
          </a:p>
          <a:p>
            <a:pPr algn="ctr"/>
            <a:endParaRPr lang="fr-FR" sz="1100" b="1" dirty="0">
              <a:solidFill>
                <a:srgbClr val="000000"/>
              </a:solidFill>
            </a:endParaRPr>
          </a:p>
          <a:p>
            <a:pPr algn="ctr"/>
            <a:endParaRPr lang="fr-FR" sz="1100" b="1" dirty="0">
              <a:solidFill>
                <a:srgbClr val="000000"/>
              </a:solidFill>
            </a:endParaRPr>
          </a:p>
          <a:p>
            <a:pPr algn="ctr"/>
            <a:r>
              <a:rPr lang="fr-FR" sz="1100" b="1" dirty="0">
                <a:solidFill>
                  <a:srgbClr val="000000"/>
                </a:solidFill>
              </a:rPr>
              <a:t>Agence Régionale de Santé</a:t>
            </a:r>
            <a:br>
              <a:rPr lang="fr-FR" sz="1100" b="1" dirty="0">
                <a:solidFill>
                  <a:srgbClr val="000000"/>
                </a:solidFill>
              </a:rPr>
            </a:br>
            <a:r>
              <a:rPr lang="fr-FR" sz="1100" b="1" dirty="0">
                <a:solidFill>
                  <a:srgbClr val="000000"/>
                </a:solidFill>
              </a:rPr>
              <a:t>Pays de la Loire</a:t>
            </a:r>
          </a:p>
          <a:p>
            <a:pPr algn="ctr"/>
            <a:r>
              <a:rPr lang="fr-FR" sz="1100" dirty="0">
                <a:solidFill>
                  <a:srgbClr val="000000"/>
                </a:solidFill>
              </a:rPr>
              <a:t>CS 56233</a:t>
            </a:r>
          </a:p>
          <a:p>
            <a:pPr algn="ctr"/>
            <a:r>
              <a:rPr lang="fr-FR" sz="1100" dirty="0">
                <a:solidFill>
                  <a:srgbClr val="000000"/>
                </a:solidFill>
              </a:rPr>
              <a:t>44262 NANTES Cedex 2</a:t>
            </a:r>
          </a:p>
          <a:p>
            <a:pPr algn="ctr"/>
            <a:endParaRPr lang="fr-FR" sz="1100" dirty="0">
              <a:solidFill>
                <a:srgbClr val="000000"/>
              </a:solidFill>
            </a:endParaRPr>
          </a:p>
          <a:p>
            <a:pPr algn="ctr"/>
            <a:r>
              <a:rPr lang="fr-FR" sz="1100" dirty="0">
                <a:solidFill>
                  <a:srgbClr val="000000"/>
                </a:solidFill>
              </a:rPr>
              <a:t>T. 02.49.10.40.00</a:t>
            </a:r>
          </a:p>
          <a:p>
            <a:pPr algn="ctr"/>
            <a:endParaRPr lang="fr-FR" sz="1100" dirty="0">
              <a:solidFill>
                <a:srgbClr val="000000"/>
              </a:solidFill>
            </a:endParaRPr>
          </a:p>
          <a:p>
            <a:pPr algn="ctr"/>
            <a:r>
              <a:rPr lang="fr-FR" sz="1100" dirty="0" smtClean="0">
                <a:solidFill>
                  <a:srgbClr val="000000"/>
                </a:solidFill>
                <a:hlinkClick r:id="rId2"/>
              </a:rPr>
              <a:t>www.ars.paysdelaloire.sante.fr</a:t>
            </a:r>
            <a:endParaRPr lang="fr-FR" sz="1100" dirty="0" smtClean="0">
              <a:solidFill>
                <a:srgbClr val="000000"/>
              </a:solidFill>
            </a:endParaRPr>
          </a:p>
          <a:p>
            <a:pPr algn="ctr"/>
            <a:endParaRPr lang="fr-FR" sz="1100" dirty="0" smtClean="0">
              <a:solidFill>
                <a:srgbClr val="000000"/>
              </a:solidFill>
            </a:endParaRPr>
          </a:p>
          <a:p>
            <a:pPr algn="ctr"/>
            <a:endParaRPr lang="fr-FR" sz="1100" dirty="0" smtClean="0">
              <a:solidFill>
                <a:srgbClr val="000000"/>
              </a:solidFill>
            </a:endParaRPr>
          </a:p>
          <a:p>
            <a:pPr algn="ctr"/>
            <a:r>
              <a:rPr lang="fr-FR" sz="1100" dirty="0" smtClean="0">
                <a:solidFill>
                  <a:srgbClr val="000000"/>
                </a:solidFill>
              </a:rPr>
              <a:t>RQE 21/03/2018</a:t>
            </a:r>
            <a:endParaRPr lang="fr-FR" sz="1100" dirty="0">
              <a:solidFill>
                <a:srgbClr val="000000"/>
              </a:solidFill>
            </a:endParaRPr>
          </a:p>
          <a:p>
            <a:pPr algn="r"/>
            <a:endParaRPr lang="fr-FR" dirty="0">
              <a:solidFill>
                <a:srgbClr val="000000"/>
              </a:solidFill>
            </a:endParaRPr>
          </a:p>
        </p:txBody>
      </p:sp>
      <p:sp>
        <p:nvSpPr>
          <p:cNvPr id="2" name="Espace réservé du numéro de diapositive 1"/>
          <p:cNvSpPr>
            <a:spLocks noGrp="1"/>
          </p:cNvSpPr>
          <p:nvPr>
            <p:ph type="sldNum" sz="quarter" idx="10"/>
          </p:nvPr>
        </p:nvSpPr>
        <p:spPr/>
        <p:txBody>
          <a:bodyPr/>
          <a:lstStyle/>
          <a:p>
            <a:pPr>
              <a:defRPr/>
            </a:pPr>
            <a:r>
              <a:rPr lang="fr-FR" smtClean="0"/>
              <a:t>Page </a:t>
            </a:r>
            <a:fld id="{3D787D41-DB14-47FB-BD4B-FF85333B8FE4}" type="slidenum">
              <a:rPr lang="fr-FR" smtClean="0"/>
              <a:pPr>
                <a:defRPr/>
              </a:pPr>
              <a:t>44</a:t>
            </a:fld>
            <a:endParaRPr lang="fr-FR"/>
          </a:p>
        </p:txBody>
      </p:sp>
    </p:spTree>
    <p:extLst>
      <p:ext uri="{BB962C8B-B14F-4D97-AF65-F5344CB8AC3E}">
        <p14:creationId xmlns:p14="http://schemas.microsoft.com/office/powerpoint/2010/main" val="3705081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14313" y="1285875"/>
          <a:ext cx="8750300" cy="47354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315" name="Titre 2"/>
          <p:cNvSpPr>
            <a:spLocks noGrp="1"/>
          </p:cNvSpPr>
          <p:nvPr>
            <p:ph type="title"/>
          </p:nvPr>
        </p:nvSpPr>
        <p:spPr>
          <a:xfrm>
            <a:off x="214313" y="115888"/>
            <a:ext cx="8766175" cy="1152525"/>
          </a:xfrm>
        </p:spPr>
        <p:txBody>
          <a:bodyPr/>
          <a:lstStyle/>
          <a:p>
            <a:pPr>
              <a:defRPr/>
            </a:pPr>
            <a:r>
              <a:rPr lang="fr-FR" altLang="fr-FR" sz="3200" b="1" kern="1200" dirty="0" smtClean="0">
                <a:solidFill>
                  <a:srgbClr val="0070C0"/>
                </a:solidFill>
                <a:latin typeface="Calibri" pitchFamily="34" charset="0"/>
              </a:rPr>
              <a:t>Les </a:t>
            </a:r>
            <a:r>
              <a:rPr lang="fr-FR" altLang="fr-FR" sz="3200" b="1" kern="1200" dirty="0">
                <a:solidFill>
                  <a:srgbClr val="0070C0"/>
                </a:solidFill>
                <a:latin typeface="Calibri" pitchFamily="34" charset="0"/>
              </a:rPr>
              <a:t>objectifs des évaluations de </a:t>
            </a:r>
            <a:r>
              <a:rPr lang="fr-FR" altLang="fr-FR" sz="3200" b="1" kern="1200" dirty="0" smtClean="0">
                <a:solidFill>
                  <a:srgbClr val="0070C0"/>
                </a:solidFill>
                <a:latin typeface="Calibri" pitchFamily="34" charset="0"/>
              </a:rPr>
              <a:t>dispositifs</a:t>
            </a:r>
            <a:r>
              <a:rPr lang="fr-FR" altLang="fr-FR" sz="1800" dirty="0" smtClean="0">
                <a:solidFill>
                  <a:srgbClr val="002395"/>
                </a:solidFill>
              </a:rPr>
              <a:t/>
            </a:r>
            <a:br>
              <a:rPr lang="fr-FR" altLang="fr-FR" sz="1800" dirty="0" smtClean="0">
                <a:solidFill>
                  <a:srgbClr val="002395"/>
                </a:solidFill>
              </a:rPr>
            </a:br>
            <a:r>
              <a:rPr lang="fr-FR" altLang="fr-FR" sz="1800" dirty="0" smtClean="0">
                <a:solidFill>
                  <a:srgbClr val="00B050"/>
                </a:solidFill>
              </a:rPr>
              <a:t>Recherche d’éléments d’appréciation et d’impact des dispositifs </a:t>
            </a:r>
            <a:br>
              <a:rPr lang="fr-FR" altLang="fr-FR" sz="1800" dirty="0" smtClean="0">
                <a:solidFill>
                  <a:srgbClr val="00B050"/>
                </a:solidFill>
              </a:rPr>
            </a:br>
            <a:r>
              <a:rPr lang="fr-FR" altLang="fr-FR" sz="1800" dirty="0" smtClean="0">
                <a:solidFill>
                  <a:srgbClr val="00B050"/>
                </a:solidFill>
              </a:rPr>
              <a:t>pour éclairer les décisions :</a:t>
            </a:r>
          </a:p>
        </p:txBody>
      </p:sp>
      <p:sp>
        <p:nvSpPr>
          <p:cNvPr id="2" name="Espace réservé du numéro de diapositive 1"/>
          <p:cNvSpPr>
            <a:spLocks noGrp="1"/>
          </p:cNvSpPr>
          <p:nvPr>
            <p:ph type="sldNum" sz="quarter" idx="10"/>
          </p:nvPr>
        </p:nvSpPr>
        <p:spPr/>
        <p:txBody>
          <a:bodyPr/>
          <a:lstStyle/>
          <a:p>
            <a:pPr>
              <a:defRPr/>
            </a:pPr>
            <a:r>
              <a:rPr lang="fr-FR" smtClean="0"/>
              <a:t>Page </a:t>
            </a:r>
            <a:fld id="{3DB28234-B993-4BFA-8CA2-0584AFCE95B6}" type="slidenum">
              <a:rPr lang="fr-FR" smtClean="0"/>
              <a:pPr>
                <a:defRPr/>
              </a:pPr>
              <a:t>5</a:t>
            </a:fld>
            <a:endParaRPr lang="fr-FR"/>
          </a:p>
        </p:txBody>
      </p:sp>
    </p:spTree>
    <p:extLst>
      <p:ext uri="{BB962C8B-B14F-4D97-AF65-F5344CB8AC3E}">
        <p14:creationId xmlns:p14="http://schemas.microsoft.com/office/powerpoint/2010/main" val="2315933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63612"/>
          </a:xfrm>
        </p:spPr>
        <p:txBody>
          <a:bodyPr/>
          <a:lstStyle/>
          <a:p>
            <a:pPr>
              <a:defRPr/>
            </a:pPr>
            <a:r>
              <a:rPr lang="fr-FR" sz="3200" b="1" kern="1200" dirty="0" smtClean="0">
                <a:solidFill>
                  <a:srgbClr val="0070C0"/>
                </a:solidFill>
                <a:latin typeface="Calibri" pitchFamily="34" charset="0"/>
              </a:rPr>
              <a:t>Pourquoi l’évaluation </a:t>
            </a:r>
            <a:br>
              <a:rPr lang="fr-FR" sz="3200" b="1" kern="1200" dirty="0" smtClean="0">
                <a:solidFill>
                  <a:srgbClr val="0070C0"/>
                </a:solidFill>
                <a:latin typeface="Calibri" pitchFamily="34" charset="0"/>
              </a:rPr>
            </a:br>
            <a:r>
              <a:rPr lang="fr-FR" sz="3200" b="1" kern="1200" dirty="0" smtClean="0">
                <a:solidFill>
                  <a:srgbClr val="0070C0"/>
                </a:solidFill>
                <a:latin typeface="Calibri" pitchFamily="34" charset="0"/>
              </a:rPr>
              <a:t>des dispositifs d’astreinte IDE?</a:t>
            </a:r>
            <a:r>
              <a:rPr lang="fr-FR" sz="3200" dirty="0" smtClean="0"/>
              <a:t/>
            </a:r>
            <a:br>
              <a:rPr lang="fr-FR" sz="3200" dirty="0" smtClean="0"/>
            </a:br>
            <a:endParaRPr lang="fr-FR" sz="3200" dirty="0"/>
          </a:p>
        </p:txBody>
      </p:sp>
      <p:sp>
        <p:nvSpPr>
          <p:cNvPr id="11267" name="Espace réservé du contenu 2"/>
          <p:cNvSpPr>
            <a:spLocks noGrp="1"/>
          </p:cNvSpPr>
          <p:nvPr>
            <p:ph idx="1"/>
          </p:nvPr>
        </p:nvSpPr>
        <p:spPr>
          <a:xfrm>
            <a:off x="250825" y="1341438"/>
            <a:ext cx="8893175" cy="4751387"/>
          </a:xfrm>
        </p:spPr>
        <p:txBody>
          <a:bodyPr/>
          <a:lstStyle/>
          <a:p>
            <a:r>
              <a:rPr lang="fr-FR" altLang="fr-FR" sz="2400" b="1" smtClean="0">
                <a:latin typeface="Calibri" pitchFamily="34" charset="0"/>
              </a:rPr>
              <a:t>     </a:t>
            </a:r>
          </a:p>
          <a:p>
            <a:pPr>
              <a:buFont typeface="Courier New" pitchFamily="49" charset="0"/>
              <a:buChar char="o"/>
            </a:pPr>
            <a:r>
              <a:rPr lang="fr-FR" altLang="fr-FR" sz="2400" b="1" smtClean="0">
                <a:latin typeface="Calibri" pitchFamily="34" charset="0"/>
              </a:rPr>
              <a:t>Un dispositif innovant expérimental créé par l’ARS PDL </a:t>
            </a:r>
          </a:p>
          <a:p>
            <a:pPr algn="ctr"/>
            <a:r>
              <a:rPr lang="fr-FR" altLang="fr-FR" sz="2400" smtClean="0">
                <a:latin typeface="Calibri" pitchFamily="34" charset="0"/>
              </a:rPr>
              <a:t>                            (objectif 14 du SROMS)</a:t>
            </a:r>
          </a:p>
          <a:p>
            <a:pPr algn="ctr"/>
            <a:endParaRPr lang="fr-FR" altLang="fr-FR" sz="1100" smtClean="0">
              <a:latin typeface="Calibri" pitchFamily="34" charset="0"/>
            </a:endParaRPr>
          </a:p>
          <a:p>
            <a:r>
              <a:rPr lang="fr-FR" altLang="fr-FR" sz="2400" smtClean="0">
                <a:latin typeface="Calibri" pitchFamily="34" charset="0"/>
              </a:rPr>
              <a:t>                                 AAC 2013, 2014 et 2015</a:t>
            </a:r>
          </a:p>
          <a:p>
            <a:endParaRPr lang="fr-FR" altLang="fr-FR" sz="1100" smtClean="0">
              <a:latin typeface="Calibri" pitchFamily="34" charset="0"/>
            </a:endParaRPr>
          </a:p>
          <a:p>
            <a:pPr>
              <a:buFont typeface="Courier New" pitchFamily="49" charset="0"/>
              <a:buChar char="o"/>
            </a:pPr>
            <a:r>
              <a:rPr lang="fr-FR" altLang="fr-FR" sz="2400" b="1" smtClean="0">
                <a:latin typeface="Calibri" pitchFamily="34" charset="0"/>
              </a:rPr>
              <a:t>Une évaluation prévue dès la création du dispositif</a:t>
            </a:r>
          </a:p>
          <a:p>
            <a:r>
              <a:rPr lang="fr-FR" altLang="fr-FR" sz="2400" smtClean="0">
                <a:latin typeface="Calibri" pitchFamily="34" charset="0"/>
              </a:rPr>
              <a:t> </a:t>
            </a:r>
          </a:p>
          <a:p>
            <a:r>
              <a:rPr lang="fr-FR" altLang="fr-FR" sz="2400" smtClean="0">
                <a:latin typeface="Calibri" pitchFamily="34" charset="0"/>
              </a:rPr>
              <a:t>    Disposer des éléments de connaissance pour déterminer </a:t>
            </a:r>
          </a:p>
          <a:p>
            <a:r>
              <a:rPr lang="fr-FR" altLang="fr-FR" sz="2400" smtClean="0">
                <a:latin typeface="Calibri" pitchFamily="34" charset="0"/>
              </a:rPr>
              <a:t>        les conditions de poursuite de cette expérimentation </a:t>
            </a:r>
          </a:p>
          <a:p>
            <a:r>
              <a:rPr lang="fr-FR" altLang="fr-FR" sz="2400" smtClean="0">
                <a:latin typeface="Calibri" pitchFamily="34" charset="0"/>
              </a:rPr>
              <a:t>                               </a:t>
            </a:r>
          </a:p>
        </p:txBody>
      </p:sp>
      <p:sp>
        <p:nvSpPr>
          <p:cNvPr id="8196" name="Espace réservé du numéro de diapositive 3"/>
          <p:cNvSpPr>
            <a:spLocks noGrp="1"/>
          </p:cNvSpPr>
          <p:nvPr>
            <p:ph type="sldNum" sz="quarter" idx="10"/>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fr-FR" altLang="fr-FR" dirty="0" smtClean="0">
                <a:solidFill>
                  <a:srgbClr val="898989"/>
                </a:solidFill>
                <a:latin typeface="Calibri" pitchFamily="34" charset="0"/>
              </a:rPr>
              <a:t>Page </a:t>
            </a:r>
            <a:fld id="{2D613268-1B4F-40EF-8731-0349B466D47C}" type="slidenum">
              <a:rPr lang="fr-FR" altLang="fr-FR" smtClean="0">
                <a:solidFill>
                  <a:srgbClr val="898989"/>
                </a:solidFill>
                <a:latin typeface="Calibri" pitchFamily="34" charset="0"/>
              </a:rPr>
              <a:pPr eaLnBrk="1" hangingPunct="1">
                <a:defRPr/>
              </a:pPr>
              <a:t>6</a:t>
            </a:fld>
            <a:endParaRPr lang="fr-FR" altLang="fr-FR" dirty="0" smtClean="0">
              <a:solidFill>
                <a:srgbClr val="898989"/>
              </a:solidFill>
              <a:latin typeface="Calibri" pitchFamily="34" charset="0"/>
            </a:endParaRPr>
          </a:p>
        </p:txBody>
      </p:sp>
      <p:sp>
        <p:nvSpPr>
          <p:cNvPr id="3" name="Flèche vers le bas 2"/>
          <p:cNvSpPr/>
          <p:nvPr/>
        </p:nvSpPr>
        <p:spPr>
          <a:xfrm>
            <a:off x="3638550" y="2276475"/>
            <a:ext cx="484188" cy="576263"/>
          </a:xfrm>
          <a:prstGeom prst="downArrow">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fr-FR" sz="1100" b="1" dirty="0">
              <a:solidFill>
                <a:srgbClr val="000000"/>
              </a:solidFill>
            </a:endParaRPr>
          </a:p>
        </p:txBody>
      </p:sp>
      <p:pic>
        <p:nvPicPr>
          <p:cNvPr id="1127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5213" y="3933825"/>
            <a:ext cx="549275"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0250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0733"/>
          </a:xfrm>
        </p:spPr>
        <p:txBody>
          <a:bodyPr>
            <a:normAutofit/>
          </a:bodyPr>
          <a:lstStyle/>
          <a:p>
            <a:r>
              <a:rPr lang="fr-FR" dirty="0" smtClean="0"/>
              <a:t>Rappel de ce que sont ces dispositifs</a:t>
            </a:r>
            <a:endParaRPr lang="fr-FR" dirty="0"/>
          </a:p>
        </p:txBody>
      </p:sp>
      <p:sp>
        <p:nvSpPr>
          <p:cNvPr id="4" name="ZoneTexte 3"/>
          <p:cNvSpPr txBox="1"/>
          <p:nvPr/>
        </p:nvSpPr>
        <p:spPr>
          <a:xfrm>
            <a:off x="359530" y="1124744"/>
            <a:ext cx="8568953" cy="769441"/>
          </a:xfrm>
          <a:prstGeom prst="rect">
            <a:avLst/>
          </a:prstGeom>
          <a:noFill/>
        </p:spPr>
        <p:txBody>
          <a:bodyPr wrap="square" rtlCol="0">
            <a:spAutoFit/>
          </a:bodyPr>
          <a:lstStyle/>
          <a:p>
            <a:pPr algn="ctr"/>
            <a:r>
              <a:rPr lang="fr-FR" sz="2400" b="1" dirty="0" smtClean="0"/>
              <a:t>3 appels à projet en </a:t>
            </a:r>
            <a:r>
              <a:rPr lang="fr-FR" sz="2400" b="1" dirty="0"/>
              <a:t>2013, 2014 et </a:t>
            </a:r>
            <a:r>
              <a:rPr lang="fr-FR" sz="2400" b="1" dirty="0" smtClean="0"/>
              <a:t>2015-</a:t>
            </a:r>
            <a:r>
              <a:rPr lang="fr-FR" b="1" dirty="0" smtClean="0"/>
              <a:t>PAERPA</a:t>
            </a:r>
            <a:r>
              <a:rPr lang="fr-FR" sz="2400" b="1" dirty="0" smtClean="0"/>
              <a:t> </a:t>
            </a:r>
            <a:r>
              <a:rPr lang="fr-FR" sz="2000" dirty="0" smtClean="0"/>
              <a:t>Expérimentation pour 3 ans</a:t>
            </a:r>
            <a:endParaRPr lang="fr-FR" sz="2000" dirty="0"/>
          </a:p>
        </p:txBody>
      </p:sp>
      <p:sp>
        <p:nvSpPr>
          <p:cNvPr id="3" name="Rectangle 2"/>
          <p:cNvSpPr/>
          <p:nvPr/>
        </p:nvSpPr>
        <p:spPr>
          <a:xfrm>
            <a:off x="467544" y="2060848"/>
            <a:ext cx="8352928" cy="4247317"/>
          </a:xfrm>
          <a:prstGeom prst="rect">
            <a:avLst/>
          </a:prstGeom>
        </p:spPr>
        <p:txBody>
          <a:bodyPr wrap="square">
            <a:spAutoFit/>
          </a:bodyPr>
          <a:lstStyle/>
          <a:p>
            <a:r>
              <a:rPr lang="fr-FR" dirty="0" smtClean="0"/>
              <a:t>-Objectif: améliorer </a:t>
            </a:r>
            <a:r>
              <a:rPr lang="fr-FR" dirty="0"/>
              <a:t>la pertinence des hospitalisations non programmées la nuit des résidents </a:t>
            </a:r>
            <a:r>
              <a:rPr lang="fr-FR" dirty="0" smtClean="0"/>
              <a:t>d’EHPAD </a:t>
            </a:r>
            <a:r>
              <a:rPr lang="fr-FR" dirty="0"/>
              <a:t>et </a:t>
            </a:r>
            <a:r>
              <a:rPr lang="fr-FR" dirty="0" smtClean="0"/>
              <a:t>améliorer </a:t>
            </a:r>
            <a:r>
              <a:rPr lang="fr-FR" dirty="0"/>
              <a:t>la qualité et la sécurité de prise en </a:t>
            </a:r>
            <a:r>
              <a:rPr lang="fr-FR" dirty="0" smtClean="0"/>
              <a:t>charge</a:t>
            </a:r>
          </a:p>
          <a:p>
            <a:endParaRPr lang="fr-FR" dirty="0"/>
          </a:p>
          <a:p>
            <a:r>
              <a:rPr lang="fr-FR" dirty="0" smtClean="0"/>
              <a:t>-CDC « light » fixant quelques pré- requis organisationnels</a:t>
            </a:r>
          </a:p>
          <a:p>
            <a:endParaRPr lang="fr-FR" dirty="0"/>
          </a:p>
          <a:p>
            <a:r>
              <a:rPr lang="fr-FR" dirty="0" smtClean="0"/>
              <a:t>-Principe: mise en œuvre d’une astreinte infirmière la nuit mutualisée entre plusieurs EHPAD parties prenantes, coordonnée par un pilote (EHPAD ou autre)</a:t>
            </a:r>
          </a:p>
          <a:p>
            <a:endParaRPr lang="fr-FR" dirty="0"/>
          </a:p>
          <a:p>
            <a:r>
              <a:rPr lang="fr-FR" dirty="0" smtClean="0"/>
              <a:t>-Financement FIR: 150 000€ pour 3 ans octroyés au démarrage quelle que soit la configuration de l’expérimentation</a:t>
            </a:r>
          </a:p>
          <a:p>
            <a:endParaRPr lang="fr-FR" dirty="0"/>
          </a:p>
          <a:p>
            <a:r>
              <a:rPr lang="fr-FR" dirty="0"/>
              <a:t>-11 projets </a:t>
            </a:r>
            <a:r>
              <a:rPr lang="fr-FR" dirty="0" smtClean="0"/>
              <a:t>retenus sur 4 </a:t>
            </a:r>
            <a:r>
              <a:rPr lang="fr-FR" dirty="0"/>
              <a:t>départements </a:t>
            </a:r>
            <a:r>
              <a:rPr lang="fr-FR" dirty="0" smtClean="0"/>
              <a:t>(pas </a:t>
            </a:r>
            <a:r>
              <a:rPr lang="fr-FR" dirty="0"/>
              <a:t>la </a:t>
            </a:r>
            <a:r>
              <a:rPr lang="fr-FR" dirty="0" smtClean="0"/>
              <a:t>Sarthe), incluant </a:t>
            </a:r>
            <a:r>
              <a:rPr lang="fr-FR" dirty="0"/>
              <a:t>76 EHPAD et 5556 places soit </a:t>
            </a:r>
            <a:r>
              <a:rPr lang="fr-FR" dirty="0" smtClean="0"/>
              <a:t>près </a:t>
            </a:r>
            <a:r>
              <a:rPr lang="fr-FR" dirty="0"/>
              <a:t>de 12% de l’offre </a:t>
            </a:r>
            <a:r>
              <a:rPr lang="fr-FR" dirty="0" smtClean="0"/>
              <a:t>régionale</a:t>
            </a:r>
          </a:p>
          <a:p>
            <a:endParaRPr lang="fr-FR" dirty="0"/>
          </a:p>
          <a:p>
            <a:r>
              <a:rPr lang="fr-FR" dirty="0" smtClean="0"/>
              <a:t>-Animation régionale par DEO DMS avec suivi trimestriel des données</a:t>
            </a:r>
            <a:endParaRPr lang="fr-FR" dirty="0"/>
          </a:p>
        </p:txBody>
      </p:sp>
      <p:sp>
        <p:nvSpPr>
          <p:cNvPr id="6" name="Espace réservé du numéro de diapositive 3"/>
          <p:cNvSpPr>
            <a:spLocks noGrp="1"/>
          </p:cNvSpPr>
          <p:nvPr>
            <p:ph type="sldNum" sz="quarter" idx="10"/>
          </p:nvPr>
        </p:nvSpPr>
        <p:spPr bwMode="auto">
          <a:xfrm>
            <a:off x="6659563" y="6237288"/>
            <a:ext cx="1042987" cy="26828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defRPr/>
            </a:pPr>
            <a:r>
              <a:rPr lang="fr-FR" altLang="fr-FR" sz="1000" dirty="0" smtClean="0">
                <a:solidFill>
                  <a:srgbClr val="898989"/>
                </a:solidFill>
                <a:latin typeface="Calibri" pitchFamily="34" charset="0"/>
              </a:rPr>
              <a:t>Page </a:t>
            </a:r>
            <a:fld id="{2D613268-1B4F-40EF-8731-0349B466D47C}" type="slidenum">
              <a:rPr lang="fr-FR" altLang="fr-FR" sz="1000" smtClean="0">
                <a:solidFill>
                  <a:srgbClr val="898989"/>
                </a:solidFill>
                <a:latin typeface="Calibri" pitchFamily="34" charset="0"/>
              </a:rPr>
              <a:pPr algn="r" eaLnBrk="1" hangingPunct="1">
                <a:defRPr/>
              </a:pPr>
              <a:t>7</a:t>
            </a:fld>
            <a:endParaRPr lang="fr-FR" altLang="fr-FR" sz="1000" dirty="0" smtClean="0">
              <a:solidFill>
                <a:srgbClr val="898989"/>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67544" y="764704"/>
            <a:ext cx="8568953" cy="5909310"/>
          </a:xfrm>
          <a:prstGeom prst="rect">
            <a:avLst/>
          </a:prstGeom>
          <a:noFill/>
        </p:spPr>
        <p:txBody>
          <a:bodyPr wrap="square" rtlCol="0">
            <a:spAutoFit/>
          </a:bodyPr>
          <a:lstStyle/>
          <a:p>
            <a:endParaRPr lang="fr-FR" dirty="0" smtClean="0"/>
          </a:p>
          <a:p>
            <a:pPr marL="285750" indent="-285750">
              <a:buFontTx/>
              <a:buChar char="-"/>
            </a:pPr>
            <a:r>
              <a:rPr lang="fr-FR" sz="2000" dirty="0"/>
              <a:t>Evaluation prévue et </a:t>
            </a:r>
            <a:r>
              <a:rPr lang="fr-FR" sz="2000" dirty="0" smtClean="0"/>
              <a:t>préparée dès la mise en place du dispositif avec l’appui du DEPS</a:t>
            </a:r>
          </a:p>
          <a:p>
            <a:pPr marL="285750" indent="-285750">
              <a:buFontTx/>
              <a:buChar char="-"/>
            </a:pPr>
            <a:endParaRPr lang="fr-FR" sz="2000" dirty="0"/>
          </a:p>
          <a:p>
            <a:pPr marL="285750" indent="-285750">
              <a:buFontTx/>
              <a:buChar char="-"/>
            </a:pPr>
            <a:r>
              <a:rPr lang="fr-FR" sz="2000" dirty="0" smtClean="0"/>
              <a:t>Evaluation réalisée en propre par le DEPS, avec un COPIL final (DAS, DEO et DT )</a:t>
            </a:r>
          </a:p>
          <a:p>
            <a:pPr marL="285750" indent="-285750">
              <a:buFontTx/>
              <a:buChar char="-"/>
            </a:pPr>
            <a:endParaRPr lang="fr-FR" sz="2000" dirty="0" smtClean="0"/>
          </a:p>
          <a:p>
            <a:pPr marL="285750" indent="-285750">
              <a:buFontTx/>
              <a:buChar char="-"/>
            </a:pPr>
            <a:r>
              <a:rPr lang="fr-FR" sz="2000" dirty="0"/>
              <a:t>Notre objectif= limiter la production de données supplémentaires et donc capitaliser sur l’ensemble des informations déjà disponibles, notamment des données quantitatives de suivi.</a:t>
            </a:r>
          </a:p>
          <a:p>
            <a:pPr marL="285750" indent="-285750">
              <a:buFontTx/>
              <a:buChar char="-"/>
            </a:pPr>
            <a:endParaRPr lang="fr-FR" sz="2000" dirty="0"/>
          </a:p>
          <a:p>
            <a:pPr marL="285750" indent="-285750">
              <a:buFontTx/>
              <a:buChar char="-"/>
            </a:pPr>
            <a:r>
              <a:rPr lang="fr-FR" sz="2000" dirty="0" smtClean="0"/>
              <a:t>Car atout d’un </a:t>
            </a:r>
            <a:r>
              <a:rPr lang="fr-FR" sz="2000" dirty="0"/>
              <a:t>travail facilité par la structuration d’un système de remontées de données standardisées </a:t>
            </a:r>
            <a:r>
              <a:rPr lang="fr-FR" sz="2000" dirty="0" smtClean="0"/>
              <a:t>et traitées en </a:t>
            </a:r>
            <a:r>
              <a:rPr lang="fr-FR" sz="2000" dirty="0"/>
              <a:t>continu </a:t>
            </a:r>
            <a:r>
              <a:rPr lang="fr-FR" sz="2000" dirty="0" smtClean="0"/>
              <a:t>par l’ARS           </a:t>
            </a:r>
          </a:p>
          <a:p>
            <a:endParaRPr lang="fr-FR" sz="2000" dirty="0" smtClean="0"/>
          </a:p>
          <a:p>
            <a:pPr marL="285750" indent="-285750">
              <a:buFontTx/>
              <a:buChar char="-"/>
            </a:pPr>
            <a:r>
              <a:rPr lang="fr-FR" sz="2000" dirty="0" smtClean="0"/>
              <a:t>Traitement des données chiffrées, entretiens régionaux et interrégionaux et investigations de terrain (dont avec l’ANAP sur le 53)</a:t>
            </a:r>
          </a:p>
          <a:p>
            <a:pPr marL="285750" indent="-285750">
              <a:buFontTx/>
              <a:buChar char="-"/>
            </a:pPr>
            <a:endParaRPr lang="fr-FR" sz="2000" dirty="0" smtClean="0"/>
          </a:p>
          <a:p>
            <a:pPr marL="285750" indent="-285750">
              <a:buFontTx/>
              <a:buChar char="-"/>
            </a:pPr>
            <a:r>
              <a:rPr lang="fr-FR" sz="2000" dirty="0" smtClean="0"/>
              <a:t>Lien avec l’ANAP et d’autres régions expérimentatrices</a:t>
            </a:r>
          </a:p>
          <a:p>
            <a:pPr marL="742950" lvl="1" indent="-285750">
              <a:buFontTx/>
              <a:buChar char="-"/>
            </a:pPr>
            <a:endParaRPr lang="fr-FR" sz="2000" dirty="0"/>
          </a:p>
        </p:txBody>
      </p:sp>
      <p:sp>
        <p:nvSpPr>
          <p:cNvPr id="2" name="Titre 1"/>
          <p:cNvSpPr>
            <a:spLocks noGrp="1"/>
          </p:cNvSpPr>
          <p:nvPr>
            <p:ph type="title"/>
          </p:nvPr>
        </p:nvSpPr>
        <p:spPr>
          <a:xfrm>
            <a:off x="457200" y="274638"/>
            <a:ext cx="8229600" cy="610733"/>
          </a:xfrm>
        </p:spPr>
        <p:txBody>
          <a:bodyPr>
            <a:normAutofit fontScale="90000"/>
          </a:bodyPr>
          <a:lstStyle/>
          <a:p>
            <a:r>
              <a:rPr lang="fr-FR" dirty="0" smtClean="0"/>
              <a:t>Evaluation: éléments </a:t>
            </a:r>
            <a:r>
              <a:rPr lang="fr-FR" dirty="0"/>
              <a:t>de </a:t>
            </a:r>
            <a:r>
              <a:rPr lang="fr-FR" dirty="0" smtClean="0"/>
              <a:t>méthodologie</a:t>
            </a:r>
            <a:r>
              <a:rPr lang="fr-FR" dirty="0"/>
              <a:t/>
            </a:r>
            <a:br>
              <a:rPr lang="fr-FR" dirty="0"/>
            </a:br>
            <a:endParaRPr lang="fr-FR" dirty="0"/>
          </a:p>
        </p:txBody>
      </p:sp>
      <p:sp>
        <p:nvSpPr>
          <p:cNvPr id="5" name="Espace réservé du numéro de diapositive 3"/>
          <p:cNvSpPr txBox="1">
            <a:spLocks/>
          </p:cNvSpPr>
          <p:nvPr/>
        </p:nvSpPr>
        <p:spPr bwMode="auto">
          <a:xfrm>
            <a:off x="6659563" y="6237288"/>
            <a:ext cx="1042987" cy="268287"/>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fr-FR"/>
            </a:defPPr>
            <a:lvl1pPr algn="l" rtl="0" eaLnBrk="0" fontAlgn="base" hangingPunct="0">
              <a:spcBef>
                <a:spcPct val="0"/>
              </a:spcBef>
              <a:spcAft>
                <a:spcPct val="0"/>
              </a:spcAft>
              <a:defRPr sz="1400" kern="1200">
                <a:solidFill>
                  <a:schemeClr val="tx1"/>
                </a:solidFill>
                <a:latin typeface="Arial"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itchFamily="34" charset="0"/>
                <a:ea typeface="+mn-ea"/>
                <a:cs typeface="+mn-cs"/>
              </a:defRPr>
            </a:lvl9pPr>
          </a:lstStyle>
          <a:p>
            <a:pPr algn="r" eaLnBrk="1" hangingPunct="1">
              <a:defRPr/>
            </a:pPr>
            <a:r>
              <a:rPr lang="fr-FR" altLang="fr-FR" sz="1000" dirty="0" smtClean="0">
                <a:solidFill>
                  <a:srgbClr val="898989"/>
                </a:solidFill>
                <a:latin typeface="Calibri" pitchFamily="34" charset="0"/>
              </a:rPr>
              <a:t>Page </a:t>
            </a:r>
            <a:fld id="{2D613268-1B4F-40EF-8731-0349B466D47C}" type="slidenum">
              <a:rPr lang="fr-FR" altLang="fr-FR" sz="1000" smtClean="0">
                <a:solidFill>
                  <a:srgbClr val="898989"/>
                </a:solidFill>
                <a:latin typeface="Calibri" pitchFamily="34" charset="0"/>
              </a:rPr>
              <a:pPr algn="r" eaLnBrk="1" hangingPunct="1">
                <a:defRPr/>
              </a:pPr>
              <a:t>8</a:t>
            </a:fld>
            <a:endParaRPr lang="fr-FR" altLang="fr-FR" sz="1000" dirty="0" smtClean="0">
              <a:solidFill>
                <a:srgbClr val="898989"/>
              </a:solidFill>
              <a:latin typeface="Calibri" pitchFamily="34" charset="0"/>
            </a:endParaRPr>
          </a:p>
        </p:txBody>
      </p:sp>
    </p:spTree>
    <p:extLst>
      <p:ext uri="{BB962C8B-B14F-4D97-AF65-F5344CB8AC3E}">
        <p14:creationId xmlns:p14="http://schemas.microsoft.com/office/powerpoint/2010/main" val="662410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 4"/>
          <p:cNvGrpSpPr/>
          <p:nvPr/>
        </p:nvGrpSpPr>
        <p:grpSpPr>
          <a:xfrm>
            <a:off x="961824" y="476673"/>
            <a:ext cx="7342666" cy="5841134"/>
            <a:chOff x="0" y="-84025"/>
            <a:chExt cx="8666612" cy="6871085"/>
          </a:xfrm>
        </p:grpSpPr>
        <p:sp>
          <p:nvSpPr>
            <p:cNvPr id="6" name="Ellipse 5"/>
            <p:cNvSpPr/>
            <p:nvPr/>
          </p:nvSpPr>
          <p:spPr>
            <a:xfrm>
              <a:off x="2731273" y="2541829"/>
              <a:ext cx="3229683" cy="1631686"/>
            </a:xfrm>
            <a:prstGeom prst="ellipse">
              <a:avLst/>
            </a:prstGeom>
          </p:spPr>
          <p:style>
            <a:lnRef idx="0">
              <a:schemeClr val="accent1"/>
            </a:lnRef>
            <a:fillRef idx="3">
              <a:schemeClr val="accent1"/>
            </a:fillRef>
            <a:effectRef idx="3">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FR" sz="1100" b="1" dirty="0" smtClean="0">
                  <a:solidFill>
                    <a:srgbClr val="000000"/>
                  </a:solidFill>
                  <a:effectLst/>
                  <a:ea typeface="Arial"/>
                  <a:cs typeface="Times New Roman"/>
                </a:rPr>
                <a:t>Variété des </a:t>
              </a:r>
            </a:p>
            <a:p>
              <a:pPr algn="ctr">
                <a:spcAft>
                  <a:spcPts val="0"/>
                </a:spcAft>
              </a:pPr>
              <a:r>
                <a:rPr lang="fr-FR" sz="1100" b="1" dirty="0" smtClean="0">
                  <a:solidFill>
                    <a:srgbClr val="000000"/>
                  </a:solidFill>
                  <a:effectLst/>
                  <a:ea typeface="Arial"/>
                  <a:cs typeface="Times New Roman"/>
                </a:rPr>
                <a:t>investigations de terrain</a:t>
              </a:r>
            </a:p>
            <a:p>
              <a:pPr algn="ctr">
                <a:spcAft>
                  <a:spcPts val="0"/>
                </a:spcAft>
              </a:pPr>
              <a:endParaRPr lang="fr-FR" sz="1100" b="1" dirty="0">
                <a:solidFill>
                  <a:srgbClr val="000000"/>
                </a:solidFill>
                <a:ea typeface="Arial"/>
                <a:cs typeface="Times New Roman"/>
              </a:endParaRPr>
            </a:p>
            <a:p>
              <a:pPr algn="ctr">
                <a:spcAft>
                  <a:spcPts val="0"/>
                </a:spcAft>
              </a:pPr>
              <a:r>
                <a:rPr lang="fr-FR" sz="1100" dirty="0" smtClean="0">
                  <a:solidFill>
                    <a:srgbClr val="000000"/>
                  </a:solidFill>
                  <a:ea typeface="Arial"/>
                  <a:cs typeface="Times New Roman"/>
                </a:rPr>
                <a:t>55</a:t>
              </a:r>
              <a:r>
                <a:rPr lang="fr-FR" sz="1100" dirty="0" smtClean="0">
                  <a:solidFill>
                    <a:srgbClr val="000000"/>
                  </a:solidFill>
                  <a:effectLst/>
                  <a:ea typeface="Arial"/>
                  <a:cs typeface="Times New Roman"/>
                </a:rPr>
                <a:t> professionnels rencontrés de profils variés</a:t>
              </a:r>
            </a:p>
            <a:p>
              <a:pPr algn="ctr">
                <a:spcAft>
                  <a:spcPts val="0"/>
                </a:spcAft>
              </a:pPr>
              <a:r>
                <a:rPr lang="fr-FR" sz="1100" dirty="0" smtClean="0">
                  <a:solidFill>
                    <a:srgbClr val="000000"/>
                  </a:solidFill>
                  <a:effectLst/>
                  <a:ea typeface="Arial"/>
                  <a:cs typeface="Times New Roman"/>
                </a:rPr>
                <a:t> dont de 15 </a:t>
              </a:r>
              <a:r>
                <a:rPr lang="fr-FR" sz="1100" dirty="0">
                  <a:solidFill>
                    <a:srgbClr val="000000"/>
                  </a:solidFill>
                  <a:effectLst/>
                  <a:ea typeface="Arial"/>
                  <a:cs typeface="Times New Roman"/>
                </a:rPr>
                <a:t>EHPAD </a:t>
              </a:r>
              <a:r>
                <a:rPr lang="fr-FR" sz="1100" dirty="0" smtClean="0">
                  <a:solidFill>
                    <a:srgbClr val="000000"/>
                  </a:solidFill>
                  <a:ea typeface="Arial"/>
                  <a:cs typeface="Times New Roman"/>
                </a:rPr>
                <a:t>différents</a:t>
              </a:r>
              <a:endParaRPr lang="fr-FR" sz="1100" dirty="0">
                <a:effectLst/>
                <a:ea typeface="Arial"/>
                <a:cs typeface="Times New Roman"/>
              </a:endParaRPr>
            </a:p>
          </p:txBody>
        </p:sp>
        <p:cxnSp>
          <p:nvCxnSpPr>
            <p:cNvPr id="7" name="Connecteur droit 6"/>
            <p:cNvCxnSpPr/>
            <p:nvPr/>
          </p:nvCxnSpPr>
          <p:spPr>
            <a:xfrm flipH="1">
              <a:off x="5718412" y="3302758"/>
              <a:ext cx="1219201" cy="19050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5363570" y="3944203"/>
              <a:ext cx="1790700" cy="619125"/>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4326340" y="4162567"/>
              <a:ext cx="0" cy="1752600"/>
            </a:xfrm>
            <a:prstGeom prst="line">
              <a:avLst/>
            </a:prstGeom>
            <a:ln>
              <a:prstDash val="sysDash"/>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flipH="1">
              <a:off x="4326340" y="1514901"/>
              <a:ext cx="1" cy="1285875"/>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flipV="1">
              <a:off x="5268035" y="1828800"/>
              <a:ext cx="2200275" cy="1123315"/>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1241946" y="1828800"/>
              <a:ext cx="2047875" cy="1190625"/>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flipH="1" flipV="1">
              <a:off x="1733265" y="3302758"/>
              <a:ext cx="1181100" cy="23749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flipH="1">
              <a:off x="1323832" y="3944203"/>
              <a:ext cx="1914525" cy="647700"/>
            </a:xfrm>
            <a:prstGeom prst="line">
              <a:avLst/>
            </a:prstGeom>
            <a:ln>
              <a:prstDash val="sysDash"/>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H="1">
              <a:off x="1856095" y="4162567"/>
              <a:ext cx="2009775" cy="1704975"/>
            </a:xfrm>
            <a:prstGeom prst="line">
              <a:avLst/>
            </a:prstGeom>
            <a:ln>
              <a:prstDash val="sysDash"/>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4913194" y="4107976"/>
              <a:ext cx="1457325" cy="1819275"/>
            </a:xfrm>
            <a:prstGeom prst="line">
              <a:avLst/>
            </a:prstGeom>
            <a:ln>
              <a:prstDash val="sysDash"/>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
          <p:nvSpPr>
            <p:cNvPr id="17" name="Ellipse 16"/>
            <p:cNvSpPr/>
            <p:nvPr/>
          </p:nvSpPr>
          <p:spPr>
            <a:xfrm>
              <a:off x="96530" y="4585648"/>
              <a:ext cx="1733550" cy="7334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1 Médecin traitant</a:t>
              </a:r>
              <a:endParaRPr lang="fr-FR" sz="1100">
                <a:effectLst/>
                <a:ea typeface="Arial"/>
                <a:cs typeface="Times New Roman"/>
              </a:endParaRPr>
            </a:p>
          </p:txBody>
        </p:sp>
        <p:sp>
          <p:nvSpPr>
            <p:cNvPr id="18" name="Ellipse 17"/>
            <p:cNvSpPr/>
            <p:nvPr/>
          </p:nvSpPr>
          <p:spPr>
            <a:xfrm>
              <a:off x="887104" y="5882185"/>
              <a:ext cx="2028825" cy="8477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endParaRPr lang="fr-FR" sz="1000" dirty="0" smtClean="0">
                <a:solidFill>
                  <a:srgbClr val="000000"/>
                </a:solidFill>
                <a:effectLst/>
                <a:ea typeface="Arial"/>
                <a:cs typeface="Times New Roman"/>
              </a:endParaRPr>
            </a:p>
            <a:p>
              <a:pPr algn="ctr">
                <a:lnSpc>
                  <a:spcPct val="115000"/>
                </a:lnSpc>
                <a:spcAft>
                  <a:spcPts val="0"/>
                </a:spcAft>
              </a:pPr>
              <a:r>
                <a:rPr lang="fr-FR" sz="1000" dirty="0" smtClean="0">
                  <a:solidFill>
                    <a:srgbClr val="000000"/>
                  </a:solidFill>
                  <a:effectLst/>
                  <a:ea typeface="Arial"/>
                  <a:cs typeface="Times New Roman"/>
                </a:rPr>
                <a:t>9 </a:t>
              </a:r>
              <a:r>
                <a:rPr lang="fr-FR" sz="1000" dirty="0">
                  <a:solidFill>
                    <a:srgbClr val="000000"/>
                  </a:solidFill>
                  <a:effectLst/>
                  <a:ea typeface="Arial"/>
                  <a:cs typeface="Times New Roman"/>
                </a:rPr>
                <a:t>Professionnels des urgences hospitalières</a:t>
              </a:r>
              <a:endParaRPr lang="fr-FR" sz="1100" dirty="0">
                <a:effectLst/>
                <a:ea typeface="Arial"/>
                <a:cs typeface="Times New Roman"/>
              </a:endParaRPr>
            </a:p>
            <a:p>
              <a:pPr algn="ctr">
                <a:lnSpc>
                  <a:spcPct val="115000"/>
                </a:lnSpc>
                <a:spcAft>
                  <a:spcPts val="1000"/>
                </a:spcAft>
              </a:pPr>
              <a:r>
                <a:rPr lang="fr-FR" sz="1100" dirty="0">
                  <a:effectLst/>
                  <a:ea typeface="Arial"/>
                  <a:cs typeface="Times New Roman"/>
                </a:rPr>
                <a:t> </a:t>
              </a:r>
            </a:p>
          </p:txBody>
        </p:sp>
        <p:sp>
          <p:nvSpPr>
            <p:cNvPr id="19" name="Ellipse 18"/>
            <p:cNvSpPr/>
            <p:nvPr/>
          </p:nvSpPr>
          <p:spPr>
            <a:xfrm>
              <a:off x="3275462" y="5882185"/>
              <a:ext cx="2095500" cy="90487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1 Service de régulation hospitalière (SAMU – 15)</a:t>
              </a:r>
              <a:endParaRPr lang="fr-FR" sz="1100">
                <a:effectLst/>
                <a:ea typeface="Arial"/>
                <a:cs typeface="Times New Roman"/>
              </a:endParaRPr>
            </a:p>
          </p:txBody>
        </p:sp>
        <p:sp>
          <p:nvSpPr>
            <p:cNvPr id="20" name="Ellipse 19"/>
            <p:cNvSpPr/>
            <p:nvPr/>
          </p:nvSpPr>
          <p:spPr>
            <a:xfrm>
              <a:off x="5663820" y="5923128"/>
              <a:ext cx="1733550" cy="7334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fr-FR" sz="1000" dirty="0" smtClean="0">
                <a:solidFill>
                  <a:srgbClr val="000000"/>
                </a:solidFill>
                <a:effectLst/>
                <a:ea typeface="Arial"/>
                <a:cs typeface="Times New Roman"/>
              </a:endParaRPr>
            </a:p>
            <a:p>
              <a:pPr algn="ctr">
                <a:lnSpc>
                  <a:spcPct val="115000"/>
                </a:lnSpc>
                <a:spcAft>
                  <a:spcPts val="1000"/>
                </a:spcAft>
              </a:pPr>
              <a:r>
                <a:rPr lang="fr-FR" sz="1000" dirty="0" smtClean="0">
                  <a:solidFill>
                    <a:srgbClr val="000000"/>
                  </a:solidFill>
                  <a:effectLst/>
                  <a:ea typeface="Arial"/>
                  <a:cs typeface="Times New Roman"/>
                </a:rPr>
                <a:t>1 </a:t>
              </a:r>
              <a:r>
                <a:rPr lang="fr-FR" sz="1000" dirty="0">
                  <a:solidFill>
                    <a:srgbClr val="000000"/>
                  </a:solidFill>
                  <a:effectLst/>
                  <a:ea typeface="Arial"/>
                  <a:cs typeface="Times New Roman"/>
                </a:rPr>
                <a:t>Représentants des ADOPS</a:t>
              </a:r>
              <a:endParaRPr lang="fr-FR" sz="1100" dirty="0">
                <a:effectLst/>
                <a:ea typeface="Arial"/>
                <a:cs typeface="Times New Roman"/>
              </a:endParaRPr>
            </a:p>
            <a:p>
              <a:pPr algn="ctr">
                <a:lnSpc>
                  <a:spcPct val="115000"/>
                </a:lnSpc>
                <a:spcAft>
                  <a:spcPts val="1000"/>
                </a:spcAft>
              </a:pPr>
              <a:r>
                <a:rPr lang="fr-FR" sz="1100" dirty="0">
                  <a:effectLst/>
                  <a:ea typeface="Arial"/>
                  <a:cs typeface="Times New Roman"/>
                </a:rPr>
                <a:t> </a:t>
              </a:r>
            </a:p>
          </p:txBody>
        </p:sp>
        <p:sp>
          <p:nvSpPr>
            <p:cNvPr id="21" name="Ellipse 20"/>
            <p:cNvSpPr/>
            <p:nvPr/>
          </p:nvSpPr>
          <p:spPr>
            <a:xfrm>
              <a:off x="6895863" y="4490042"/>
              <a:ext cx="1733550" cy="7334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fr-FR" sz="1000" dirty="0" smtClean="0">
                <a:solidFill>
                  <a:srgbClr val="000000"/>
                </a:solidFill>
                <a:effectLst/>
                <a:ea typeface="Arial"/>
                <a:cs typeface="Times New Roman"/>
              </a:endParaRPr>
            </a:p>
            <a:p>
              <a:pPr algn="ctr">
                <a:lnSpc>
                  <a:spcPct val="115000"/>
                </a:lnSpc>
                <a:spcAft>
                  <a:spcPts val="1000"/>
                </a:spcAft>
              </a:pPr>
              <a:r>
                <a:rPr lang="fr-FR" sz="1000" dirty="0" smtClean="0">
                  <a:solidFill>
                    <a:srgbClr val="000000"/>
                  </a:solidFill>
                  <a:effectLst/>
                  <a:ea typeface="Arial"/>
                  <a:cs typeface="Times New Roman"/>
                </a:rPr>
                <a:t>6 </a:t>
              </a:r>
              <a:r>
                <a:rPr lang="fr-FR" sz="1000" dirty="0">
                  <a:solidFill>
                    <a:srgbClr val="000000"/>
                  </a:solidFill>
                  <a:effectLst/>
                  <a:ea typeface="Arial"/>
                  <a:cs typeface="Times New Roman"/>
                </a:rPr>
                <a:t>Personnels de nuit en EHPAD</a:t>
              </a:r>
              <a:endParaRPr lang="fr-FR" sz="1100" dirty="0">
                <a:effectLst/>
                <a:ea typeface="Arial"/>
                <a:cs typeface="Times New Roman"/>
              </a:endParaRPr>
            </a:p>
            <a:p>
              <a:pPr algn="ctr">
                <a:lnSpc>
                  <a:spcPct val="115000"/>
                </a:lnSpc>
                <a:spcAft>
                  <a:spcPts val="1000"/>
                </a:spcAft>
              </a:pPr>
              <a:r>
                <a:rPr lang="fr-FR" sz="1100" dirty="0">
                  <a:effectLst/>
                  <a:ea typeface="Arial"/>
                  <a:cs typeface="Times New Roman"/>
                </a:rPr>
                <a:t> </a:t>
              </a:r>
            </a:p>
          </p:txBody>
        </p:sp>
        <p:sp>
          <p:nvSpPr>
            <p:cNvPr id="22" name="Ellipse 21"/>
            <p:cNvSpPr/>
            <p:nvPr/>
          </p:nvSpPr>
          <p:spPr>
            <a:xfrm>
              <a:off x="0" y="2866030"/>
              <a:ext cx="1830080" cy="8858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5 Médecins coordonnateurs EHPAD</a:t>
              </a:r>
              <a:endParaRPr lang="fr-FR" sz="1100">
                <a:effectLst/>
                <a:ea typeface="Arial"/>
                <a:cs typeface="Times New Roman"/>
              </a:endParaRPr>
            </a:p>
          </p:txBody>
        </p:sp>
        <p:sp>
          <p:nvSpPr>
            <p:cNvPr id="23" name="Ellipse 22"/>
            <p:cNvSpPr/>
            <p:nvPr/>
          </p:nvSpPr>
          <p:spPr>
            <a:xfrm>
              <a:off x="477671" y="1105468"/>
              <a:ext cx="1733550" cy="7334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10 Directeurs d’EHPAD</a:t>
              </a:r>
              <a:endParaRPr lang="fr-FR" sz="1100">
                <a:effectLst/>
                <a:ea typeface="Arial"/>
                <a:cs typeface="Times New Roman"/>
              </a:endParaRPr>
            </a:p>
          </p:txBody>
        </p:sp>
        <p:sp>
          <p:nvSpPr>
            <p:cNvPr id="24" name="Ellipse 23"/>
            <p:cNvSpPr/>
            <p:nvPr/>
          </p:nvSpPr>
          <p:spPr>
            <a:xfrm>
              <a:off x="3302758" y="696036"/>
              <a:ext cx="2124075" cy="819150"/>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2 IDE coordinatrices référentes sur le dispositif</a:t>
              </a:r>
              <a:endParaRPr lang="fr-FR" sz="1100">
                <a:effectLst/>
                <a:ea typeface="Arial"/>
                <a:cs typeface="Times New Roman"/>
              </a:endParaRPr>
            </a:p>
          </p:txBody>
        </p:sp>
        <p:sp>
          <p:nvSpPr>
            <p:cNvPr id="25" name="Ellipse 24"/>
            <p:cNvSpPr/>
            <p:nvPr/>
          </p:nvSpPr>
          <p:spPr>
            <a:xfrm>
              <a:off x="6578220" y="914400"/>
              <a:ext cx="2009775" cy="9239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4 IDE non effectrices de l’astreinte</a:t>
              </a:r>
              <a:endParaRPr lang="fr-FR" sz="1100">
                <a:effectLst/>
                <a:ea typeface="Arial"/>
                <a:cs typeface="Times New Roman"/>
              </a:endParaRPr>
            </a:p>
          </p:txBody>
        </p:sp>
        <p:sp>
          <p:nvSpPr>
            <p:cNvPr id="26" name="Ellipse 25"/>
            <p:cNvSpPr/>
            <p:nvPr/>
          </p:nvSpPr>
          <p:spPr>
            <a:xfrm>
              <a:off x="6933062" y="2961564"/>
              <a:ext cx="1733550" cy="733425"/>
            </a:xfrm>
            <a:prstGeom prst="ellipse">
              <a:avLst/>
            </a:prstGeom>
            <a:solidFill>
              <a:schemeClr val="bg1"/>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fr-FR" sz="1000" dirty="0" smtClean="0">
                <a:solidFill>
                  <a:srgbClr val="000000"/>
                </a:solidFill>
                <a:effectLst/>
                <a:ea typeface="Arial"/>
                <a:cs typeface="Times New Roman"/>
              </a:endParaRPr>
            </a:p>
            <a:p>
              <a:pPr algn="ctr">
                <a:lnSpc>
                  <a:spcPct val="115000"/>
                </a:lnSpc>
                <a:spcAft>
                  <a:spcPts val="1000"/>
                </a:spcAft>
              </a:pPr>
              <a:r>
                <a:rPr lang="fr-FR" sz="1000" dirty="0" smtClean="0">
                  <a:solidFill>
                    <a:srgbClr val="000000"/>
                  </a:solidFill>
                  <a:effectLst/>
                  <a:ea typeface="Arial"/>
                  <a:cs typeface="Times New Roman"/>
                </a:rPr>
                <a:t>10 </a:t>
              </a:r>
              <a:r>
                <a:rPr lang="fr-FR" sz="1000" dirty="0">
                  <a:solidFill>
                    <a:srgbClr val="000000"/>
                  </a:solidFill>
                  <a:effectLst/>
                  <a:ea typeface="Arial"/>
                  <a:cs typeface="Times New Roman"/>
                </a:rPr>
                <a:t>IDE effectrices de l’astreinte</a:t>
              </a:r>
              <a:endParaRPr lang="fr-FR" sz="1100" dirty="0">
                <a:effectLst/>
                <a:ea typeface="Arial"/>
                <a:cs typeface="Times New Roman"/>
              </a:endParaRPr>
            </a:p>
            <a:p>
              <a:pPr algn="ctr">
                <a:lnSpc>
                  <a:spcPct val="115000"/>
                </a:lnSpc>
                <a:spcAft>
                  <a:spcPts val="1000"/>
                </a:spcAft>
              </a:pPr>
              <a:r>
                <a:rPr lang="fr-FR" sz="1100" dirty="0">
                  <a:effectLst/>
                  <a:ea typeface="Arial"/>
                  <a:cs typeface="Times New Roman"/>
                </a:rPr>
                <a:t> </a:t>
              </a:r>
            </a:p>
          </p:txBody>
        </p:sp>
        <p:sp>
          <p:nvSpPr>
            <p:cNvPr id="27" name="Rectangle 26"/>
            <p:cNvSpPr/>
            <p:nvPr/>
          </p:nvSpPr>
          <p:spPr>
            <a:xfrm>
              <a:off x="409433" y="-84025"/>
              <a:ext cx="2647950" cy="998427"/>
            </a:xfrm>
            <a:prstGeom prst="rect">
              <a:avLst/>
            </a:prstGeom>
            <a:ln/>
          </p:spPr>
          <p:style>
            <a:lnRef idx="0">
              <a:schemeClr val="accent1"/>
            </a:lnRef>
            <a:fillRef idx="3">
              <a:schemeClr val="accent1"/>
            </a:fillRef>
            <a:effectRef idx="3">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0"/>
                </a:spcAft>
              </a:pPr>
              <a:r>
                <a:rPr lang="fr-FR" sz="1000" dirty="0">
                  <a:solidFill>
                    <a:srgbClr val="000000"/>
                  </a:solidFill>
                  <a:effectLst/>
                  <a:ea typeface="Arial"/>
                  <a:cs typeface="Times New Roman"/>
                </a:rPr>
                <a:t> </a:t>
              </a:r>
              <a:endParaRPr lang="fr-FR" sz="1100" dirty="0">
                <a:effectLst/>
                <a:ea typeface="Arial"/>
                <a:cs typeface="Times New Roman"/>
              </a:endParaRPr>
            </a:p>
            <a:p>
              <a:pPr algn="ctr">
                <a:lnSpc>
                  <a:spcPct val="115000"/>
                </a:lnSpc>
                <a:spcAft>
                  <a:spcPts val="0"/>
                </a:spcAft>
              </a:pPr>
              <a:r>
                <a:rPr lang="fr-FR" sz="1000" dirty="0">
                  <a:solidFill>
                    <a:srgbClr val="000000"/>
                  </a:solidFill>
                  <a:effectLst/>
                  <a:ea typeface="Arial"/>
                  <a:cs typeface="Times New Roman"/>
                </a:rPr>
                <a:t>+ HAD St Sauveur</a:t>
              </a:r>
              <a:endParaRPr lang="fr-FR" sz="1100" dirty="0">
                <a:effectLst/>
                <a:ea typeface="Arial"/>
                <a:cs typeface="Times New Roman"/>
              </a:endParaRPr>
            </a:p>
            <a:p>
              <a:pPr algn="ctr">
                <a:lnSpc>
                  <a:spcPct val="115000"/>
                </a:lnSpc>
                <a:spcAft>
                  <a:spcPts val="0"/>
                </a:spcAft>
              </a:pPr>
              <a:r>
                <a:rPr lang="fr-FR" sz="1000" dirty="0">
                  <a:solidFill>
                    <a:srgbClr val="000000"/>
                  </a:solidFill>
                  <a:effectLst/>
                  <a:ea typeface="Arial"/>
                  <a:cs typeface="Times New Roman"/>
                </a:rPr>
                <a:t>1 </a:t>
              </a:r>
              <a:r>
                <a:rPr lang="fr-FR" sz="1000" dirty="0" err="1">
                  <a:solidFill>
                    <a:srgbClr val="000000"/>
                  </a:solidFill>
                  <a:effectLst/>
                  <a:ea typeface="Arial"/>
                  <a:cs typeface="Times New Roman"/>
                </a:rPr>
                <a:t>Resp</a:t>
              </a:r>
              <a:r>
                <a:rPr lang="fr-FR" sz="1000" dirty="0">
                  <a:solidFill>
                    <a:srgbClr val="000000"/>
                  </a:solidFill>
                  <a:effectLst/>
                  <a:ea typeface="Arial"/>
                  <a:cs typeface="Times New Roman"/>
                </a:rPr>
                <a:t> Soins + 1 </a:t>
              </a:r>
              <a:r>
                <a:rPr lang="fr-FR" sz="1000" dirty="0" err="1">
                  <a:solidFill>
                    <a:srgbClr val="000000"/>
                  </a:solidFill>
                  <a:effectLst/>
                  <a:ea typeface="Arial"/>
                  <a:cs typeface="Times New Roman"/>
                </a:rPr>
                <a:t>Resp</a:t>
              </a:r>
              <a:r>
                <a:rPr lang="fr-FR" sz="1000" dirty="0">
                  <a:solidFill>
                    <a:srgbClr val="000000"/>
                  </a:solidFill>
                  <a:effectLst/>
                  <a:ea typeface="Arial"/>
                  <a:cs typeface="Times New Roman"/>
                </a:rPr>
                <a:t> site + 1 Directrice + 1 Cadre de santé </a:t>
              </a:r>
              <a:endParaRPr lang="fr-FR" sz="1100" dirty="0">
                <a:effectLst/>
                <a:ea typeface="Arial"/>
                <a:cs typeface="Times New Roman"/>
              </a:endParaRPr>
            </a:p>
            <a:p>
              <a:pPr algn="ctr">
                <a:lnSpc>
                  <a:spcPct val="115000"/>
                </a:lnSpc>
                <a:spcAft>
                  <a:spcPts val="0"/>
                </a:spcAft>
              </a:pPr>
              <a:r>
                <a:rPr lang="fr-FR" sz="1000" dirty="0">
                  <a:solidFill>
                    <a:srgbClr val="000000"/>
                  </a:solidFill>
                  <a:effectLst/>
                  <a:ea typeface="Arial"/>
                  <a:cs typeface="Times New Roman"/>
                </a:rPr>
                <a:t>(autres profils inclus dans chiffres globaux)</a:t>
              </a:r>
              <a:endParaRPr lang="fr-FR" sz="1100" dirty="0">
                <a:effectLst/>
                <a:ea typeface="Arial"/>
                <a:cs typeface="Times New Roman"/>
              </a:endParaRPr>
            </a:p>
            <a:p>
              <a:pPr>
                <a:lnSpc>
                  <a:spcPct val="115000"/>
                </a:lnSpc>
                <a:spcAft>
                  <a:spcPts val="1000"/>
                </a:spcAft>
              </a:pPr>
              <a:r>
                <a:rPr lang="fr-FR" sz="1000" dirty="0">
                  <a:solidFill>
                    <a:srgbClr val="000000"/>
                  </a:solidFill>
                  <a:effectLst/>
                  <a:ea typeface="Arial"/>
                  <a:cs typeface="Times New Roman"/>
                </a:rPr>
                <a:t> </a:t>
              </a:r>
              <a:endParaRPr lang="fr-FR" sz="1100" dirty="0">
                <a:effectLst/>
                <a:ea typeface="Arial"/>
                <a:cs typeface="Times New Roman"/>
              </a:endParaRPr>
            </a:p>
          </p:txBody>
        </p:sp>
        <p:sp>
          <p:nvSpPr>
            <p:cNvPr id="28" name="Rectangle 27"/>
            <p:cNvSpPr/>
            <p:nvPr/>
          </p:nvSpPr>
          <p:spPr>
            <a:xfrm>
              <a:off x="5522788" y="679"/>
              <a:ext cx="2647950" cy="800100"/>
            </a:xfrm>
            <a:prstGeom prst="rect">
              <a:avLst/>
            </a:prstGeom>
            <a:ln/>
          </p:spPr>
          <p:style>
            <a:lnRef idx="0">
              <a:schemeClr val="accent1"/>
            </a:lnRef>
            <a:fillRef idx="3">
              <a:schemeClr val="accent1"/>
            </a:fillRef>
            <a:effectRef idx="3">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fr-FR" sz="1000">
                  <a:solidFill>
                    <a:srgbClr val="000000"/>
                  </a:solidFill>
                  <a:effectLst/>
                  <a:ea typeface="Arial"/>
                  <a:cs typeface="Times New Roman"/>
                </a:rPr>
                <a:t>Autres</a:t>
              </a:r>
              <a:endParaRPr lang="fr-FR" sz="1100">
                <a:effectLst/>
                <a:ea typeface="Arial"/>
                <a:cs typeface="Times New Roman"/>
              </a:endParaRPr>
            </a:p>
            <a:p>
              <a:pPr algn="ctr">
                <a:lnSpc>
                  <a:spcPct val="115000"/>
                </a:lnSpc>
                <a:spcAft>
                  <a:spcPts val="1000"/>
                </a:spcAft>
              </a:pPr>
              <a:r>
                <a:rPr lang="fr-FR" sz="1000">
                  <a:solidFill>
                    <a:srgbClr val="000000"/>
                  </a:solidFill>
                  <a:effectLst/>
                  <a:ea typeface="Arial"/>
                  <a:cs typeface="Times New Roman"/>
                </a:rPr>
                <a:t>1 Dir Soins + 1 Resp gestion admin </a:t>
              </a:r>
              <a:endParaRPr lang="fr-FR" sz="1100">
                <a:effectLst/>
                <a:ea typeface="Arial"/>
                <a:cs typeface="Times New Roman"/>
              </a:endParaRPr>
            </a:p>
          </p:txBody>
        </p:sp>
      </p:grpSp>
      <p:sp>
        <p:nvSpPr>
          <p:cNvPr id="29" name="Espace réservé du numéro de diapositive 3"/>
          <p:cNvSpPr>
            <a:spLocks noGrp="1"/>
          </p:cNvSpPr>
          <p:nvPr>
            <p:ph type="sldNum" sz="quarter" idx="10"/>
          </p:nvPr>
        </p:nvSpPr>
        <p:spPr bwMode="auto">
          <a:xfrm>
            <a:off x="6659563" y="6237288"/>
            <a:ext cx="1042987" cy="26828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defRPr/>
            </a:pPr>
            <a:r>
              <a:rPr lang="fr-FR" altLang="fr-FR" sz="1000" dirty="0" smtClean="0">
                <a:solidFill>
                  <a:srgbClr val="898989"/>
                </a:solidFill>
                <a:latin typeface="Calibri" pitchFamily="34" charset="0"/>
              </a:rPr>
              <a:t>Page </a:t>
            </a:r>
            <a:fld id="{2D613268-1B4F-40EF-8731-0349B466D47C}" type="slidenum">
              <a:rPr lang="fr-FR" altLang="fr-FR" sz="1000" smtClean="0">
                <a:solidFill>
                  <a:srgbClr val="898989"/>
                </a:solidFill>
                <a:latin typeface="Calibri" pitchFamily="34" charset="0"/>
              </a:rPr>
              <a:pPr algn="r" eaLnBrk="1" hangingPunct="1">
                <a:defRPr/>
              </a:pPr>
              <a:t>9</a:t>
            </a:fld>
            <a:endParaRPr lang="fr-FR" altLang="fr-FR" sz="1000" dirty="0" smtClean="0">
              <a:solidFill>
                <a:srgbClr val="898989"/>
              </a:solidFill>
              <a:latin typeface="Calibri" pitchFamily="34" charset="0"/>
            </a:endParaRPr>
          </a:p>
        </p:txBody>
      </p:sp>
    </p:spTree>
    <p:extLst>
      <p:ext uri="{BB962C8B-B14F-4D97-AF65-F5344CB8AC3E}">
        <p14:creationId xmlns:p14="http://schemas.microsoft.com/office/powerpoint/2010/main" val="2633174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ele_diapo_ARSvague">
  <a:themeElements>
    <a:clrScheme name="Thème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ème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hème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ème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ème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ème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ème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ème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ème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ème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ème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Page de milieu">
  <a:themeElements>
    <a:clrScheme name="2_Page de milieu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2_Page de milieu">
      <a:majorFont>
        <a:latin typeface="Franklin Gothic Heavy"/>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buNone/>
          <a:defRPr b="1" dirty="0" smtClean="0"/>
        </a:defPPr>
      </a:lstStyle>
      <a:style>
        <a:lnRef idx="2">
          <a:schemeClr val="dk1"/>
        </a:lnRef>
        <a:fillRef idx="1">
          <a:schemeClr val="lt1"/>
        </a:fillRef>
        <a:effectRef idx="0">
          <a:schemeClr val="dk1"/>
        </a:effectRef>
        <a:fontRef idx="minor">
          <a:schemeClr val="dk1"/>
        </a:fontRef>
      </a:style>
    </a:spDef>
  </a:objectDefaults>
  <a:extraClrSchemeLst>
    <a:extraClrScheme>
      <a:clrScheme name="2_Page de milieu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0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Page de milieu">
  <a:themeElements>
    <a:clrScheme name="2_Page de milieu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2_Page de milieu">
      <a:majorFont>
        <a:latin typeface="Franklin Gothic Heavy"/>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buNone/>
          <a:defRPr b="1" dirty="0" smtClean="0"/>
        </a:defPPr>
      </a:lstStyle>
      <a:style>
        <a:lnRef idx="2">
          <a:schemeClr val="dk1"/>
        </a:lnRef>
        <a:fillRef idx="1">
          <a:schemeClr val="lt1"/>
        </a:fillRef>
        <a:effectRef idx="0">
          <a:schemeClr val="dk1"/>
        </a:effectRef>
        <a:fontRef idx="minor">
          <a:schemeClr val="dk1"/>
        </a:fontRef>
      </a:style>
    </a:spDef>
  </a:objectDefaults>
  <a:extraClrSchemeLst>
    <a:extraClrScheme>
      <a:clrScheme name="2_Page de milieu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modele_diapo_ARSvague</Template>
  <TotalTime>2422</TotalTime>
  <Words>4724</Words>
  <Application>Microsoft Office PowerPoint</Application>
  <PresentationFormat>Affichage à l'écran (4:3)</PresentationFormat>
  <Paragraphs>1385</Paragraphs>
  <Slides>44</Slides>
  <Notes>13</Notes>
  <HiddenSlides>0</HiddenSlides>
  <MMClips>0</MMClips>
  <ScaleCrop>false</ScaleCrop>
  <HeadingPairs>
    <vt:vector size="4" baseType="variant">
      <vt:variant>
        <vt:lpstr>Thème</vt:lpstr>
      </vt:variant>
      <vt:variant>
        <vt:i4>4</vt:i4>
      </vt:variant>
      <vt:variant>
        <vt:lpstr>Titres des diapositives</vt:lpstr>
      </vt:variant>
      <vt:variant>
        <vt:i4>44</vt:i4>
      </vt:variant>
    </vt:vector>
  </HeadingPairs>
  <TitlesOfParts>
    <vt:vector size="48" baseType="lpstr">
      <vt:lpstr>modele_diapo_ARSvague</vt:lpstr>
      <vt:lpstr>2_Page de milieu</vt:lpstr>
      <vt:lpstr>10_Thème Office</vt:lpstr>
      <vt:lpstr>3_Page de milieu</vt:lpstr>
      <vt:lpstr>Programme de la Rencontre Qualit’Efficience</vt:lpstr>
      <vt:lpstr> Evaluation du dispositif expérimental d’astreinte infirmière de nuit mutualisée entre EHPAD  Restitution des résultats  et des recommandations  </vt:lpstr>
      <vt:lpstr>Présentation PowerPoint</vt:lpstr>
      <vt:lpstr>L’évaluation de dispositifs stratégiques</vt:lpstr>
      <vt:lpstr>Les objectifs des évaluations de dispositifs Recherche d’éléments d’appréciation et d’impact des dispositifs  pour éclairer les décisions :</vt:lpstr>
      <vt:lpstr>Pourquoi l’évaluation  des dispositifs d’astreinte IDE? </vt:lpstr>
      <vt:lpstr>Rappel de ce que sont ces dispositifs</vt:lpstr>
      <vt:lpstr>Evaluation: éléments de méthodologie </vt:lpstr>
      <vt:lpstr>Présentation PowerPoint</vt:lpstr>
      <vt:lpstr>Questions évaluatives       </vt:lpstr>
      <vt:lpstr>Les principaux résultats de l’évaluation (1)       </vt:lpstr>
      <vt:lpstr>Disparité des tailles des dispositifs</vt:lpstr>
      <vt:lpstr>Disparité des périmètres des dispositifs</vt:lpstr>
      <vt:lpstr>Disparité des structurations des dispositifs</vt:lpstr>
      <vt:lpstr>Disparité des structurations des dispositifs</vt:lpstr>
      <vt:lpstr>Des choix d’organisation très différents</vt:lpstr>
      <vt:lpstr> Principales conclusions (1) </vt:lpstr>
      <vt:lpstr>Les principaux résultats de l’évaluation (2)         </vt:lpstr>
      <vt:lpstr>Présentation PowerPoint</vt:lpstr>
      <vt:lpstr>Des différences de niveaux d’appels1</vt:lpstr>
      <vt:lpstr>Des différences de niveaux de déplacements</vt:lpstr>
      <vt:lpstr>Des différences de niveaux de déplacements</vt:lpstr>
      <vt:lpstr>Présentation PowerPoint</vt:lpstr>
      <vt:lpstr>Des variations de volume de recours  en fonction des profils des EHPAD?  </vt:lpstr>
      <vt:lpstr>Principales conclusions (2)</vt:lpstr>
      <vt:lpstr>Principales conclusions (2)</vt:lpstr>
      <vt:lpstr>Principales conclusions (2)</vt:lpstr>
      <vt:lpstr>Les principaux résultats de l’évaluation (3)       </vt:lpstr>
      <vt:lpstr>Présentation PowerPoint</vt:lpstr>
      <vt:lpstr>Présentation PowerPoint</vt:lpstr>
      <vt:lpstr>Plus – value du dispositif</vt:lpstr>
      <vt:lpstr>Plus – value du dispositif</vt:lpstr>
      <vt:lpstr>Principales conclusions (3)</vt:lpstr>
      <vt:lpstr>Les principaux résultats de l’évaluation (4)       </vt:lpstr>
      <vt:lpstr>De fortes disparités de consommation</vt:lpstr>
      <vt:lpstr>Des disparités de coûts</vt:lpstr>
      <vt:lpstr>Des disparités de coûts (en théorique)</vt:lpstr>
      <vt:lpstr>Des disparités de coûts (en consommé)</vt:lpstr>
      <vt:lpstr>Principales conclusions (4)</vt:lpstr>
      <vt:lpstr>Propositions soumises au CODIR ARS </vt:lpstr>
      <vt:lpstr>Propositions soumises au CODIR ARS </vt:lpstr>
      <vt:lpstr>Recommandations sur le contenu  du nouveau cahier des charges</vt:lpstr>
      <vt:lpstr>Recommandations sur les suites à travailler à plus long terme</vt:lpstr>
      <vt:lpstr>Présentation PowerPoint</vt:lpstr>
    </vt:vector>
  </TitlesOfParts>
  <Company>MSS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claude pichon</dc:creator>
  <cp:lastModifiedBy>Claude PICHON</cp:lastModifiedBy>
  <cp:revision>259</cp:revision>
  <cp:lastPrinted>2018-03-21T07:07:12Z</cp:lastPrinted>
  <dcterms:created xsi:type="dcterms:W3CDTF">2015-04-15T12:54:53Z</dcterms:created>
  <dcterms:modified xsi:type="dcterms:W3CDTF">2018-03-23T16:10:31Z</dcterms:modified>
</cp:coreProperties>
</file>