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0.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1.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00_CD2040B1.xml" ContentType="application/vnd.ms-powerpoint.comment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715" r:id="rId4"/>
    <p:sldMasterId id="2147483771" r:id="rId5"/>
    <p:sldMasterId id="2147483784" r:id="rId6"/>
    <p:sldMasterId id="2147483808" r:id="rId7"/>
    <p:sldMasterId id="2147483816" r:id="rId8"/>
    <p:sldMasterId id="2147483893" r:id="rId9"/>
    <p:sldMasterId id="2147483906" r:id="rId10"/>
    <p:sldMasterId id="2147483912" r:id="rId11"/>
    <p:sldMasterId id="2147483924" r:id="rId12"/>
  </p:sldMasterIdLst>
  <p:notesMasterIdLst>
    <p:notesMasterId r:id="rId40"/>
  </p:notesMasterIdLst>
  <p:handoutMasterIdLst>
    <p:handoutMasterId r:id="rId41"/>
  </p:handoutMasterIdLst>
  <p:sldIdLst>
    <p:sldId id="788" r:id="rId13"/>
    <p:sldId id="787" r:id="rId14"/>
    <p:sldId id="791" r:id="rId15"/>
    <p:sldId id="266" r:id="rId16"/>
    <p:sldId id="267" r:id="rId17"/>
    <p:sldId id="298" r:id="rId18"/>
    <p:sldId id="287" r:id="rId19"/>
    <p:sldId id="284" r:id="rId20"/>
    <p:sldId id="281" r:id="rId21"/>
    <p:sldId id="293" r:id="rId22"/>
    <p:sldId id="299" r:id="rId23"/>
    <p:sldId id="296" r:id="rId24"/>
    <p:sldId id="297" r:id="rId25"/>
    <p:sldId id="300" r:id="rId26"/>
    <p:sldId id="283" r:id="rId27"/>
    <p:sldId id="256" r:id="rId28"/>
    <p:sldId id="257" r:id="rId29"/>
    <p:sldId id="258" r:id="rId30"/>
    <p:sldId id="259" r:id="rId31"/>
    <p:sldId id="262" r:id="rId32"/>
    <p:sldId id="354" r:id="rId33"/>
    <p:sldId id="355" r:id="rId34"/>
    <p:sldId id="359" r:id="rId35"/>
    <p:sldId id="368" r:id="rId36"/>
    <p:sldId id="369" r:id="rId37"/>
    <p:sldId id="792" r:id="rId38"/>
    <p:sldId id="789" r:id="rId39"/>
  </p:sldIdLst>
  <p:sldSz cx="12192000" cy="6858000"/>
  <p:notesSz cx="6797675" cy="987266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47CF8FC1-F656-4436-9CB3-E84738B2DA20}">
          <p14:sldIdLst>
            <p14:sldId id="788"/>
            <p14:sldId id="787"/>
            <p14:sldId id="791"/>
            <p14:sldId id="266"/>
            <p14:sldId id="267"/>
            <p14:sldId id="298"/>
            <p14:sldId id="287"/>
            <p14:sldId id="284"/>
            <p14:sldId id="281"/>
            <p14:sldId id="293"/>
            <p14:sldId id="299"/>
            <p14:sldId id="296"/>
            <p14:sldId id="297"/>
            <p14:sldId id="300"/>
            <p14:sldId id="283"/>
            <p14:sldId id="256"/>
            <p14:sldId id="257"/>
            <p14:sldId id="258"/>
            <p14:sldId id="259"/>
            <p14:sldId id="262"/>
            <p14:sldId id="354"/>
            <p14:sldId id="355"/>
            <p14:sldId id="359"/>
            <p14:sldId id="368"/>
            <p14:sldId id="369"/>
            <p14:sldId id="792"/>
            <p14:sldId id="78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3EB0FF-BD62-3B48-BF69-D2573CC1B9D6}" name="Claire GUITTONPAILLE" initials="CG" userId="Claire GUITTONPAILLE"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RANCOISE, Christel" initials="FC" lastIdx="2" clrIdx="1">
    <p:extLst>
      <p:ext uri="{19B8F6BF-5375-455C-9EA6-DF929625EA0E}">
        <p15:presenceInfo xmlns:p15="http://schemas.microsoft.com/office/powerpoint/2012/main" userId="S-1-5-21-3177125315-431800771-2236886301-642614" providerId="AD"/>
      </p:ext>
    </p:extLst>
  </p:cmAuthor>
  <p:cmAuthor id="3" name=" " initials="BM(" lastIdx="22" clrIdx="0">
    <p:extLst>
      <p:ext uri="{19B8F6BF-5375-455C-9EA6-DF929625EA0E}">
        <p15:presenceInfo xmlns:p15="http://schemas.microsoft.com/office/powerpoint/2012/main" userId="S-1-5-21-3177125315-431800771-2236886301-6253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B4E3"/>
    <a:srgbClr val="F137CE"/>
    <a:srgbClr val="00FF00"/>
    <a:srgbClr val="CCE6FC"/>
    <a:srgbClr val="00B0F0"/>
    <a:srgbClr val="D99694"/>
    <a:srgbClr val="E7E4E1"/>
    <a:srgbClr val="3185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660B408-B3CF-4A94-85FC-2B1E0A45F4A2}" styleName="Style foncé 2 - Accentuation 1/Accentuation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Style foncé 2 - Accentuation 3/Accentuation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344D84-9AFB-497E-A393-DC336BA19D2E}" styleName="Style moyen 3 - Accentuation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75393" autoAdjust="0"/>
  </p:normalViewPr>
  <p:slideViewPr>
    <p:cSldViewPr snapToGrid="0">
      <p:cViewPr varScale="1">
        <p:scale>
          <a:sx n="84" d="100"/>
          <a:sy n="84" d="100"/>
        </p:scale>
        <p:origin x="954" y="78"/>
      </p:cViewPr>
      <p:guideLst/>
    </p:cSldViewPr>
  </p:slideViewPr>
  <p:notesTextViewPr>
    <p:cViewPr>
      <p:scale>
        <a:sx n="3" d="2"/>
        <a:sy n="3" d="2"/>
      </p:scale>
      <p:origin x="0" y="0"/>
    </p:cViewPr>
  </p:notesTextViewPr>
  <p:notesViewPr>
    <p:cSldViewPr snapToGrid="0">
      <p:cViewPr varScale="1">
        <p:scale>
          <a:sx n="67" d="100"/>
          <a:sy n="67" d="100"/>
        </p:scale>
        <p:origin x="3158"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tableStyles" Target="tableStyles.xml"/><Relationship Id="rId20" Type="http://schemas.openxmlformats.org/officeDocument/2006/relationships/slide" Target="slides/slide8.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Claire Oger" userId="74ec265e-ecad-49ac-b4fa-177dfc0080ec" providerId="ADAL" clId="{83B40C5C-8A6F-44E6-B3B3-5F3C55509D5E}"/>
    <pc:docChg chg="custSel modSld">
      <pc:chgData name="Anne-Claire Oger" userId="74ec265e-ecad-49ac-b4fa-177dfc0080ec" providerId="ADAL" clId="{83B40C5C-8A6F-44E6-B3B3-5F3C55509D5E}" dt="2025-09-11T12:22:30.312" v="290" actId="20577"/>
      <pc:docMkLst>
        <pc:docMk/>
      </pc:docMkLst>
      <pc:sldChg chg="modSp mod modNotesTx">
        <pc:chgData name="Anne-Claire Oger" userId="74ec265e-ecad-49ac-b4fa-177dfc0080ec" providerId="ADAL" clId="{83B40C5C-8A6F-44E6-B3B3-5F3C55509D5E}" dt="2025-09-11T12:19:31.278" v="143" actId="20577"/>
        <pc:sldMkLst>
          <pc:docMk/>
          <pc:sldMk cId="1112831769" sldId="359"/>
        </pc:sldMkLst>
        <pc:spChg chg="mod">
          <ac:chgData name="Anne-Claire Oger" userId="74ec265e-ecad-49ac-b4fa-177dfc0080ec" providerId="ADAL" clId="{83B40C5C-8A6F-44E6-B3B3-5F3C55509D5E}" dt="2025-09-11T12:19:00.291" v="3" actId="20577"/>
          <ac:spMkLst>
            <pc:docMk/>
            <pc:sldMk cId="1112831769" sldId="359"/>
            <ac:spMk id="30" creationId="{00000000-0000-0000-0000-000000000000}"/>
          </ac:spMkLst>
        </pc:spChg>
      </pc:sldChg>
      <pc:sldChg chg="modNotesTx">
        <pc:chgData name="Anne-Claire Oger" userId="74ec265e-ecad-49ac-b4fa-177dfc0080ec" providerId="ADAL" clId="{83B40C5C-8A6F-44E6-B3B3-5F3C55509D5E}" dt="2025-09-11T12:22:30.312" v="290" actId="20577"/>
        <pc:sldMkLst>
          <pc:docMk/>
          <pc:sldMk cId="114535155" sldId="368"/>
        </pc:sldMkLst>
      </pc:sldChg>
    </pc:docChg>
  </pc:docChgLst>
</pc:chgInfo>
</file>

<file path=ppt/comments/modernComment_100_CD2040B1.xml><?xml version="1.0" encoding="utf-8"?>
<p188:cmLst xmlns:a="http://schemas.openxmlformats.org/drawingml/2006/main" xmlns:r="http://schemas.openxmlformats.org/officeDocument/2006/relationships" xmlns:p188="http://schemas.microsoft.com/office/powerpoint/2018/8/main">
  <p188:cm id="{75B0DE04-D556-4DD2-B9A6-7002F31A2947}" authorId="{513EB0FF-BD62-3B48-BF69-D2573CC1B9D6}" created="2024-11-08T13:47:34.757">
    <pc:sldMkLst xmlns:pc="http://schemas.microsoft.com/office/powerpoint/2013/main/command">
      <pc:docMk/>
      <pc:sldMk cId="3441442993" sldId="256"/>
    </pc:sldMkLst>
    <p188:txBody>
      <a:bodyPr/>
      <a:lstStyle/>
      <a:p>
        <a:r>
          <a:rPr lang="fr-FR"/>
          <a:t>Voir si dessin/ ou inforgraphie qui met en évidence la plus value pro de l’accompagnement par un confirmier ou pour résumer &gt;&gt; en slide de fin</a:t>
        </a:r>
      </a:p>
    </p188:txBody>
  </p188:cm>
</p188:cmLst>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5348"/>
          </a:xfrm>
          <a:prstGeom prst="rect">
            <a:avLst/>
          </a:prstGeom>
        </p:spPr>
        <p:txBody>
          <a:bodyPr vert="horz" lIns="91440" tIns="45720" rIns="91440" bIns="45720" rtlCol="0"/>
          <a:lstStyle>
            <a:lvl1pPr algn="r">
              <a:defRPr sz="1200"/>
            </a:lvl1pPr>
          </a:lstStyle>
          <a:p>
            <a:fld id="{63A9CCF6-AB07-4860-8714-F06D66A36798}" type="datetimeFigureOut">
              <a:rPr lang="fr-FR" smtClean="0"/>
              <a:t>09/10/2025</a:t>
            </a:fld>
            <a:endParaRPr lang="fr-FR"/>
          </a:p>
        </p:txBody>
      </p:sp>
      <p:sp>
        <p:nvSpPr>
          <p:cNvPr id="4" name="Espace réservé du pied de page 3"/>
          <p:cNvSpPr>
            <a:spLocks noGrp="1"/>
          </p:cNvSpPr>
          <p:nvPr>
            <p:ph type="ftr" sz="quarter" idx="2"/>
          </p:nvPr>
        </p:nvSpPr>
        <p:spPr>
          <a:xfrm>
            <a:off x="0" y="9377321"/>
            <a:ext cx="2945659" cy="49534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7321"/>
            <a:ext cx="2945659" cy="495347"/>
          </a:xfrm>
          <a:prstGeom prst="rect">
            <a:avLst/>
          </a:prstGeom>
        </p:spPr>
        <p:txBody>
          <a:bodyPr vert="horz" lIns="91440" tIns="45720" rIns="91440" bIns="45720" rtlCol="0" anchor="b"/>
          <a:lstStyle>
            <a:lvl1pPr algn="r">
              <a:defRPr sz="1200"/>
            </a:lvl1pPr>
          </a:lstStyle>
          <a:p>
            <a:fld id="{21F054A8-213A-4DE3-918F-630BCE78DD2F}" type="slidenum">
              <a:rPr lang="fr-FR" smtClean="0"/>
              <a:t>‹N°›</a:t>
            </a:fld>
            <a:endParaRPr lang="fr-FR"/>
          </a:p>
        </p:txBody>
      </p:sp>
    </p:spTree>
    <p:extLst>
      <p:ext uri="{BB962C8B-B14F-4D97-AF65-F5344CB8AC3E}">
        <p14:creationId xmlns:p14="http://schemas.microsoft.com/office/powerpoint/2010/main" val="1373148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60E1AEF5-AF0A-4D1E-9C29-26F85C4B62DC}" type="datetimeFigureOut">
              <a:rPr lang="fr-FR" smtClean="0"/>
              <a:t>09/10/2025</a:t>
            </a:fld>
            <a:endParaRPr lang="fr-FR"/>
          </a:p>
        </p:txBody>
      </p:sp>
      <p:sp>
        <p:nvSpPr>
          <p:cNvPr id="4" name="Espace réservé de l'image des diapositives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51221"/>
            <a:ext cx="5438140" cy="3887361"/>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7321"/>
            <a:ext cx="2945659" cy="49534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7321"/>
            <a:ext cx="2945659" cy="495347"/>
          </a:xfrm>
          <a:prstGeom prst="rect">
            <a:avLst/>
          </a:prstGeom>
        </p:spPr>
        <p:txBody>
          <a:bodyPr vert="horz" lIns="91440" tIns="45720" rIns="91440" bIns="45720" rtlCol="0" anchor="b"/>
          <a:lstStyle>
            <a:lvl1pPr algn="r">
              <a:defRPr sz="1200"/>
            </a:lvl1pPr>
          </a:lstStyle>
          <a:p>
            <a:fld id="{0CF0E54F-73B2-40CB-92D5-BA5E72CE8E84}" type="slidenum">
              <a:rPr lang="fr-FR" smtClean="0"/>
              <a:t>‹N°›</a:t>
            </a:fld>
            <a:endParaRPr lang="fr-FR"/>
          </a:p>
        </p:txBody>
      </p:sp>
    </p:spTree>
    <p:extLst>
      <p:ext uri="{BB962C8B-B14F-4D97-AF65-F5344CB8AC3E}">
        <p14:creationId xmlns:p14="http://schemas.microsoft.com/office/powerpoint/2010/main" val="2839550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L’iatrogénie</a:t>
            </a:r>
            <a:r>
              <a:rPr lang="fr-FR" baseline="0" dirty="0" smtClean="0"/>
              <a:t> médicamenteuse est un problème majeur de santé publique. En effet, le médicament représente la 3</a:t>
            </a:r>
            <a:r>
              <a:rPr lang="fr-FR" baseline="30000" dirty="0" smtClean="0"/>
              <a:t>ème</a:t>
            </a:r>
            <a:r>
              <a:rPr lang="fr-FR" baseline="0" dirty="0" smtClean="0"/>
              <a:t> cause d’évènements indésirables graves associés aux soins (évènements ayant entraîné la mise en jeu du pronostic vital, une incapacité fonctionnelle permanente ou le décès du patient). L’iatrogénie médicamenteuse est à l’origine de 10% des hospitalisations chez les plus de 65 ans et 20% des hospitalisations chez les plus de 80 ans. </a:t>
            </a:r>
          </a:p>
          <a:p>
            <a:r>
              <a:rPr lang="fr-FR" baseline="0" dirty="0" smtClean="0"/>
              <a:t>Une partie de ces évènements est évitable, notamment les erreurs médicamenteuses et les utilisations sous-optimales des médicaments. </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5</a:t>
            </a:fld>
            <a:endParaRPr lang="fr-FR"/>
          </a:p>
        </p:txBody>
      </p:sp>
    </p:spTree>
    <p:extLst>
      <p:ext uri="{BB962C8B-B14F-4D97-AF65-F5344CB8AC3E}">
        <p14:creationId xmlns:p14="http://schemas.microsoft.com/office/powerpoint/2010/main" val="2502786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En pratique</a:t>
            </a:r>
            <a:r>
              <a:rPr lang="fr-FR" baseline="0" dirty="0" smtClean="0"/>
              <a:t>, il est nécessaire de :</a:t>
            </a:r>
          </a:p>
          <a:p>
            <a:r>
              <a:rPr lang="fr-FR" baseline="0" dirty="0" smtClean="0"/>
              <a:t>- r</a:t>
            </a:r>
            <a:r>
              <a:rPr lang="fr-FR" dirty="0" smtClean="0"/>
              <a:t>echercher systématiquement la présence de médicaments ayant une activité anticholinergique (même cachée) en cas d’effet indésirable anticholinergique (rétention urinaire aiguë, hypotension, chute, constipation, diminution des sécrétions, confusion…) ;</a:t>
            </a:r>
          </a:p>
          <a:p>
            <a:r>
              <a:rPr lang="fr-FR" dirty="0" smtClean="0"/>
              <a:t>- (ré-)évaluer le rapport bénéfice/risque à chaque nouvelle prescription de médicament anticholinergique en tenant compte de la situation clinique du patient et des traitements déjà prescrits ;</a:t>
            </a:r>
          </a:p>
          <a:p>
            <a:r>
              <a:rPr lang="fr-FR" dirty="0" smtClean="0"/>
              <a:t>- prendre en compte les médicaments hors voir orale et l’automédication (action anticholinergique de certains antiémétiques, médicaments contre le rhume, l’insomnie…) ;</a:t>
            </a:r>
          </a:p>
          <a:p>
            <a:r>
              <a:rPr lang="fr-FR" dirty="0" smtClean="0"/>
              <a:t>- évaluer la charge anticholinergique globale, prenant en compte l’effet anticholinergique cumulatif.</a:t>
            </a:r>
          </a:p>
          <a:p>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14</a:t>
            </a:fld>
            <a:endParaRPr lang="fr-FR"/>
          </a:p>
        </p:txBody>
      </p:sp>
    </p:spTree>
    <p:extLst>
      <p:ext uri="{BB962C8B-B14F-4D97-AF65-F5344CB8AC3E}">
        <p14:creationId xmlns:p14="http://schemas.microsoft.com/office/powerpoint/2010/main" val="2367458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Pour limiter l’iatrogénie</a:t>
            </a:r>
            <a:r>
              <a:rPr lang="fr-FR" baseline="0" dirty="0" smtClean="0"/>
              <a:t> médicamenteuse chez la personne âgée, il est donc primordial de réévaluer régulièrement les prescriptions : </a:t>
            </a:r>
          </a:p>
          <a:p>
            <a:r>
              <a:rPr lang="fr-FR" dirty="0" smtClean="0"/>
              <a:t>- Supprimer les médicaments sans indication ou dupliqués (« </a:t>
            </a:r>
            <a:r>
              <a:rPr lang="fr-FR" dirty="0" err="1" smtClean="0"/>
              <a:t>overuse</a:t>
            </a:r>
            <a:r>
              <a:rPr lang="fr-FR" dirty="0" smtClean="0"/>
              <a:t> ») ;</a:t>
            </a:r>
          </a:p>
          <a:p>
            <a:r>
              <a:rPr lang="fr-FR" dirty="0" smtClean="0"/>
              <a:t>- Identifier les conditions cliniques qui nécessiteraient un traitement (« </a:t>
            </a:r>
            <a:r>
              <a:rPr lang="fr-FR" dirty="0" err="1" smtClean="0"/>
              <a:t>underuse</a:t>
            </a:r>
            <a:r>
              <a:rPr lang="fr-FR" dirty="0" smtClean="0"/>
              <a:t> ») ;</a:t>
            </a:r>
          </a:p>
          <a:p>
            <a:r>
              <a:rPr lang="fr-FR" dirty="0" smtClean="0"/>
              <a:t>- Identifier les médicaments potentiellement inappropriés en termes de rapport bénéfice/risque défavorable et/ou d’efficacité discutable, de durée et/ou de dose inadaptées (« </a:t>
            </a:r>
            <a:r>
              <a:rPr lang="fr-FR" dirty="0" err="1" smtClean="0"/>
              <a:t>misuse</a:t>
            </a:r>
            <a:r>
              <a:rPr lang="fr-FR" dirty="0" smtClean="0"/>
              <a:t> ») ;</a:t>
            </a:r>
          </a:p>
          <a:p>
            <a:r>
              <a:rPr lang="fr-FR" dirty="0" smtClean="0"/>
              <a:t>- Vérifier les interactions potentiellement inappropriées avec certaines conditions cliniques et entre médicaments ;</a:t>
            </a:r>
          </a:p>
          <a:p>
            <a:r>
              <a:rPr lang="fr-FR" dirty="0" smtClean="0"/>
              <a:t>- Considérer tout nouveau symptôme chez le patient âgé comme un potentiel nouvel effet indésirable ;</a:t>
            </a:r>
          </a:p>
          <a:p>
            <a:pPr marL="0" indent="0">
              <a:buFontTx/>
              <a:buNone/>
            </a:pPr>
            <a:r>
              <a:rPr lang="fr-FR" smtClean="0"/>
              <a:t>- Surveiller </a:t>
            </a:r>
            <a:r>
              <a:rPr lang="fr-FR" dirty="0" smtClean="0"/>
              <a:t>régulièrement l’observance du patient.</a:t>
            </a:r>
          </a:p>
          <a:p>
            <a:pPr marL="171450" indent="-171450">
              <a:buFontTx/>
              <a:buChar char="-"/>
            </a:pPr>
            <a:endParaRPr lang="fr-FR" dirty="0" smtClean="0"/>
          </a:p>
          <a:p>
            <a:pPr marL="0" indent="0">
              <a:buFontTx/>
              <a:buNone/>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15</a:t>
            </a:fld>
            <a:endParaRPr lang="fr-FR"/>
          </a:p>
        </p:txBody>
      </p:sp>
    </p:spTree>
    <p:extLst>
      <p:ext uri="{BB962C8B-B14F-4D97-AF65-F5344CB8AC3E}">
        <p14:creationId xmlns:p14="http://schemas.microsoft.com/office/powerpoint/2010/main" val="3767475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53D494-0C00-2C48-96F7-3D99AEAF4D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386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100"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53D494-0C00-2C48-96F7-3D99AEAF4D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6025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Accompagner les patients pour optimiser et sécuriser leurs traitements </a:t>
            </a:r>
          </a:p>
        </p:txBody>
      </p:sp>
      <p:sp>
        <p:nvSpPr>
          <p:cNvPr id="4" name="Espace réservé du numéro de diapositive 3"/>
          <p:cNvSpPr>
            <a:spLocks noGrp="1"/>
          </p:cNvSpPr>
          <p:nvPr>
            <p:ph type="sldNum" sz="quarter" idx="5"/>
          </p:nvPr>
        </p:nvSpPr>
        <p:spPr/>
        <p:txBody>
          <a:bodyPr/>
          <a:lstStyle/>
          <a:p>
            <a:fld id="{0CF0E54F-73B2-40CB-92D5-BA5E72CE8E84}" type="slidenum">
              <a:rPr lang="fr-FR" smtClean="0"/>
              <a:t>22</a:t>
            </a:fld>
            <a:endParaRPr lang="fr-FR"/>
          </a:p>
        </p:txBody>
      </p:sp>
    </p:spTree>
    <p:extLst>
      <p:ext uri="{BB962C8B-B14F-4D97-AF65-F5344CB8AC3E}">
        <p14:creationId xmlns:p14="http://schemas.microsoft.com/office/powerpoint/2010/main" val="2175157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BPM renforce également les liens entre les professionnels notamment médecins et pharmaciens</a:t>
            </a: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53D494-0C00-2C48-96F7-3D99AEAF4D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8459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 guide d’entretien permet de balayer l’ensemble des problématiques liées au patient et au </a:t>
            </a:r>
            <a:r>
              <a:rPr lang="fr-FR" dirty="0" smtClean="0"/>
              <a:t>traitement, il est disponible sur le site </a:t>
            </a:r>
            <a:r>
              <a:rPr lang="fr-FR" dirty="0" err="1" smtClean="0"/>
              <a:t>ameli,fr</a:t>
            </a:r>
            <a:r>
              <a:rPr lang="fr-FR" dirty="0" smtClean="0"/>
              <a:t> : </a:t>
            </a:r>
          </a:p>
          <a:p>
            <a:r>
              <a:rPr lang="fr-FR" dirty="0" smtClean="0"/>
              <a:t>https://www.ameli.fr/maine-et-loire/pharmacien/sante-prevention/accompagnements/accompagnement-pharmaceutique-patients-chroniques/bilan-partage-medication</a:t>
            </a:r>
          </a:p>
          <a:p>
            <a:endParaRPr lang="fr-FR" dirty="0"/>
          </a:p>
        </p:txBody>
      </p:sp>
      <p:sp>
        <p:nvSpPr>
          <p:cNvPr id="4" name="Espace réservé du numéro de diapositive 3"/>
          <p:cNvSpPr>
            <a:spLocks noGrp="1"/>
          </p:cNvSpPr>
          <p:nvPr>
            <p:ph type="sldNum" sz="quarter" idx="5"/>
          </p:nvPr>
        </p:nvSpPr>
        <p:spPr/>
        <p:txBody>
          <a:bodyPr/>
          <a:lstStyle/>
          <a:p>
            <a:fld id="{0CF0E54F-73B2-40CB-92D5-BA5E72CE8E84}" type="slidenum">
              <a:rPr lang="fr-FR" smtClean="0"/>
              <a:t>24</a:t>
            </a:fld>
            <a:endParaRPr lang="fr-FR"/>
          </a:p>
        </p:txBody>
      </p:sp>
    </p:spTree>
    <p:extLst>
      <p:ext uri="{BB962C8B-B14F-4D97-AF65-F5344CB8AC3E}">
        <p14:creationId xmlns:p14="http://schemas.microsoft.com/office/powerpoint/2010/main" val="795359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La HAS a défini 3 types</a:t>
            </a:r>
            <a:r>
              <a:rPr lang="fr-FR" baseline="0" dirty="0" smtClean="0"/>
              <a:t> de prescriptions sous-optimales en gériatrie :</a:t>
            </a:r>
          </a:p>
          <a:p>
            <a:pPr marL="171450" indent="-171450">
              <a:buFontTx/>
              <a:buChar char="-"/>
            </a:pPr>
            <a:r>
              <a:rPr lang="fr-FR" baseline="0" dirty="0" smtClean="0"/>
              <a:t>Les « </a:t>
            </a:r>
            <a:r>
              <a:rPr lang="fr-FR" baseline="0" dirty="0" err="1" smtClean="0"/>
              <a:t>overuses</a:t>
            </a:r>
            <a:r>
              <a:rPr lang="fr-FR" baseline="0" dirty="0" smtClean="0"/>
              <a:t> » : médicaments prescrits sans indication thérapeutique ou dupliqués (ex : 2 médicaments de la même classe thérapeutique sans action synergique)</a:t>
            </a:r>
          </a:p>
          <a:p>
            <a:pPr marL="171450" indent="-171450">
              <a:buFontTx/>
              <a:buChar char="-"/>
            </a:pPr>
            <a:r>
              <a:rPr lang="fr-FR" baseline="0" dirty="0" smtClean="0"/>
              <a:t>Les « </a:t>
            </a:r>
            <a:r>
              <a:rPr lang="fr-FR" baseline="0" dirty="0" err="1" smtClean="0"/>
              <a:t>underuses</a:t>
            </a:r>
            <a:r>
              <a:rPr lang="fr-FR" baseline="0" dirty="0" smtClean="0"/>
              <a:t> » : conditions cliniques qui nécessiteraient la mise en place d’un traitement qui n’est pas prescrit</a:t>
            </a:r>
          </a:p>
          <a:p>
            <a:pPr marL="171450" indent="-171450">
              <a:buFontTx/>
              <a:buChar char="-"/>
            </a:pPr>
            <a:r>
              <a:rPr lang="fr-FR" baseline="0" dirty="0" smtClean="0"/>
              <a:t>Les « </a:t>
            </a:r>
            <a:r>
              <a:rPr lang="fr-FR" baseline="0" dirty="0" err="1" smtClean="0"/>
              <a:t>misuses</a:t>
            </a:r>
            <a:r>
              <a:rPr lang="fr-FR" baseline="0" dirty="0" smtClean="0"/>
              <a:t> » : médicaments potentiellement inappropriés (MPI), c’est-à-dire les prescriptions pour lesquelles le rapport bénéfice/risque est défavorable par rapport à d’autres alternatives existantes</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6</a:t>
            </a:fld>
            <a:endParaRPr lang="fr-FR"/>
          </a:p>
        </p:txBody>
      </p:sp>
    </p:spTree>
    <p:extLst>
      <p:ext uri="{BB962C8B-B14F-4D97-AF65-F5344CB8AC3E}">
        <p14:creationId xmlns:p14="http://schemas.microsoft.com/office/powerpoint/2010/main" val="3445359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En région Pays de la Loire,</a:t>
            </a:r>
            <a:r>
              <a:rPr lang="fr-FR" baseline="0" dirty="0" smtClean="0"/>
              <a:t> 2 études ont été menées ces dernières années auprès des établissements de santé volontaires. La 1</a:t>
            </a:r>
            <a:r>
              <a:rPr lang="fr-FR" baseline="30000" dirty="0" smtClean="0"/>
              <a:t>ère</a:t>
            </a:r>
            <a:r>
              <a:rPr lang="fr-FR" baseline="0" dirty="0" smtClean="0"/>
              <a:t> étude ciblait les prescriptions de médicaments psychotropes en établissements de santé mentale. Cette étude a été sur les prescriptions de 347 patients âgés, hospitalisés en 2019 dans 7 établissements de santé mentale. Parmi les patients avec une benzodiazépine, 90,3% d’entre eux avait une prescription potentiellement inappropriée avec une prescription de benzodiazépine à demi-vie longue plutôt qu’à demi-vie courte, une posologie non diminuée de moitié par rapport à l’adulte jeune ou une durée de prescription &gt; 4 semaines. Plus de la moitié des patients (56,5%) avait une association non recommandée de 2 psychotropes de la même classe thérapeutique. Les autres prescriptions potentiellement inappropriées observées étaient la prescription de neuroleptiques </a:t>
            </a:r>
            <a:r>
              <a:rPr lang="fr-FR" baseline="0" dirty="0" err="1" smtClean="0"/>
              <a:t>phénothiaziniques</a:t>
            </a:r>
            <a:r>
              <a:rPr lang="fr-FR" baseline="0" dirty="0" smtClean="0"/>
              <a:t> en 1</a:t>
            </a:r>
            <a:r>
              <a:rPr lang="fr-FR" baseline="30000" dirty="0" smtClean="0"/>
              <a:t>ère</a:t>
            </a:r>
            <a:r>
              <a:rPr lang="fr-FR" baseline="0" dirty="0" smtClean="0"/>
              <a:t> intention (26% des patients sous neuroleptiques), la prescription de médicaments anticholinergiques chez les patients déments ou avec un syndrome confusionnel (11,8% des patients) et la prescriptions d’antidépresseurs </a:t>
            </a:r>
            <a:r>
              <a:rPr lang="fr-FR" baseline="0" dirty="0" err="1" smtClean="0"/>
              <a:t>imipraminiques</a:t>
            </a:r>
            <a:r>
              <a:rPr lang="fr-FR" baseline="0" dirty="0" smtClean="0"/>
              <a:t> en 1</a:t>
            </a:r>
            <a:r>
              <a:rPr lang="fr-FR" baseline="30000" dirty="0" smtClean="0"/>
              <a:t>ère</a:t>
            </a:r>
            <a:r>
              <a:rPr lang="fr-FR" baseline="0" dirty="0" smtClean="0"/>
              <a:t> intention (7,4% des patients sous antidépresseurs).</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7</a:t>
            </a:fld>
            <a:endParaRPr lang="fr-FR"/>
          </a:p>
        </p:txBody>
      </p:sp>
    </p:spTree>
    <p:extLst>
      <p:ext uri="{BB962C8B-B14F-4D97-AF65-F5344CB8AC3E}">
        <p14:creationId xmlns:p14="http://schemas.microsoft.com/office/powerpoint/2010/main" val="2187336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La 2</a:t>
            </a:r>
            <a:r>
              <a:rPr lang="fr-FR" baseline="30000" dirty="0" smtClean="0"/>
              <a:t>ème</a:t>
            </a:r>
            <a:r>
              <a:rPr lang="fr-FR" dirty="0" smtClean="0"/>
              <a:t> étude</a:t>
            </a:r>
            <a:r>
              <a:rPr lang="fr-FR" baseline="0" dirty="0" smtClean="0"/>
              <a:t> portait sur l’évaluation de charge anticholinergique des prescriptions des sujets âgés, c’est-à-dire le potentiel des médicaments à entrainer des effets anticholinergiques (périphériques ou centraux). Elle a été réalisée sur 717 patients hospitalisés en 2022 dans 24 établissements de la région, à partir de 2 échelles d’évaluation existantes : l’échelle CIA pour les effets périphériques et l’échelle ACB pour les effets centraux. Parmi les prescriptions étudiées, 78% avaient au moins une molécule anticholinergique prescrite et 14% des patients avait un score à risque élevé d’effet anticholinergique. </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8</a:t>
            </a:fld>
            <a:endParaRPr lang="fr-FR"/>
          </a:p>
        </p:txBody>
      </p:sp>
    </p:spTree>
    <p:extLst>
      <p:ext uri="{BB962C8B-B14F-4D97-AF65-F5344CB8AC3E}">
        <p14:creationId xmlns:p14="http://schemas.microsoft.com/office/powerpoint/2010/main" val="3488044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Les</a:t>
            </a:r>
            <a:r>
              <a:rPr lang="fr-FR" baseline="0" dirty="0" smtClean="0"/>
              <a:t> principales situations à risque d’iatrogénie chez le sujet âgé sont la </a:t>
            </a:r>
            <a:r>
              <a:rPr lang="fr-FR" baseline="0" dirty="0" err="1" smtClean="0"/>
              <a:t>polymédication</a:t>
            </a:r>
            <a:r>
              <a:rPr lang="fr-FR" baseline="0" dirty="0" smtClean="0"/>
              <a:t>, les associations de médicaments à risque et les médicaments potentiellement inappropriés. </a:t>
            </a:r>
          </a:p>
          <a:p>
            <a:r>
              <a:rPr lang="fr-FR" baseline="0" dirty="0" smtClean="0"/>
              <a:t>La </a:t>
            </a:r>
            <a:r>
              <a:rPr lang="fr-FR" baseline="0" dirty="0" err="1" smtClean="0"/>
              <a:t>polymédication</a:t>
            </a:r>
            <a:r>
              <a:rPr lang="fr-FR" baseline="0" dirty="0" smtClean="0"/>
              <a:t> est très fréquente chez le sujet âgé et souvent justifiée. Elle peut néanmoins être contrôlée. Pour cela, il est nécessaire de réévaluer régulièrement la pertinence actuelle de chaque médicament, notamment lors de chaque nouvelle prescription. L’objectif est d’arrêter les médicaments surutilisés (« </a:t>
            </a:r>
            <a:r>
              <a:rPr lang="fr-FR" baseline="0" dirty="0" err="1" smtClean="0"/>
              <a:t>overuses</a:t>
            </a:r>
            <a:r>
              <a:rPr lang="fr-FR" baseline="0" dirty="0" smtClean="0"/>
              <a:t> »). </a:t>
            </a:r>
          </a:p>
          <a:p>
            <a:r>
              <a:rPr lang="fr-FR" baseline="0" dirty="0" smtClean="0"/>
              <a:t>Par exemples, arrêter l’IPP (inhibiteur de la pompe à protons) ou l’antidépresseur qui avaient été précédemment instaurés pour un évènement aigu mais qui ne sont désormais plus nécessaires.</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9</a:t>
            </a:fld>
            <a:endParaRPr lang="fr-FR"/>
          </a:p>
        </p:txBody>
      </p:sp>
    </p:spTree>
    <p:extLst>
      <p:ext uri="{BB962C8B-B14F-4D97-AF65-F5344CB8AC3E}">
        <p14:creationId xmlns:p14="http://schemas.microsoft.com/office/powerpoint/2010/main" val="1533292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Les associations médicamenteuses peuvent être</a:t>
            </a:r>
            <a:r>
              <a:rPr lang="fr-FR" baseline="0" dirty="0" smtClean="0"/>
              <a:t> à l’origine d’iatrogénie médicamenteuse, car il y a risque d’interactions médicamenteuses et/ou de majoration des effets indésirables. </a:t>
            </a:r>
          </a:p>
          <a:p>
            <a:r>
              <a:rPr lang="fr-FR" baseline="0" dirty="0" smtClean="0"/>
              <a:t>Une vigilance importante est notamment nécessaire sur :</a:t>
            </a:r>
          </a:p>
          <a:p>
            <a:pPr marL="171450" indent="-171450">
              <a:buFontTx/>
              <a:buChar char="-"/>
            </a:pPr>
            <a:r>
              <a:rPr lang="fr-FR" baseline="0" dirty="0" smtClean="0"/>
              <a:t>Les associations fixes de 2 molécules qui peuvent présenter des difficultés d’adaptation de la posologie et l’addition des risques d’effets indésirables ;</a:t>
            </a:r>
          </a:p>
          <a:p>
            <a:pPr marL="171450" indent="-171450">
              <a:buFontTx/>
              <a:buChar char="-"/>
            </a:pPr>
            <a:r>
              <a:rPr lang="fr-FR" baseline="0" dirty="0" smtClean="0"/>
              <a:t>Les médicaments à marge thérapeutique étroite qui présente une faible marge entre la dose efficace et la dose à risque d’effets indésirables ;</a:t>
            </a:r>
          </a:p>
          <a:p>
            <a:pPr marL="171450" indent="-171450">
              <a:buFontTx/>
              <a:buChar char="-"/>
            </a:pPr>
            <a:r>
              <a:rPr lang="fr-FR" baseline="0" dirty="0" smtClean="0"/>
              <a:t>Les médicaments allongeant l’intervalle QT dont le risque d’allongement est majoré en cas d’association de plusieurs molécules à risque.</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10</a:t>
            </a:fld>
            <a:endParaRPr lang="fr-FR"/>
          </a:p>
        </p:txBody>
      </p:sp>
    </p:spTree>
    <p:extLst>
      <p:ext uri="{BB962C8B-B14F-4D97-AF65-F5344CB8AC3E}">
        <p14:creationId xmlns:p14="http://schemas.microsoft.com/office/powerpoint/2010/main" val="2501167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Certains</a:t>
            </a:r>
            <a:r>
              <a:rPr lang="fr-FR" baseline="0" dirty="0" smtClean="0"/>
              <a:t> médicaments sont potentiellement inappropriés (MPI) chez le sujet âgé à cause des spécificités pharmacologiques de cette population : modification de la cinétique des médicaments, altérations des mécanismes physiologiques de régulation…</a:t>
            </a:r>
          </a:p>
          <a:p>
            <a:r>
              <a:rPr lang="fr-FR" baseline="0" dirty="0" smtClean="0"/>
              <a:t>Différentes listes de MPI existent et sont accessibles pour évaluer les prescriptions des personnes âgées. En France, la liste de référence est la liste REMEDI[e]S qui est adaptée à la pratique française. Les listes STOPP/START et les critères de </a:t>
            </a:r>
            <a:r>
              <a:rPr lang="fr-FR" baseline="0" dirty="0" err="1" smtClean="0"/>
              <a:t>Beers</a:t>
            </a:r>
            <a:r>
              <a:rPr lang="fr-FR" baseline="0" dirty="0" smtClean="0"/>
              <a:t> sont des standards internationaux. Des outils pratiques reprennent ces différents éléments comme les guides PAPA, l’application APIMED ou encore le calculateur de charge anticholinergique proposé par l’OMEDIT Pays de la Loire.</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11</a:t>
            </a:fld>
            <a:endParaRPr lang="fr-FR"/>
          </a:p>
        </p:txBody>
      </p:sp>
    </p:spTree>
    <p:extLst>
      <p:ext uri="{BB962C8B-B14F-4D97-AF65-F5344CB8AC3E}">
        <p14:creationId xmlns:p14="http://schemas.microsoft.com/office/powerpoint/2010/main" val="2704455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Parmi</a:t>
            </a:r>
            <a:r>
              <a:rPr lang="fr-FR" baseline="0" dirty="0" smtClean="0"/>
              <a:t> les médicaments potentiellement inappropriés chez le sujet âgé, sont notamment retrouvés les médicaments anticholinergiques. En effet, les personnes âgées présentent une plus grande sensibilité aux effets anticholinergiques :</a:t>
            </a:r>
          </a:p>
          <a:p>
            <a:pPr marL="171450" indent="-171450">
              <a:buFontTx/>
              <a:buChar char="-"/>
            </a:pPr>
            <a:r>
              <a:rPr lang="fr-FR" baseline="0" dirty="0" smtClean="0"/>
              <a:t>Effets centraux : somnolence, confusion, agitation, hypotension orthostatique…</a:t>
            </a:r>
          </a:p>
          <a:p>
            <a:pPr marL="171450" indent="-171450">
              <a:buFontTx/>
              <a:buChar char="-"/>
            </a:pPr>
            <a:r>
              <a:rPr lang="fr-FR" baseline="0" dirty="0" smtClean="0"/>
              <a:t>Effets périphériques : tachycardie, sécheresse oculaire et buccale, constipation, rétention urinaire, troubles visuels…</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12</a:t>
            </a:fld>
            <a:endParaRPr lang="fr-FR"/>
          </a:p>
        </p:txBody>
      </p:sp>
    </p:spTree>
    <p:extLst>
      <p:ext uri="{BB962C8B-B14F-4D97-AF65-F5344CB8AC3E}">
        <p14:creationId xmlns:p14="http://schemas.microsoft.com/office/powerpoint/2010/main" val="412978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Un certain nombre de molécules peut présenter</a:t>
            </a:r>
            <a:r>
              <a:rPr lang="fr-FR" baseline="0" dirty="0" smtClean="0"/>
              <a:t> une activité anticholinergique plus ou moins importante, dont certaines accessibles en vente libre. Quelques exemples de molécules à activité anticholinergique : les antihistaminiques de 1</a:t>
            </a:r>
            <a:r>
              <a:rPr lang="fr-FR" baseline="30000" dirty="0" smtClean="0"/>
              <a:t>ère</a:t>
            </a:r>
            <a:r>
              <a:rPr lang="fr-FR" baseline="0" dirty="0" smtClean="0"/>
              <a:t> génération, les antiémétiques, la scopolamine, la </a:t>
            </a:r>
            <a:r>
              <a:rPr lang="fr-FR" baseline="0" dirty="0" err="1" smtClean="0"/>
              <a:t>doxylamine</a:t>
            </a:r>
            <a:r>
              <a:rPr lang="fr-FR" baseline="0" dirty="0" smtClean="0"/>
              <a:t>, l’</a:t>
            </a:r>
            <a:r>
              <a:rPr lang="fr-FR" baseline="0" dirty="0" err="1" smtClean="0"/>
              <a:t>hydroxyzine</a:t>
            </a:r>
            <a:r>
              <a:rPr lang="fr-FR" baseline="0" dirty="0" smtClean="0"/>
              <a:t>, les antitussifs antihistaminiques, l’</a:t>
            </a:r>
            <a:r>
              <a:rPr lang="fr-FR" baseline="0" dirty="0" err="1" smtClean="0"/>
              <a:t>oxybutynine</a:t>
            </a:r>
            <a:r>
              <a:rPr lang="fr-FR" baseline="0" dirty="0" smtClean="0"/>
              <a:t>, le </a:t>
            </a:r>
            <a:r>
              <a:rPr lang="fr-FR" baseline="0" dirty="0" err="1" smtClean="0"/>
              <a:t>trospium</a:t>
            </a:r>
            <a:r>
              <a:rPr lang="fr-FR" baseline="0" dirty="0" smtClean="0"/>
              <a:t>… </a:t>
            </a:r>
          </a:p>
          <a:p>
            <a:r>
              <a:rPr lang="fr-FR" baseline="0" dirty="0" smtClean="0"/>
              <a:t>Les médicaments anticholinergiques sont classés en 3 niveaux selon la sévérité de leur effet : score 1 = risque faible, score 2 = risque modéré, score 3 = risque majeur.</a:t>
            </a:r>
          </a:p>
          <a:p>
            <a:r>
              <a:rPr lang="fr-FR" baseline="0" dirty="0" smtClean="0"/>
              <a:t>La charge anticholinergique d’une prescription correspond à la somme des scores anticholinergiques de l’ensemble des médicaments prescrits. Plus cette charge est élevée, plus le risque d’effets indésirables est important. Différentes échelles existent pour calculer cette charge. L’outil de l’OMEDIT Pays de la Loire permet le calcul de la charge anticholinergique selon 2 échelles : ACB et CIA.</a:t>
            </a:r>
            <a:endParaRPr lang="fr-FR" dirty="0"/>
          </a:p>
        </p:txBody>
      </p:sp>
      <p:sp>
        <p:nvSpPr>
          <p:cNvPr id="4" name="Espace réservé du numéro de diapositive 3"/>
          <p:cNvSpPr>
            <a:spLocks noGrp="1"/>
          </p:cNvSpPr>
          <p:nvPr>
            <p:ph type="sldNum" sz="quarter" idx="10"/>
          </p:nvPr>
        </p:nvSpPr>
        <p:spPr/>
        <p:txBody>
          <a:bodyPr/>
          <a:lstStyle/>
          <a:p>
            <a:fld id="{0CF0E54F-73B2-40CB-92D5-BA5E72CE8E84}" type="slidenum">
              <a:rPr lang="fr-FR" smtClean="0"/>
              <a:t>13</a:t>
            </a:fld>
            <a:endParaRPr lang="fr-FR"/>
          </a:p>
        </p:txBody>
      </p:sp>
    </p:spTree>
    <p:extLst>
      <p:ext uri="{BB962C8B-B14F-4D97-AF65-F5344CB8AC3E}">
        <p14:creationId xmlns:p14="http://schemas.microsoft.com/office/powerpoint/2010/main" val="491925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hyperlink" Target="http://www.cnsa.fr/" TargetMode="External"/><Relationship Id="rId2" Type="http://schemas.openxmlformats.org/officeDocument/2006/relationships/image" Target="../media/image11.jpeg"/><Relationship Id="rId1" Type="http://schemas.openxmlformats.org/officeDocument/2006/relationships/slideMaster" Target="../slideMasters/slideMaster7.xml"/><Relationship Id="rId5" Type="http://schemas.openxmlformats.org/officeDocument/2006/relationships/image" Target="../media/image12.png"/><Relationship Id="rId4" Type="http://schemas.openxmlformats.org/officeDocument/2006/relationships/hyperlink" Target="https://twitter.com/anap_sante" TargetMode="Externa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linkedin.com/company/omedit-pays-de-la-loire/" TargetMode="External"/><Relationship Id="rId2" Type="http://schemas.openxmlformats.org/officeDocument/2006/relationships/hyperlink" Target="http://www.omedit-paysdelaloire.fr/" TargetMode="External"/><Relationship Id="rId1" Type="http://schemas.openxmlformats.org/officeDocument/2006/relationships/slideMaster" Target="../slideMasters/slideMaster10.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8009083" y="1306287"/>
            <a:ext cx="1014736" cy="584763"/>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pic>
        <p:nvPicPr>
          <p:cNvPr id="3" name="Image 2"/>
          <p:cNvPicPr>
            <a:picLocks noChangeAspect="1"/>
          </p:cNvPicPr>
          <p:nvPr userDrawn="1"/>
        </p:nvPicPr>
        <p:blipFill>
          <a:blip r:embed="rId3"/>
          <a:stretch>
            <a:fillRect/>
          </a:stretch>
        </p:blipFill>
        <p:spPr>
          <a:xfrm>
            <a:off x="3622561" y="431819"/>
            <a:ext cx="1778697" cy="874468"/>
          </a:xfrm>
          <a:prstGeom prst="rect">
            <a:avLst/>
          </a:prstGeom>
        </p:spPr>
      </p:pic>
      <p:pic>
        <p:nvPicPr>
          <p:cNvPr id="4" name="Image 3"/>
          <p:cNvPicPr>
            <a:picLocks noChangeAspect="1"/>
          </p:cNvPicPr>
          <p:nvPr userDrawn="1"/>
        </p:nvPicPr>
        <p:blipFill>
          <a:blip r:embed="rId4"/>
          <a:stretch>
            <a:fillRect/>
          </a:stretch>
        </p:blipFill>
        <p:spPr>
          <a:xfrm>
            <a:off x="5988021" y="398102"/>
            <a:ext cx="1996243" cy="898740"/>
          </a:xfrm>
          <a:prstGeom prst="rect">
            <a:avLst/>
          </a:prstGeom>
        </p:spPr>
      </p:pic>
      <p:pic>
        <p:nvPicPr>
          <p:cNvPr id="5" name="Image 4"/>
          <p:cNvPicPr>
            <a:picLocks noChangeAspect="1"/>
          </p:cNvPicPr>
          <p:nvPr userDrawn="1"/>
        </p:nvPicPr>
        <p:blipFill>
          <a:blip r:embed="rId5"/>
          <a:stretch>
            <a:fillRect/>
          </a:stretch>
        </p:blipFill>
        <p:spPr>
          <a:xfrm>
            <a:off x="4837555" y="1323928"/>
            <a:ext cx="1990555" cy="726533"/>
          </a:xfrm>
          <a:prstGeom prst="rect">
            <a:avLst/>
          </a:prstGeom>
        </p:spPr>
      </p:pic>
      <p:pic>
        <p:nvPicPr>
          <p:cNvPr id="6" name="Image 5"/>
          <p:cNvPicPr>
            <a:picLocks noChangeAspect="1"/>
          </p:cNvPicPr>
          <p:nvPr userDrawn="1"/>
        </p:nvPicPr>
        <p:blipFill>
          <a:blip r:embed="rId6"/>
          <a:stretch>
            <a:fillRect/>
          </a:stretch>
        </p:blipFill>
        <p:spPr>
          <a:xfrm>
            <a:off x="8741839" y="544291"/>
            <a:ext cx="2022862" cy="649523"/>
          </a:xfrm>
          <a:prstGeom prst="rect">
            <a:avLst/>
          </a:prstGeom>
        </p:spPr>
      </p:pic>
      <p:pic>
        <p:nvPicPr>
          <p:cNvPr id="7" name="Image 6">
            <a:extLst>
              <a:ext uri="{FF2B5EF4-FFF2-40B4-BE49-F238E27FC236}">
                <a16:creationId xmlns:a16="http://schemas.microsoft.com/office/drawing/2014/main" id="{138CA1FC-6EAA-F2E6-276F-3ABC8A3ECA66}"/>
              </a:ext>
            </a:extLst>
          </p:cNvPr>
          <p:cNvPicPr>
            <a:picLocks noChangeAspect="1"/>
          </p:cNvPicPr>
          <p:nvPr userDrawn="1"/>
        </p:nvPicPr>
        <p:blipFill>
          <a:blip r:embed="rId7"/>
          <a:stretch>
            <a:fillRect/>
          </a:stretch>
        </p:blipFill>
        <p:spPr>
          <a:xfrm>
            <a:off x="1655027" y="398102"/>
            <a:ext cx="1380771" cy="1383076"/>
          </a:xfrm>
          <a:prstGeom prst="rect">
            <a:avLst/>
          </a:prstGeom>
        </p:spPr>
      </p:pic>
    </p:spTree>
    <p:extLst>
      <p:ext uri="{BB962C8B-B14F-4D97-AF65-F5344CB8AC3E}">
        <p14:creationId xmlns:p14="http://schemas.microsoft.com/office/powerpoint/2010/main" val="3746664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19503164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D78EA6-31F6-E17B-18E2-068B0EC637C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6FAB3F4-8827-0FDA-B68A-72B5D0FFC6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F70EA4C5-9C54-8EC7-3C03-ACAEF06ED98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B41A162-F5A1-9C99-0D9D-DA84C0B875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A6F5CFB-2612-F3C0-582F-E760AFBECCF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4FDF567-0EBE-65F6-C828-26BC646E17F6}"/>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8" name="Espace réservé du pied de page 7">
            <a:extLst>
              <a:ext uri="{FF2B5EF4-FFF2-40B4-BE49-F238E27FC236}">
                <a16:creationId xmlns:a16="http://schemas.microsoft.com/office/drawing/2014/main" id="{A9A40631-DE59-ADD5-F2EF-0DF8660C4EFE}"/>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1A713D5B-F057-FEC0-923B-94A7E25A3B9C}"/>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145251559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FD77C7-7B17-5D8E-F53B-FACF2E1AC2E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EF57D51-9437-D768-31C8-913D079C953A}"/>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4" name="Espace réservé du pied de page 3">
            <a:extLst>
              <a:ext uri="{FF2B5EF4-FFF2-40B4-BE49-F238E27FC236}">
                <a16:creationId xmlns:a16="http://schemas.microsoft.com/office/drawing/2014/main" id="{8183F2C2-AE12-D162-B0F0-77B4979BF4AC}"/>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5068D86-B308-0D1C-53DA-9883B02FD197}"/>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12235722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CE9A2E2-657B-ABFE-EBDA-B15D51AF46E7}"/>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3" name="Espace réservé du pied de page 2">
            <a:extLst>
              <a:ext uri="{FF2B5EF4-FFF2-40B4-BE49-F238E27FC236}">
                <a16:creationId xmlns:a16="http://schemas.microsoft.com/office/drawing/2014/main" id="{5BEDFDA7-4C64-E00A-7C83-A1F86A42C55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6225BCC-97BF-F449-75E7-A99269BCB70B}"/>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21378702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6010D7-C56D-8BAA-0246-A3C5E9DEAA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8FC9D22-DFB0-2A7C-2573-0EE00AF641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E6C9F76-DC0D-3269-0D34-7DA2ABCD71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E781023-76F0-6784-02F0-2D6ABE676503}"/>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6" name="Espace réservé du pied de page 5">
            <a:extLst>
              <a:ext uri="{FF2B5EF4-FFF2-40B4-BE49-F238E27FC236}">
                <a16:creationId xmlns:a16="http://schemas.microsoft.com/office/drawing/2014/main" id="{BC3A7D01-197E-52E4-678D-6BC4E164E27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DA03F73-BBA4-A0AA-6D32-4FC342E513E4}"/>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36411963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EA5F05-9136-7737-60E5-D3F9BF1ED24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CBEA996-7B51-2B9E-C2DC-9F716090C7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4BC749F-4D70-1C2E-DC67-642AC12BF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4E59F99-5058-A4A4-C473-7033FBD7829D}"/>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6" name="Espace réservé du pied de page 5">
            <a:extLst>
              <a:ext uri="{FF2B5EF4-FFF2-40B4-BE49-F238E27FC236}">
                <a16:creationId xmlns:a16="http://schemas.microsoft.com/office/drawing/2014/main" id="{1A089A79-059A-2AC1-5055-24BEE42AF8F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320C0C7-C5EF-9EBD-280A-4125B929439C}"/>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28047858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54A0F9-BF2B-249E-D039-AEAAA72F16D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5BCA1C2-E890-1778-5F1E-DF5E4DA8656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6F721A7-64E6-695C-63B1-A797F58DB757}"/>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A136D5DC-42FA-B84D-030D-C9ECB9E70AF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DB1DFD6-AFCA-7F3B-B49D-A16E30E286FA}"/>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11203447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EBBBB9D-E19D-02BD-3BE8-0A411AABCE0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5CCD9A3-C382-59AD-C94C-D11A1494F76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91FB815-E46A-2C65-614C-D406F3648E82}"/>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0E5C6C6F-783C-A319-2225-A66EBD95400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BBB17E4-F810-627E-16B3-A67C88BA36F5}"/>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24339695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018271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143500" y="2400300"/>
            <a:ext cx="1917700" cy="3302000"/>
          </a:xfrm>
          <a:prstGeom prst="rect">
            <a:avLst/>
          </a:prstGeom>
        </p:spPr>
        <p:txBody>
          <a:bodyPr/>
          <a:lstStyle/>
          <a:p>
            <a:pPr lvl="0"/>
            <a:endParaRPr lang="en-US" noProof="0"/>
          </a:p>
        </p:txBody>
      </p:sp>
      <p:sp>
        <p:nvSpPr>
          <p:cNvPr id="6" name="Picture Placeholder 4"/>
          <p:cNvSpPr>
            <a:spLocks noGrp="1"/>
          </p:cNvSpPr>
          <p:nvPr>
            <p:ph type="pic" sz="quarter" idx="11"/>
          </p:nvPr>
        </p:nvSpPr>
        <p:spPr>
          <a:xfrm>
            <a:off x="7323121" y="2400300"/>
            <a:ext cx="1917700" cy="3302000"/>
          </a:xfrm>
          <a:prstGeom prst="rect">
            <a:avLst/>
          </a:prstGeom>
        </p:spPr>
        <p:txBody>
          <a:bodyPr/>
          <a:lstStyle/>
          <a:p>
            <a:pPr lvl="0"/>
            <a:endParaRPr lang="en-US" noProof="0"/>
          </a:p>
        </p:txBody>
      </p:sp>
      <p:sp>
        <p:nvSpPr>
          <p:cNvPr id="7" name="Picture Placeholder 4"/>
          <p:cNvSpPr>
            <a:spLocks noGrp="1"/>
          </p:cNvSpPr>
          <p:nvPr>
            <p:ph type="pic" sz="quarter" idx="12"/>
          </p:nvPr>
        </p:nvSpPr>
        <p:spPr>
          <a:xfrm>
            <a:off x="9430503" y="2400300"/>
            <a:ext cx="1917700" cy="3302000"/>
          </a:xfrm>
          <a:prstGeom prst="rect">
            <a:avLst/>
          </a:prstGeom>
        </p:spPr>
        <p:txBody>
          <a:bodyPr/>
          <a:lstStyle/>
          <a:p>
            <a:pPr lvl="0"/>
            <a:endParaRPr lang="en-US" noProof="0"/>
          </a:p>
        </p:txBody>
      </p:sp>
      <p:sp>
        <p:nvSpPr>
          <p:cNvPr id="8" name="Picture Placeholder 4"/>
          <p:cNvSpPr>
            <a:spLocks noGrp="1"/>
          </p:cNvSpPr>
          <p:nvPr>
            <p:ph type="pic" sz="quarter" idx="13"/>
          </p:nvPr>
        </p:nvSpPr>
        <p:spPr>
          <a:xfrm>
            <a:off x="843796" y="2400300"/>
            <a:ext cx="1917700" cy="3302000"/>
          </a:xfrm>
          <a:prstGeom prst="rect">
            <a:avLst/>
          </a:prstGeom>
        </p:spPr>
        <p:txBody>
          <a:bodyPr/>
          <a:lstStyle/>
          <a:p>
            <a:pPr lvl="0"/>
            <a:endParaRPr lang="en-US" noProof="0"/>
          </a:p>
        </p:txBody>
      </p:sp>
      <p:sp>
        <p:nvSpPr>
          <p:cNvPr id="9" name="Picture Placeholder 4"/>
          <p:cNvSpPr>
            <a:spLocks noGrp="1"/>
          </p:cNvSpPr>
          <p:nvPr>
            <p:ph type="pic" sz="quarter" idx="14"/>
          </p:nvPr>
        </p:nvSpPr>
        <p:spPr>
          <a:xfrm>
            <a:off x="2951178" y="2400300"/>
            <a:ext cx="1917700" cy="3302000"/>
          </a:xfrm>
          <a:prstGeom prst="rect">
            <a:avLst/>
          </a:prstGeom>
        </p:spPr>
        <p:txBody>
          <a:bodyPr/>
          <a:lstStyle/>
          <a:p>
            <a:pPr lvl="0"/>
            <a:endParaRPr lang="en-US" noProof="0"/>
          </a:p>
        </p:txBody>
      </p:sp>
    </p:spTree>
    <p:extLst>
      <p:ext uri="{BB962C8B-B14F-4D97-AF65-F5344CB8AC3E}">
        <p14:creationId xmlns:p14="http://schemas.microsoft.com/office/powerpoint/2010/main" val="34242904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066800" y="1955800"/>
            <a:ext cx="4114800" cy="2527300"/>
          </a:xfrm>
          <a:prstGeom prst="rect">
            <a:avLst/>
          </a:prstGeom>
        </p:spPr>
        <p:txBody>
          <a:bodyPr/>
          <a:lstStyle/>
          <a:p>
            <a:pPr lvl="0"/>
            <a:endParaRPr lang="en-US" noProof="0"/>
          </a:p>
        </p:txBody>
      </p:sp>
    </p:spTree>
    <p:extLst>
      <p:ext uri="{BB962C8B-B14F-4D97-AF65-F5344CB8AC3E}">
        <p14:creationId xmlns:p14="http://schemas.microsoft.com/office/powerpoint/2010/main" val="4129350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36000" y="336000"/>
            <a:ext cx="1920000" cy="1920000"/>
          </a:xfrm>
          <a:prstGeom prst="rect">
            <a:avLst/>
          </a:prstGeom>
        </p:spPr>
      </p:pic>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5423926" y="260648"/>
            <a:ext cx="6241025"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91088" y="488307"/>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4518587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295400" y="1612900"/>
            <a:ext cx="4533900" cy="2527300"/>
          </a:xfrm>
          <a:prstGeom prst="rect">
            <a:avLst/>
          </a:prstGeom>
        </p:spPr>
        <p:txBody>
          <a:bodyPr/>
          <a:lstStyle/>
          <a:p>
            <a:pPr lvl="0"/>
            <a:endParaRPr lang="en-US" noProof="0"/>
          </a:p>
        </p:txBody>
      </p:sp>
      <p:sp>
        <p:nvSpPr>
          <p:cNvPr id="12" name="Picture Placeholder 11"/>
          <p:cNvSpPr>
            <a:spLocks noGrp="1"/>
          </p:cNvSpPr>
          <p:nvPr>
            <p:ph type="pic" sz="quarter" idx="11"/>
          </p:nvPr>
        </p:nvSpPr>
        <p:spPr>
          <a:xfrm>
            <a:off x="5524500" y="2844800"/>
            <a:ext cx="1752600" cy="2324100"/>
          </a:xfrm>
          <a:prstGeom prst="rect">
            <a:avLst/>
          </a:prstGeom>
        </p:spPr>
        <p:txBody>
          <a:bodyPr/>
          <a:lstStyle/>
          <a:p>
            <a:pPr lvl="0"/>
            <a:endParaRPr lang="en-US" noProof="0"/>
          </a:p>
        </p:txBody>
      </p:sp>
    </p:spTree>
    <p:extLst>
      <p:ext uri="{BB962C8B-B14F-4D97-AF65-F5344CB8AC3E}">
        <p14:creationId xmlns:p14="http://schemas.microsoft.com/office/powerpoint/2010/main" val="356984152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096000" cy="34290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6096000" y="3429000"/>
            <a:ext cx="6096000" cy="3429000"/>
          </a:xfrm>
          <a:prstGeom prst="rect">
            <a:avLst/>
          </a:prstGeom>
        </p:spPr>
        <p:txBody>
          <a:bodyPr/>
          <a:lstStyle/>
          <a:p>
            <a:pPr lvl="0"/>
            <a:endParaRPr lang="en-US" noProof="0"/>
          </a:p>
        </p:txBody>
      </p:sp>
    </p:spTree>
    <p:extLst>
      <p:ext uri="{BB962C8B-B14F-4D97-AF65-F5344CB8AC3E}">
        <p14:creationId xmlns:p14="http://schemas.microsoft.com/office/powerpoint/2010/main" val="18643568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086100" cy="6858000"/>
          </a:xfrm>
          <a:prstGeom prst="rect">
            <a:avLst/>
          </a:prstGeom>
        </p:spPr>
        <p:txBody>
          <a:bodyPr/>
          <a:lstStyle/>
          <a:p>
            <a:pPr lvl="0"/>
            <a:endParaRPr lang="en-US" noProof="0"/>
          </a:p>
        </p:txBody>
      </p:sp>
      <p:sp>
        <p:nvSpPr>
          <p:cNvPr id="6" name="Picture Placeholder 5"/>
          <p:cNvSpPr>
            <a:spLocks noGrp="1"/>
          </p:cNvSpPr>
          <p:nvPr>
            <p:ph type="pic" sz="quarter" idx="11"/>
          </p:nvPr>
        </p:nvSpPr>
        <p:spPr>
          <a:xfrm>
            <a:off x="4597400" y="558800"/>
            <a:ext cx="5715000" cy="2400300"/>
          </a:xfrm>
          <a:prstGeom prst="rect">
            <a:avLst/>
          </a:prstGeom>
        </p:spPr>
        <p:txBody>
          <a:bodyPr/>
          <a:lstStyle/>
          <a:p>
            <a:pPr lvl="0"/>
            <a:endParaRPr lang="en-US" noProof="0"/>
          </a:p>
        </p:txBody>
      </p:sp>
    </p:spTree>
    <p:extLst>
      <p:ext uri="{BB962C8B-B14F-4D97-AF65-F5344CB8AC3E}">
        <p14:creationId xmlns:p14="http://schemas.microsoft.com/office/powerpoint/2010/main" val="169595204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2349500"/>
          </a:xfrm>
          <a:prstGeom prst="rect">
            <a:avLst/>
          </a:prstGeom>
        </p:spPr>
        <p:txBody>
          <a:bodyPr/>
          <a:lstStyle/>
          <a:p>
            <a:pPr lvl="0"/>
            <a:endParaRPr lang="en-US" noProof="0"/>
          </a:p>
        </p:txBody>
      </p:sp>
      <p:sp>
        <p:nvSpPr>
          <p:cNvPr id="6" name="Picture Placeholder 5"/>
          <p:cNvSpPr>
            <a:spLocks noGrp="1"/>
          </p:cNvSpPr>
          <p:nvPr>
            <p:ph type="pic" sz="quarter" idx="11"/>
          </p:nvPr>
        </p:nvSpPr>
        <p:spPr>
          <a:xfrm>
            <a:off x="482600" y="2794000"/>
            <a:ext cx="2895600" cy="3746500"/>
          </a:xfrm>
          <a:prstGeom prst="rect">
            <a:avLst/>
          </a:prstGeom>
        </p:spPr>
        <p:txBody>
          <a:bodyPr/>
          <a:lstStyle/>
          <a:p>
            <a:pPr lvl="0"/>
            <a:endParaRPr lang="en-US" noProof="0"/>
          </a:p>
        </p:txBody>
      </p:sp>
    </p:spTree>
    <p:extLst>
      <p:ext uri="{BB962C8B-B14F-4D97-AF65-F5344CB8AC3E}">
        <p14:creationId xmlns:p14="http://schemas.microsoft.com/office/powerpoint/2010/main" val="253762893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016000"/>
            <a:ext cx="3810000" cy="24130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3937000" y="1016000"/>
            <a:ext cx="4318000" cy="24130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8382000" y="1016000"/>
            <a:ext cx="3810000" cy="2413000"/>
          </a:xfrm>
          <a:prstGeom prst="rect">
            <a:avLst/>
          </a:prstGeom>
        </p:spPr>
        <p:txBody>
          <a:bodyPr/>
          <a:lstStyle/>
          <a:p>
            <a:pPr lvl="0"/>
            <a:endParaRPr lang="en-US" noProof="0"/>
          </a:p>
        </p:txBody>
      </p:sp>
    </p:spTree>
    <p:extLst>
      <p:ext uri="{BB962C8B-B14F-4D97-AF65-F5344CB8AC3E}">
        <p14:creationId xmlns:p14="http://schemas.microsoft.com/office/powerpoint/2010/main" val="337153902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41300" y="266700"/>
            <a:ext cx="2679700" cy="27813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863600" y="2590800"/>
            <a:ext cx="2679700" cy="37084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4140200" y="266700"/>
            <a:ext cx="4521200" cy="2146300"/>
          </a:xfrm>
          <a:prstGeom prst="rect">
            <a:avLst/>
          </a:prstGeom>
        </p:spPr>
        <p:txBody>
          <a:bodyPr/>
          <a:lstStyle/>
          <a:p>
            <a:pPr lvl="0"/>
            <a:endParaRPr lang="en-US" noProof="0"/>
          </a:p>
        </p:txBody>
      </p:sp>
      <p:sp>
        <p:nvSpPr>
          <p:cNvPr id="7" name="Picture Placeholder 3"/>
          <p:cNvSpPr>
            <a:spLocks noGrp="1"/>
          </p:cNvSpPr>
          <p:nvPr>
            <p:ph type="pic" sz="quarter" idx="13"/>
          </p:nvPr>
        </p:nvSpPr>
        <p:spPr>
          <a:xfrm>
            <a:off x="2057400" y="1054100"/>
            <a:ext cx="2679700" cy="2781300"/>
          </a:xfrm>
          <a:prstGeom prst="rect">
            <a:avLst/>
          </a:prstGeom>
        </p:spPr>
        <p:txBody>
          <a:bodyPr/>
          <a:lstStyle/>
          <a:p>
            <a:pPr lvl="0"/>
            <a:endParaRPr lang="en-US" noProof="0"/>
          </a:p>
        </p:txBody>
      </p:sp>
    </p:spTree>
    <p:extLst>
      <p:ext uri="{BB962C8B-B14F-4D97-AF65-F5344CB8AC3E}">
        <p14:creationId xmlns:p14="http://schemas.microsoft.com/office/powerpoint/2010/main" val="156303150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3429000"/>
            <a:ext cx="3644900" cy="16002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3822700" y="3429000"/>
            <a:ext cx="3644900" cy="16002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7645400" y="3429000"/>
            <a:ext cx="4546600" cy="1600200"/>
          </a:xfrm>
          <a:prstGeom prst="rect">
            <a:avLst/>
          </a:prstGeom>
        </p:spPr>
        <p:txBody>
          <a:bodyPr/>
          <a:lstStyle/>
          <a:p>
            <a:pPr lvl="0"/>
            <a:endParaRPr lang="en-US" noProof="0"/>
          </a:p>
        </p:txBody>
      </p:sp>
      <p:sp>
        <p:nvSpPr>
          <p:cNvPr id="7" name="Picture Placeholder 3"/>
          <p:cNvSpPr>
            <a:spLocks noGrp="1"/>
          </p:cNvSpPr>
          <p:nvPr>
            <p:ph type="pic" sz="quarter" idx="13"/>
          </p:nvPr>
        </p:nvSpPr>
        <p:spPr>
          <a:xfrm>
            <a:off x="0" y="5130800"/>
            <a:ext cx="4851400" cy="1727200"/>
          </a:xfrm>
          <a:prstGeom prst="rect">
            <a:avLst/>
          </a:prstGeom>
        </p:spPr>
        <p:txBody>
          <a:bodyPr/>
          <a:lstStyle/>
          <a:p>
            <a:pPr lvl="0"/>
            <a:endParaRPr lang="en-US" noProof="0"/>
          </a:p>
        </p:txBody>
      </p:sp>
      <p:sp>
        <p:nvSpPr>
          <p:cNvPr id="8" name="Picture Placeholder 3"/>
          <p:cNvSpPr>
            <a:spLocks noGrp="1"/>
          </p:cNvSpPr>
          <p:nvPr>
            <p:ph type="pic" sz="quarter" idx="14"/>
          </p:nvPr>
        </p:nvSpPr>
        <p:spPr>
          <a:xfrm>
            <a:off x="5067300" y="5130800"/>
            <a:ext cx="3467100" cy="1727200"/>
          </a:xfrm>
          <a:prstGeom prst="rect">
            <a:avLst/>
          </a:prstGeom>
        </p:spPr>
        <p:txBody>
          <a:bodyPr/>
          <a:lstStyle/>
          <a:p>
            <a:pPr lvl="0"/>
            <a:endParaRPr lang="en-US" noProof="0"/>
          </a:p>
        </p:txBody>
      </p:sp>
      <p:sp>
        <p:nvSpPr>
          <p:cNvPr id="9" name="Picture Placeholder 3"/>
          <p:cNvSpPr>
            <a:spLocks noGrp="1"/>
          </p:cNvSpPr>
          <p:nvPr>
            <p:ph type="pic" sz="quarter" idx="15"/>
          </p:nvPr>
        </p:nvSpPr>
        <p:spPr>
          <a:xfrm>
            <a:off x="8750300" y="5130800"/>
            <a:ext cx="3441700" cy="1727200"/>
          </a:xfrm>
          <a:prstGeom prst="rect">
            <a:avLst/>
          </a:prstGeom>
        </p:spPr>
        <p:txBody>
          <a:bodyPr/>
          <a:lstStyle/>
          <a:p>
            <a:pPr lvl="0"/>
            <a:endParaRPr lang="en-US" noProof="0"/>
          </a:p>
        </p:txBody>
      </p:sp>
    </p:spTree>
    <p:extLst>
      <p:ext uri="{BB962C8B-B14F-4D97-AF65-F5344CB8AC3E}">
        <p14:creationId xmlns:p14="http://schemas.microsoft.com/office/powerpoint/2010/main" val="30289838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807200" cy="6807200"/>
          </a:xfrm>
          <a:prstGeom prst="frame">
            <a:avLst/>
          </a:prstGeom>
        </p:spPr>
        <p:txBody>
          <a:bodyPr/>
          <a:lstStyle/>
          <a:p>
            <a:pPr lvl="0"/>
            <a:endParaRPr lang="en-US" noProof="0"/>
          </a:p>
        </p:txBody>
      </p:sp>
      <p:sp>
        <p:nvSpPr>
          <p:cNvPr id="6" name="Picture Placeholder 5"/>
          <p:cNvSpPr>
            <a:spLocks noGrp="1"/>
          </p:cNvSpPr>
          <p:nvPr>
            <p:ph type="pic" sz="quarter" idx="11"/>
          </p:nvPr>
        </p:nvSpPr>
        <p:spPr>
          <a:xfrm>
            <a:off x="1543050" y="1543050"/>
            <a:ext cx="3721100" cy="3721100"/>
          </a:xfrm>
          <a:prstGeom prst="rect">
            <a:avLst/>
          </a:prstGeom>
        </p:spPr>
        <p:txBody>
          <a:bodyPr/>
          <a:lstStyle/>
          <a:p>
            <a:pPr lvl="0"/>
            <a:endParaRPr lang="en-US" noProof="0"/>
          </a:p>
        </p:txBody>
      </p:sp>
    </p:spTree>
    <p:extLst>
      <p:ext uri="{BB962C8B-B14F-4D97-AF65-F5344CB8AC3E}">
        <p14:creationId xmlns:p14="http://schemas.microsoft.com/office/powerpoint/2010/main" val="421169629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79400" y="69850"/>
            <a:ext cx="6718300" cy="6718300"/>
          </a:xfrm>
          <a:prstGeom prst="mathPlus">
            <a:avLst/>
          </a:prstGeom>
        </p:spPr>
        <p:txBody>
          <a:bodyPr/>
          <a:lstStyle/>
          <a:p>
            <a:pPr lvl="0"/>
            <a:endParaRPr lang="en-US" noProof="0"/>
          </a:p>
        </p:txBody>
      </p:sp>
    </p:spTree>
    <p:extLst>
      <p:ext uri="{BB962C8B-B14F-4D97-AF65-F5344CB8AC3E}">
        <p14:creationId xmlns:p14="http://schemas.microsoft.com/office/powerpoint/2010/main" val="336996826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334000" y="0"/>
            <a:ext cx="6858000" cy="6858000"/>
          </a:xfrm>
          <a:prstGeom prst="rect">
            <a:avLst/>
          </a:prstGeom>
        </p:spPr>
        <p:txBody>
          <a:bodyPr/>
          <a:lstStyle/>
          <a:p>
            <a:pPr lvl="0"/>
            <a:endParaRPr lang="en-US" noProof="0"/>
          </a:p>
        </p:txBody>
      </p:sp>
      <p:sp>
        <p:nvSpPr>
          <p:cNvPr id="8" name="Picture Placeholder 7"/>
          <p:cNvSpPr>
            <a:spLocks noGrp="1"/>
          </p:cNvSpPr>
          <p:nvPr>
            <p:ph type="pic" sz="quarter" idx="11"/>
          </p:nvPr>
        </p:nvSpPr>
        <p:spPr>
          <a:xfrm>
            <a:off x="6718300" y="1384300"/>
            <a:ext cx="4089400" cy="4089400"/>
          </a:xfrm>
          <a:prstGeom prst="donut">
            <a:avLst/>
          </a:prstGeom>
        </p:spPr>
        <p:txBody>
          <a:bodyPr/>
          <a:lstStyle/>
          <a:p>
            <a:pPr lvl="0"/>
            <a:endParaRPr lang="en-US" noProof="0"/>
          </a:p>
        </p:txBody>
      </p:sp>
    </p:spTree>
    <p:extLst>
      <p:ext uri="{BB962C8B-B14F-4D97-AF65-F5344CB8AC3E}">
        <p14:creationId xmlns:p14="http://schemas.microsoft.com/office/powerpoint/2010/main" val="1662490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03459517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863600"/>
            <a:ext cx="3860800" cy="20828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6096000" y="863600"/>
            <a:ext cx="6096000" cy="2082800"/>
          </a:xfrm>
          <a:prstGeom prst="rect">
            <a:avLst/>
          </a:prstGeom>
        </p:spPr>
        <p:txBody>
          <a:bodyPr/>
          <a:lstStyle/>
          <a:p>
            <a:pPr lvl="0"/>
            <a:endParaRPr lang="en-US" noProof="0"/>
          </a:p>
        </p:txBody>
      </p:sp>
    </p:spTree>
    <p:extLst>
      <p:ext uri="{BB962C8B-B14F-4D97-AF65-F5344CB8AC3E}">
        <p14:creationId xmlns:p14="http://schemas.microsoft.com/office/powerpoint/2010/main" val="40389042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3429000"/>
            <a:ext cx="3733800" cy="3429000"/>
          </a:xfrm>
          <a:prstGeom prst="rect">
            <a:avLst/>
          </a:prstGeom>
        </p:spPr>
        <p:txBody>
          <a:bodyPr/>
          <a:lstStyle/>
          <a:p>
            <a:pPr lvl="0"/>
            <a:endParaRPr lang="en-US" noProof="0"/>
          </a:p>
        </p:txBody>
      </p:sp>
      <p:sp>
        <p:nvSpPr>
          <p:cNvPr id="6" name="Picture Placeholder 4"/>
          <p:cNvSpPr>
            <a:spLocks noGrp="1"/>
          </p:cNvSpPr>
          <p:nvPr>
            <p:ph type="pic" sz="quarter" idx="11"/>
          </p:nvPr>
        </p:nvSpPr>
        <p:spPr>
          <a:xfrm>
            <a:off x="8458200" y="3429000"/>
            <a:ext cx="3733800" cy="3429000"/>
          </a:xfrm>
          <a:prstGeom prst="rect">
            <a:avLst/>
          </a:prstGeom>
        </p:spPr>
        <p:txBody>
          <a:bodyPr/>
          <a:lstStyle/>
          <a:p>
            <a:pPr lvl="0"/>
            <a:endParaRPr lang="en-US" noProof="0"/>
          </a:p>
        </p:txBody>
      </p:sp>
    </p:spTree>
    <p:extLst>
      <p:ext uri="{BB962C8B-B14F-4D97-AF65-F5344CB8AC3E}">
        <p14:creationId xmlns:p14="http://schemas.microsoft.com/office/powerpoint/2010/main" val="36392364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712200" y="0"/>
            <a:ext cx="3479800" cy="67310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6096000" y="0"/>
            <a:ext cx="2451100" cy="25527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6096000" y="2794000"/>
            <a:ext cx="2451100" cy="4000500"/>
          </a:xfrm>
          <a:prstGeom prst="rect">
            <a:avLst/>
          </a:prstGeom>
        </p:spPr>
        <p:txBody>
          <a:bodyPr/>
          <a:lstStyle/>
          <a:p>
            <a:pPr lvl="0"/>
            <a:endParaRPr lang="en-US" noProof="0"/>
          </a:p>
        </p:txBody>
      </p:sp>
    </p:spTree>
    <p:extLst>
      <p:ext uri="{BB962C8B-B14F-4D97-AF65-F5344CB8AC3E}">
        <p14:creationId xmlns:p14="http://schemas.microsoft.com/office/powerpoint/2010/main" val="237874888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3429000"/>
            <a:ext cx="6096000" cy="17272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6096000" y="5156200"/>
            <a:ext cx="6096000" cy="1727200"/>
          </a:xfrm>
          <a:prstGeom prst="rect">
            <a:avLst/>
          </a:prstGeom>
        </p:spPr>
        <p:txBody>
          <a:bodyPr/>
          <a:lstStyle/>
          <a:p>
            <a:pPr lvl="0"/>
            <a:endParaRPr lang="en-US" noProof="0"/>
          </a:p>
        </p:txBody>
      </p:sp>
    </p:spTree>
    <p:extLst>
      <p:ext uri="{BB962C8B-B14F-4D97-AF65-F5344CB8AC3E}">
        <p14:creationId xmlns:p14="http://schemas.microsoft.com/office/powerpoint/2010/main" val="281977288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52500" y="2133600"/>
            <a:ext cx="2997200" cy="29972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4597400" y="2133600"/>
            <a:ext cx="2997200" cy="29972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8242300" y="2133600"/>
            <a:ext cx="2997200" cy="2997200"/>
          </a:xfrm>
          <a:prstGeom prst="rect">
            <a:avLst/>
          </a:prstGeom>
        </p:spPr>
        <p:txBody>
          <a:bodyPr/>
          <a:lstStyle/>
          <a:p>
            <a:pPr lvl="0"/>
            <a:endParaRPr lang="en-US" noProof="0"/>
          </a:p>
        </p:txBody>
      </p:sp>
    </p:spTree>
    <p:extLst>
      <p:ext uri="{BB962C8B-B14F-4D97-AF65-F5344CB8AC3E}">
        <p14:creationId xmlns:p14="http://schemas.microsoft.com/office/powerpoint/2010/main" val="316059386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74700" y="850900"/>
            <a:ext cx="2476500" cy="42164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3619500" y="850900"/>
            <a:ext cx="2476500" cy="4216400"/>
          </a:xfrm>
          <a:prstGeom prst="rect">
            <a:avLst/>
          </a:prstGeom>
        </p:spPr>
        <p:txBody>
          <a:bodyPr/>
          <a:lstStyle/>
          <a:p>
            <a:pPr lvl="0"/>
            <a:endParaRPr lang="en-US" noProof="0"/>
          </a:p>
        </p:txBody>
      </p:sp>
    </p:spTree>
    <p:extLst>
      <p:ext uri="{BB962C8B-B14F-4D97-AF65-F5344CB8AC3E}">
        <p14:creationId xmlns:p14="http://schemas.microsoft.com/office/powerpoint/2010/main" val="193867967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84200" y="1130300"/>
            <a:ext cx="3200400" cy="22987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584200" y="3733800"/>
            <a:ext cx="4559300" cy="18669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4279900" y="1875328"/>
            <a:ext cx="2959100" cy="2836372"/>
          </a:xfrm>
          <a:prstGeom prst="rect">
            <a:avLst/>
          </a:prstGeom>
        </p:spPr>
        <p:txBody>
          <a:bodyPr/>
          <a:lstStyle/>
          <a:p>
            <a:pPr lvl="0"/>
            <a:endParaRPr lang="en-US" noProof="0"/>
          </a:p>
        </p:txBody>
      </p:sp>
    </p:spTree>
    <p:extLst>
      <p:ext uri="{BB962C8B-B14F-4D97-AF65-F5344CB8AC3E}">
        <p14:creationId xmlns:p14="http://schemas.microsoft.com/office/powerpoint/2010/main" val="295379002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914900"/>
          </a:xfrm>
          <a:prstGeom prst="rect">
            <a:avLst/>
          </a:prstGeom>
        </p:spPr>
        <p:txBody>
          <a:bodyPr/>
          <a:lstStyle/>
          <a:p>
            <a:pPr lvl="0"/>
            <a:endParaRPr lang="en-US" noProof="0"/>
          </a:p>
        </p:txBody>
      </p:sp>
    </p:spTree>
    <p:extLst>
      <p:ext uri="{BB962C8B-B14F-4D97-AF65-F5344CB8AC3E}">
        <p14:creationId xmlns:p14="http://schemas.microsoft.com/office/powerpoint/2010/main" val="152152642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118100" y="1473200"/>
            <a:ext cx="1955800" cy="1955800"/>
          </a:xfrm>
          <a:prstGeom prst="rect">
            <a:avLst/>
          </a:prstGeom>
        </p:spPr>
        <p:txBody>
          <a:bodyPr/>
          <a:lstStyle/>
          <a:p>
            <a:pPr lvl="0"/>
            <a:endParaRPr lang="en-US" noProof="0"/>
          </a:p>
        </p:txBody>
      </p:sp>
      <p:sp>
        <p:nvSpPr>
          <p:cNvPr id="5" name="Picture Placeholder 3"/>
          <p:cNvSpPr>
            <a:spLocks noGrp="1"/>
          </p:cNvSpPr>
          <p:nvPr>
            <p:ph type="pic" sz="quarter" idx="11"/>
          </p:nvPr>
        </p:nvSpPr>
        <p:spPr>
          <a:xfrm>
            <a:off x="7289800" y="1473200"/>
            <a:ext cx="1955800" cy="1955800"/>
          </a:xfrm>
          <a:prstGeom prst="rect">
            <a:avLst/>
          </a:prstGeom>
        </p:spPr>
        <p:txBody>
          <a:bodyPr/>
          <a:lstStyle/>
          <a:p>
            <a:pPr lvl="0"/>
            <a:endParaRPr lang="en-US" noProof="0"/>
          </a:p>
        </p:txBody>
      </p:sp>
      <p:sp>
        <p:nvSpPr>
          <p:cNvPr id="6" name="Picture Placeholder 3"/>
          <p:cNvSpPr>
            <a:spLocks noGrp="1"/>
          </p:cNvSpPr>
          <p:nvPr>
            <p:ph type="pic" sz="quarter" idx="12"/>
          </p:nvPr>
        </p:nvSpPr>
        <p:spPr>
          <a:xfrm>
            <a:off x="9461500" y="1473200"/>
            <a:ext cx="1955800" cy="1955800"/>
          </a:xfrm>
          <a:prstGeom prst="rect">
            <a:avLst/>
          </a:prstGeom>
        </p:spPr>
        <p:txBody>
          <a:bodyPr/>
          <a:lstStyle/>
          <a:p>
            <a:pPr lvl="0"/>
            <a:endParaRPr lang="en-US" noProof="0"/>
          </a:p>
        </p:txBody>
      </p:sp>
    </p:spTree>
    <p:extLst>
      <p:ext uri="{BB962C8B-B14F-4D97-AF65-F5344CB8AC3E}">
        <p14:creationId xmlns:p14="http://schemas.microsoft.com/office/powerpoint/2010/main" val="279450608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229600" y="0"/>
            <a:ext cx="3962400" cy="6858000"/>
          </a:xfrm>
          <a:prstGeom prst="rect">
            <a:avLst/>
          </a:prstGeom>
        </p:spPr>
        <p:txBody>
          <a:bodyPr/>
          <a:lstStyle/>
          <a:p>
            <a:pPr lvl="0"/>
            <a:endParaRPr lang="en-US" noProof="0"/>
          </a:p>
        </p:txBody>
      </p:sp>
    </p:spTree>
    <p:extLst>
      <p:ext uri="{BB962C8B-B14F-4D97-AF65-F5344CB8AC3E}">
        <p14:creationId xmlns:p14="http://schemas.microsoft.com/office/powerpoint/2010/main" val="3967992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B778DE0-BAC2-4614-8AEC-42BBBE72F7EB}" type="slidenum">
              <a:rPr lang="fr-FR" smtClean="0"/>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15882472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6096000" cy="6858000"/>
          </a:xfrm>
          <a:prstGeom prst="rect">
            <a:avLst/>
          </a:prstGeom>
        </p:spPr>
        <p:txBody>
          <a:bodyPr/>
          <a:lstStyle/>
          <a:p>
            <a:pPr lvl="0"/>
            <a:endParaRPr lang="en-US" noProof="0"/>
          </a:p>
        </p:txBody>
      </p:sp>
    </p:spTree>
    <p:extLst>
      <p:ext uri="{BB962C8B-B14F-4D97-AF65-F5344CB8AC3E}">
        <p14:creationId xmlns:p14="http://schemas.microsoft.com/office/powerpoint/2010/main" val="176349686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p>
            <a:pPr lvl="0"/>
            <a:endParaRPr lang="en-US" noProof="0"/>
          </a:p>
        </p:txBody>
      </p:sp>
    </p:spTree>
    <p:extLst>
      <p:ext uri="{BB962C8B-B14F-4D97-AF65-F5344CB8AC3E}">
        <p14:creationId xmlns:p14="http://schemas.microsoft.com/office/powerpoint/2010/main" val="33617757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11200" y="876300"/>
            <a:ext cx="5118100" cy="5118100"/>
          </a:xfrm>
          <a:prstGeom prst="rect">
            <a:avLst/>
          </a:prstGeom>
        </p:spPr>
        <p:txBody>
          <a:bodyPr/>
          <a:lstStyle/>
          <a:p>
            <a:pPr lvl="0"/>
            <a:endParaRPr lang="en-US" noProof="0"/>
          </a:p>
        </p:txBody>
      </p:sp>
    </p:spTree>
    <p:extLst>
      <p:ext uri="{BB962C8B-B14F-4D97-AF65-F5344CB8AC3E}">
        <p14:creationId xmlns:p14="http://schemas.microsoft.com/office/powerpoint/2010/main" val="174172559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346700" y="0"/>
            <a:ext cx="6845300" cy="6845300"/>
          </a:xfrm>
          <a:prstGeom prst="rect">
            <a:avLst/>
          </a:prstGeom>
        </p:spPr>
        <p:txBody>
          <a:bodyPr/>
          <a:lstStyle/>
          <a:p>
            <a:pPr lvl="0"/>
            <a:endParaRPr lang="en-US" noProof="0"/>
          </a:p>
        </p:txBody>
      </p:sp>
    </p:spTree>
    <p:extLst>
      <p:ext uri="{BB962C8B-B14F-4D97-AF65-F5344CB8AC3E}">
        <p14:creationId xmlns:p14="http://schemas.microsoft.com/office/powerpoint/2010/main" val="333292016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8750300" cy="6858000"/>
          </a:xfrm>
          <a:prstGeom prst="rect">
            <a:avLst/>
          </a:prstGeom>
        </p:spPr>
        <p:txBody>
          <a:bodyPr/>
          <a:lstStyle/>
          <a:p>
            <a:pPr lvl="0"/>
            <a:endParaRPr lang="en-US" noProof="0"/>
          </a:p>
        </p:txBody>
      </p:sp>
    </p:spTree>
    <p:extLst>
      <p:ext uri="{BB962C8B-B14F-4D97-AF65-F5344CB8AC3E}">
        <p14:creationId xmlns:p14="http://schemas.microsoft.com/office/powerpoint/2010/main" val="26117830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244600" y="0"/>
            <a:ext cx="3873500" cy="6858000"/>
          </a:xfrm>
          <a:prstGeom prst="rect">
            <a:avLst/>
          </a:prstGeom>
        </p:spPr>
        <p:txBody>
          <a:bodyPr/>
          <a:lstStyle/>
          <a:p>
            <a:pPr lvl="0"/>
            <a:endParaRPr lang="en-US" noProof="0"/>
          </a:p>
        </p:txBody>
      </p:sp>
    </p:spTree>
    <p:extLst>
      <p:ext uri="{BB962C8B-B14F-4D97-AF65-F5344CB8AC3E}">
        <p14:creationId xmlns:p14="http://schemas.microsoft.com/office/powerpoint/2010/main" val="239653228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096000" cy="3429000"/>
          </a:xfrm>
          <a:prstGeom prst="rect">
            <a:avLst/>
          </a:prstGeom>
        </p:spPr>
        <p:txBody>
          <a:bodyPr/>
          <a:lstStyle/>
          <a:p>
            <a:pPr lvl="0"/>
            <a:endParaRPr lang="en-US" noProof="0"/>
          </a:p>
        </p:txBody>
      </p:sp>
    </p:spTree>
    <p:extLst>
      <p:ext uri="{BB962C8B-B14F-4D97-AF65-F5344CB8AC3E}">
        <p14:creationId xmlns:p14="http://schemas.microsoft.com/office/powerpoint/2010/main" val="188320566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908300" y="1981200"/>
            <a:ext cx="6375400" cy="2895600"/>
          </a:xfrm>
          <a:prstGeom prst="rect">
            <a:avLst/>
          </a:prstGeom>
        </p:spPr>
        <p:txBody>
          <a:bodyPr/>
          <a:lstStyle/>
          <a:p>
            <a:pPr lvl="0"/>
            <a:endParaRPr lang="en-US" noProof="0"/>
          </a:p>
        </p:txBody>
      </p:sp>
    </p:spTree>
    <p:extLst>
      <p:ext uri="{BB962C8B-B14F-4D97-AF65-F5344CB8AC3E}">
        <p14:creationId xmlns:p14="http://schemas.microsoft.com/office/powerpoint/2010/main" val="320432716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pPr lvl="0"/>
            <a:endParaRPr lang="en-US" noProof="0"/>
          </a:p>
        </p:txBody>
      </p:sp>
    </p:spTree>
    <p:extLst>
      <p:ext uri="{BB962C8B-B14F-4D97-AF65-F5344CB8AC3E}">
        <p14:creationId xmlns:p14="http://schemas.microsoft.com/office/powerpoint/2010/main" val="27190542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2006600"/>
            <a:ext cx="7416800" cy="2844800"/>
          </a:xfrm>
          <a:prstGeom prst="rect">
            <a:avLst/>
          </a:prstGeom>
        </p:spPr>
        <p:txBody>
          <a:bodyPr/>
          <a:lstStyle/>
          <a:p>
            <a:pPr lvl="0"/>
            <a:endParaRPr lang="en-US" noProof="0"/>
          </a:p>
        </p:txBody>
      </p:sp>
    </p:spTree>
    <p:extLst>
      <p:ext uri="{BB962C8B-B14F-4D97-AF65-F5344CB8AC3E}">
        <p14:creationId xmlns:p14="http://schemas.microsoft.com/office/powerpoint/2010/main" val="1987634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822088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581929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313278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C303185D-6BCA-4D38-A3F0-B3E76060B278}" type="datetimeFigureOut">
              <a:rPr lang="fr-FR" smtClean="0"/>
              <a:t>09/10/2025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B778DE0-BAC2-4614-8AEC-42BBBE72F7EB}"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32283591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C303185D-6BCA-4D38-A3F0-B3E76060B278}" type="datetimeFigureOut">
              <a:rPr lang="fr-FR" smtClean="0"/>
              <a:t>09/10/2025</a:t>
            </a:fld>
            <a:endParaRPr lang="fr-F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7B778DE0-BAC2-4614-8AEC-42BBBE72F7EB}" type="slidenum">
              <a:rPr lang="fr-FR" smtClean="0"/>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endParaRPr lang="fr-FR"/>
          </a:p>
        </p:txBody>
      </p:sp>
    </p:spTree>
    <p:extLst>
      <p:ext uri="{BB962C8B-B14F-4D97-AF65-F5344CB8AC3E}">
        <p14:creationId xmlns:p14="http://schemas.microsoft.com/office/powerpoint/2010/main" val="13733735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7B778DE0-BAC2-4614-8AEC-42BBBE72F7EB}" type="slidenum">
              <a:rPr lang="fr-FR" smtClean="0"/>
              <a:t>‹N°›</a:t>
            </a:fld>
            <a:endParaRPr lang="fr-FR"/>
          </a:p>
        </p:txBody>
      </p:sp>
      <p:sp>
        <p:nvSpPr>
          <p:cNvPr id="5" name="Espace réservé de la date 4"/>
          <p:cNvSpPr>
            <a:spLocks noGrp="1"/>
          </p:cNvSpPr>
          <p:nvPr>
            <p:ph type="dt" sz="half" idx="12"/>
          </p:nvPr>
        </p:nvSpPr>
        <p:spPr/>
        <p:txBody>
          <a:bodyPr/>
          <a:lstStyle/>
          <a:p>
            <a:fld id="{C303185D-6BCA-4D38-A3F0-B3E76060B278}" type="datetimeFigureOut">
              <a:rPr lang="fr-FR" smtClean="0"/>
              <a:t>09/10/2025</a:t>
            </a:fld>
            <a:endParaRPr lang="fr-FR"/>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87525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8774258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3588476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1"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1" y="3602038"/>
            <a:ext cx="9144001" cy="1655762"/>
          </a:xfrm>
        </p:spPr>
        <p:txBody>
          <a:bodyPr/>
          <a:lstStyle>
            <a:lvl1pPr marL="0" indent="0" algn="ctr">
              <a:buNone/>
              <a:defRPr sz="2400"/>
            </a:lvl1pPr>
            <a:lvl2pPr marL="457197" indent="0" algn="ctr">
              <a:buNone/>
              <a:defRPr sz="2000"/>
            </a:lvl2pPr>
            <a:lvl3pPr marL="914394" indent="0" algn="ctr">
              <a:buNone/>
              <a:defRPr sz="1800"/>
            </a:lvl3pPr>
            <a:lvl4pPr marL="1371591" indent="0" algn="ctr">
              <a:buNone/>
              <a:defRPr sz="1600"/>
            </a:lvl4pPr>
            <a:lvl5pPr marL="1828788" indent="0" algn="ctr">
              <a:buNone/>
              <a:defRPr sz="1600"/>
            </a:lvl5pPr>
            <a:lvl6pPr marL="2285984" indent="0" algn="ctr">
              <a:buNone/>
              <a:defRPr sz="1600"/>
            </a:lvl6pPr>
            <a:lvl7pPr marL="2743182" indent="0" algn="ctr">
              <a:buNone/>
              <a:defRPr sz="1600"/>
            </a:lvl7pPr>
            <a:lvl8pPr marL="3200378" indent="0" algn="ctr">
              <a:buNone/>
              <a:defRPr sz="1600"/>
            </a:lvl8pPr>
            <a:lvl9pPr marL="3657575"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016865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1050204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1"/>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6"/>
            <a:ext cx="10515600" cy="1500187"/>
          </a:xfrm>
        </p:spPr>
        <p:txBody>
          <a:bodyPr/>
          <a:lstStyle>
            <a:lvl1pPr marL="0" indent="0">
              <a:buNone/>
              <a:defRPr sz="2400">
                <a:solidFill>
                  <a:schemeClr val="tx1">
                    <a:tint val="75000"/>
                  </a:schemeClr>
                </a:solidFill>
              </a:defRPr>
            </a:lvl1pPr>
            <a:lvl2pPr marL="457197" indent="0">
              <a:buNone/>
              <a:defRPr sz="2000">
                <a:solidFill>
                  <a:schemeClr val="tx1">
                    <a:tint val="75000"/>
                  </a:schemeClr>
                </a:solidFill>
              </a:defRPr>
            </a:lvl2pPr>
            <a:lvl3pPr marL="914394" indent="0">
              <a:buNone/>
              <a:defRPr sz="1800">
                <a:solidFill>
                  <a:schemeClr val="tx1">
                    <a:tint val="75000"/>
                  </a:schemeClr>
                </a:solidFill>
              </a:defRPr>
            </a:lvl3pPr>
            <a:lvl4pPr marL="1371591" indent="0">
              <a:buNone/>
              <a:defRPr sz="1600">
                <a:solidFill>
                  <a:schemeClr val="tx1">
                    <a:tint val="75000"/>
                  </a:schemeClr>
                </a:solidFill>
              </a:defRPr>
            </a:lvl4pPr>
            <a:lvl5pPr marL="1828788" indent="0">
              <a:buNone/>
              <a:defRPr sz="1600">
                <a:solidFill>
                  <a:schemeClr val="tx1">
                    <a:tint val="75000"/>
                  </a:schemeClr>
                </a:solidFill>
              </a:defRPr>
            </a:lvl5pPr>
            <a:lvl6pPr marL="2285984" indent="0">
              <a:buNone/>
              <a:defRPr sz="1600">
                <a:solidFill>
                  <a:schemeClr val="tx1">
                    <a:tint val="75000"/>
                  </a:schemeClr>
                </a:solidFill>
              </a:defRPr>
            </a:lvl6pPr>
            <a:lvl7pPr marL="2743182" indent="0">
              <a:buNone/>
              <a:defRPr sz="1600">
                <a:solidFill>
                  <a:schemeClr val="tx1">
                    <a:tint val="75000"/>
                  </a:schemeClr>
                </a:solidFill>
              </a:defRPr>
            </a:lvl7pPr>
            <a:lvl8pPr marL="3200378" indent="0">
              <a:buNone/>
              <a:defRPr sz="1600">
                <a:solidFill>
                  <a:schemeClr val="tx1">
                    <a:tint val="75000"/>
                  </a:schemeClr>
                </a:solidFill>
              </a:defRPr>
            </a:lvl8pPr>
            <a:lvl9pPr marL="3657575"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5962951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116139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8"/>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197" indent="0">
              <a:buNone/>
              <a:defRPr sz="2000" b="1"/>
            </a:lvl2pPr>
            <a:lvl3pPr marL="914394" indent="0">
              <a:buNone/>
              <a:defRPr sz="1800" b="1"/>
            </a:lvl3pPr>
            <a:lvl4pPr marL="1371591" indent="0">
              <a:buNone/>
              <a:defRPr sz="1600" b="1"/>
            </a:lvl4pPr>
            <a:lvl5pPr marL="1828788" indent="0">
              <a:buNone/>
              <a:defRPr sz="1600" b="1"/>
            </a:lvl5pPr>
            <a:lvl6pPr marL="2285984" indent="0">
              <a:buNone/>
              <a:defRPr sz="1600" b="1"/>
            </a:lvl6pPr>
            <a:lvl7pPr marL="2743182" indent="0">
              <a:buNone/>
              <a:defRPr sz="1600" b="1"/>
            </a:lvl7pPr>
            <a:lvl8pPr marL="3200378" indent="0">
              <a:buNone/>
              <a:defRPr sz="1600" b="1"/>
            </a:lvl8pPr>
            <a:lvl9pPr marL="3657575"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0"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197" indent="0">
              <a:buNone/>
              <a:defRPr sz="2000" b="1"/>
            </a:lvl2pPr>
            <a:lvl3pPr marL="914394" indent="0">
              <a:buNone/>
              <a:defRPr sz="1800" b="1"/>
            </a:lvl3pPr>
            <a:lvl4pPr marL="1371591" indent="0">
              <a:buNone/>
              <a:defRPr sz="1600" b="1"/>
            </a:lvl4pPr>
            <a:lvl5pPr marL="1828788" indent="0">
              <a:buNone/>
              <a:defRPr sz="1600" b="1"/>
            </a:lvl5pPr>
            <a:lvl6pPr marL="2285984" indent="0">
              <a:buNone/>
              <a:defRPr sz="1600" b="1"/>
            </a:lvl6pPr>
            <a:lvl7pPr marL="2743182" indent="0">
              <a:buNone/>
              <a:defRPr sz="1600" b="1"/>
            </a:lvl7pPr>
            <a:lvl8pPr marL="3200378" indent="0">
              <a:buNone/>
              <a:defRPr sz="1600" b="1"/>
            </a:lvl8pPr>
            <a:lvl9pPr marL="365757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8373857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3142029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34628664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2CEFE82-39F2-4F47-8A0C-D5AB3496FA5C}" type="slidenum">
              <a:rPr lang="en-US" smtClean="0"/>
              <a:pPr/>
              <a:t>‹N°›</a:t>
            </a:fld>
            <a:endParaRPr lang="en-US" dirty="0"/>
          </a:p>
        </p:txBody>
      </p:sp>
      <p:sp>
        <p:nvSpPr>
          <p:cNvPr id="5" name="Rectangle 4"/>
          <p:cNvSpPr/>
          <p:nvPr/>
        </p:nvSpPr>
        <p:spPr>
          <a:xfrm>
            <a:off x="1" y="0"/>
            <a:ext cx="12192000" cy="6858000"/>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Tree>
    <p:extLst>
      <p:ext uri="{BB962C8B-B14F-4D97-AF65-F5344CB8AC3E}">
        <p14:creationId xmlns:p14="http://schemas.microsoft.com/office/powerpoint/2010/main" val="33297320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9"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197" indent="0">
              <a:buNone/>
              <a:defRPr sz="1400"/>
            </a:lvl2pPr>
            <a:lvl3pPr marL="914394" indent="0">
              <a:buNone/>
              <a:defRPr sz="1200"/>
            </a:lvl3pPr>
            <a:lvl4pPr marL="1371591" indent="0">
              <a:buNone/>
              <a:defRPr sz="1000"/>
            </a:lvl4pPr>
            <a:lvl5pPr marL="1828788" indent="0">
              <a:buNone/>
              <a:defRPr sz="1000"/>
            </a:lvl5pPr>
            <a:lvl6pPr marL="2285984" indent="0">
              <a:buNone/>
              <a:defRPr sz="1000"/>
            </a:lvl6pPr>
            <a:lvl7pPr marL="2743182" indent="0">
              <a:buNone/>
              <a:defRPr sz="1000"/>
            </a:lvl7pPr>
            <a:lvl8pPr marL="3200378" indent="0">
              <a:buNone/>
              <a:defRPr sz="1000"/>
            </a:lvl8pPr>
            <a:lvl9pPr marL="3657575"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99340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B778DE0-BAC2-4614-8AEC-42BBBE72F7EB}" type="slidenum">
              <a:rPr lang="fr-FR" smtClean="0"/>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37453799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9" y="987427"/>
            <a:ext cx="6172200" cy="4873625"/>
          </a:xfrm>
        </p:spPr>
        <p:txBody>
          <a:bodyPr/>
          <a:lstStyle>
            <a:lvl1pPr marL="0" indent="0">
              <a:buNone/>
              <a:defRPr sz="3200"/>
            </a:lvl1pPr>
            <a:lvl2pPr marL="457197" indent="0">
              <a:buNone/>
              <a:defRPr sz="2800"/>
            </a:lvl2pPr>
            <a:lvl3pPr marL="914394" indent="0">
              <a:buNone/>
              <a:defRPr sz="2400"/>
            </a:lvl3pPr>
            <a:lvl4pPr marL="1371591" indent="0">
              <a:buNone/>
              <a:defRPr sz="2000"/>
            </a:lvl4pPr>
            <a:lvl5pPr marL="1828788" indent="0">
              <a:buNone/>
              <a:defRPr sz="2000"/>
            </a:lvl5pPr>
            <a:lvl6pPr marL="2285984" indent="0">
              <a:buNone/>
              <a:defRPr sz="2000"/>
            </a:lvl6pPr>
            <a:lvl7pPr marL="2743182" indent="0">
              <a:buNone/>
              <a:defRPr sz="2000"/>
            </a:lvl7pPr>
            <a:lvl8pPr marL="3200378" indent="0">
              <a:buNone/>
              <a:defRPr sz="2000"/>
            </a:lvl8pPr>
            <a:lvl9pPr marL="3657575" indent="0">
              <a:buNone/>
              <a:defRPr sz="2000"/>
            </a:lvl9pPr>
          </a:lstStyle>
          <a:p>
            <a:r>
              <a:rPr lang="en-US"/>
              <a:t>Click icon to add picture</a:t>
            </a:r>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197" indent="0">
              <a:buNone/>
              <a:defRPr sz="1400"/>
            </a:lvl2pPr>
            <a:lvl3pPr marL="914394" indent="0">
              <a:buNone/>
              <a:defRPr sz="1200"/>
            </a:lvl3pPr>
            <a:lvl4pPr marL="1371591" indent="0">
              <a:buNone/>
              <a:defRPr sz="1000"/>
            </a:lvl4pPr>
            <a:lvl5pPr marL="1828788" indent="0">
              <a:buNone/>
              <a:defRPr sz="1000"/>
            </a:lvl5pPr>
            <a:lvl6pPr marL="2285984" indent="0">
              <a:buNone/>
              <a:defRPr sz="1000"/>
            </a:lvl6pPr>
            <a:lvl7pPr marL="2743182" indent="0">
              <a:buNone/>
              <a:defRPr sz="1000"/>
            </a:lvl7pPr>
            <a:lvl8pPr marL="3200378" indent="0">
              <a:buNone/>
              <a:defRPr sz="1000"/>
            </a:lvl8pPr>
            <a:lvl9pPr marL="3657575"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5026090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32519793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7FC3DAB-407D-4279-8EB6-232635B61438}" type="datetimeFigureOut">
              <a:rPr lang="en-US" smtClean="0"/>
              <a:pPr/>
              <a:t>10/9/2025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474933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a:t>Click to edit Master title style</a:t>
            </a:r>
          </a:p>
        </p:txBody>
      </p:sp>
      <p:sp>
        <p:nvSpPr>
          <p:cNvPr id="7" name="Subline"/>
          <p:cNvSpPr>
            <a:spLocks noGrp="1"/>
          </p:cNvSpPr>
          <p:nvPr>
            <p:ph type="body" sz="quarter" idx="13" hasCustomPrompt="1"/>
          </p:nvPr>
        </p:nvSpPr>
        <p:spPr>
          <a:xfrm>
            <a:off x="540071"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Date"/>
          <p:cNvSpPr>
            <a:spLocks noGrp="1"/>
          </p:cNvSpPr>
          <p:nvPr>
            <p:ph type="dt" sz="half" idx="10"/>
          </p:nvPr>
        </p:nvSpPr>
        <p:spPr/>
        <p:txBody>
          <a:bodyPr/>
          <a:lstStyle/>
          <a:p>
            <a:fld id="{27FC3DAB-407D-4279-8EB6-232635B61438}" type="datetimeFigureOut">
              <a:rPr lang="en-US" smtClean="0"/>
              <a:t>10/9/2025</a:t>
            </a:fld>
            <a:endParaRPr lang="en-US" dirty="0"/>
          </a:p>
        </p:txBody>
      </p:sp>
      <p:sp>
        <p:nvSpPr>
          <p:cNvPr id="4" name="Footer"/>
          <p:cNvSpPr>
            <a:spLocks noGrp="1"/>
          </p:cNvSpPr>
          <p:nvPr>
            <p:ph type="ftr" sz="quarter" idx="11"/>
          </p:nvPr>
        </p:nvSpPr>
        <p:spPr/>
        <p:txBody>
          <a:bodyPr/>
          <a:lstStyle/>
          <a:p>
            <a:endParaRPr lang="en-US" dirty="0"/>
          </a:p>
        </p:txBody>
      </p:sp>
      <p:sp>
        <p:nvSpPr>
          <p:cNvPr id="5" name="Slide Number"/>
          <p:cNvSpPr>
            <a:spLocks noGrp="1"/>
          </p:cNvSpPr>
          <p:nvPr>
            <p:ph type="sldNum" sz="quarter" idx="12"/>
          </p:nvPr>
        </p:nvSpPr>
        <p:spPr/>
        <p:txBody>
          <a:bodyPr/>
          <a:lstStyle/>
          <a:p>
            <a:fld id="{02CEFE82-39F2-4F47-8A0C-D5AB3496FA5C}" type="slidenum">
              <a:rPr lang="en-US" smtClean="0"/>
              <a:t>‹N°›</a:t>
            </a:fld>
            <a:endParaRPr lang="en-US" dirty="0"/>
          </a:p>
        </p:txBody>
      </p:sp>
    </p:spTree>
    <p:extLst>
      <p:ext uri="{BB962C8B-B14F-4D97-AF65-F5344CB8AC3E}">
        <p14:creationId xmlns:p14="http://schemas.microsoft.com/office/powerpoint/2010/main" val="302156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1"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1"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1"/>
          <p:cNvSpPr>
            <a:spLocks noGrp="1"/>
          </p:cNvSpPr>
          <p:nvPr>
            <p:ph sz="half" idx="1"/>
          </p:nvPr>
        </p:nvSpPr>
        <p:spPr>
          <a:xfrm>
            <a:off x="540070" y="1512000"/>
            <a:ext cx="534669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2"/>
          <p:cNvSpPr>
            <a:spLocks noGrp="1"/>
          </p:cNvSpPr>
          <p:nvPr>
            <p:ph sz="half" idx="2"/>
          </p:nvPr>
        </p:nvSpPr>
        <p:spPr>
          <a:xfrm>
            <a:off x="6304421" y="1512000"/>
            <a:ext cx="534669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cNvSpPr>
            <a:spLocks noGrp="1"/>
          </p:cNvSpPr>
          <p:nvPr>
            <p:ph type="dt" sz="half" idx="10"/>
          </p:nvPr>
        </p:nvSpPr>
        <p:spPr/>
        <p:txBody>
          <a:bodyPr/>
          <a:lstStyle/>
          <a:p>
            <a:fld id="{27FC3DAB-407D-4279-8EB6-232635B61438}" type="datetimeFigureOut">
              <a:rPr lang="en-US" smtClean="0"/>
              <a:t>10/9/2025</a:t>
            </a:fld>
            <a:endParaRPr lang="en-US" dirty="0"/>
          </a:p>
        </p:txBody>
      </p:sp>
      <p:sp>
        <p:nvSpPr>
          <p:cNvPr id="6" name="Footer"/>
          <p:cNvSpPr>
            <a:spLocks noGrp="1"/>
          </p:cNvSpPr>
          <p:nvPr>
            <p:ph type="ftr" sz="quarter" idx="11"/>
          </p:nvPr>
        </p:nvSpPr>
        <p:spPr/>
        <p:txBody>
          <a:bodyPr/>
          <a:lstStyle/>
          <a:p>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dirty="0"/>
          </a:p>
        </p:txBody>
      </p:sp>
    </p:spTree>
    <p:extLst>
      <p:ext uri="{BB962C8B-B14F-4D97-AF65-F5344CB8AC3E}">
        <p14:creationId xmlns:p14="http://schemas.microsoft.com/office/powerpoint/2010/main" val="200109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36000" y="336000"/>
            <a:ext cx="1920000" cy="1920000"/>
          </a:xfrm>
          <a:prstGeom prst="rect">
            <a:avLst/>
          </a:prstGeom>
        </p:spPr>
      </p:pic>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C58BE9-BCF2-40CB-A507-FA1C09B2A45D}" type="datetime1">
              <a:rPr lang="fr-FR" cap="all" smtClean="0"/>
              <a:t>09/10/2025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5423926" y="260648"/>
            <a:ext cx="6241025"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2791088" y="488307"/>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1200935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7F113F4-8E14-4997-AF16-133B85F9B4CD}" type="datetime1">
              <a:rPr lang="fr-FR" cap="all" smtClean="0"/>
              <a:t>09/10/2025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0792180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C375543B-AD40-4F12-8EAA-08A6456909B4}"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14920237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46A9AF3D-5F74-43F8-84AB-B20C88BF03FB}" type="datetime1">
              <a:rPr lang="fr-FR" cap="all" smtClean="0"/>
              <a:t>09/10/2025</a:t>
            </a:fld>
            <a:endParaRPr lang="fr-FR" cap="all" dirty="0"/>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3128248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BE29B07-020E-4036-9FBC-F4AE755AC914}"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2777771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3499411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0C7F2CB-D941-4009-BADD-B13898137E70}"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30572805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2CD1C4D2-0A38-4109-ACD2-E95B19804E99}" type="datetime1">
              <a:rPr lang="fr-FR" cap="all" smtClean="0"/>
              <a:t>09/10/2025</a:t>
            </a:fld>
            <a:endParaRPr lang="fr-FR" cap="all" dirty="0"/>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13051698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937CB1DA-2318-4F61-AF6E-25F6C47CC078}" type="datetime1">
              <a:rPr lang="fr-FR" smtClean="0"/>
              <a:t>09/10/2025</a:t>
            </a:fld>
            <a:endParaRPr lang="fr-FR" dirty="0"/>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userDrawn="1"/>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userDrawn="1"/>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r>
              <a:rPr lang="fr-FR"/>
              <a:t>Direction de l’Offre de Soins et en faveur de l’Autonomie</a:t>
            </a:r>
            <a:endParaRPr lang="fr-FR" dirty="0"/>
          </a:p>
        </p:txBody>
      </p:sp>
    </p:spTree>
    <p:extLst>
      <p:ext uri="{BB962C8B-B14F-4D97-AF65-F5344CB8AC3E}">
        <p14:creationId xmlns:p14="http://schemas.microsoft.com/office/powerpoint/2010/main" val="35298876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r>
              <a:rPr lang="fr-FR"/>
              <a:t>Direction de l’Offre de Soins et en faveur de l’Autonomie</a:t>
            </a:r>
            <a:endParaRPr lang="fr-FR" dirty="0"/>
          </a:p>
        </p:txBody>
      </p:sp>
      <p:sp>
        <p:nvSpPr>
          <p:cNvPr id="4" name="Espace réservé du numéro de diapositive 3"/>
          <p:cNvSpPr>
            <a:spLocks noGrp="1"/>
          </p:cNvSpPr>
          <p:nvPr>
            <p:ph type="sldNum" sz="quarter" idx="11"/>
          </p:nvPr>
        </p:nvSpPr>
        <p:spPr/>
        <p:txBody>
          <a:bodyPr/>
          <a:lstStyle/>
          <a:p>
            <a:fld id="{733122C9-A0B9-462F-8757-0847AD287B63}" type="slidenum">
              <a:rPr lang="fr-FR" smtClean="0"/>
              <a:pPr/>
              <a:t>‹N°›</a:t>
            </a:fld>
            <a:endParaRPr lang="fr-FR" dirty="0"/>
          </a:p>
        </p:txBody>
      </p:sp>
      <p:sp>
        <p:nvSpPr>
          <p:cNvPr id="5" name="Espace réservé de la date 4"/>
          <p:cNvSpPr>
            <a:spLocks noGrp="1"/>
          </p:cNvSpPr>
          <p:nvPr>
            <p:ph type="dt" sz="half" idx="12"/>
          </p:nvPr>
        </p:nvSpPr>
        <p:spPr/>
        <p:txBody>
          <a:bodyPr/>
          <a:lstStyle/>
          <a:p>
            <a:fld id="{7A15400C-B16E-4681-9470-B752239C6CD3}" type="datetime1">
              <a:rPr lang="fr-FR" cap="all" smtClean="0"/>
              <a:t>09/10/2025</a:t>
            </a:fld>
            <a:endParaRPr lang="fr-FR" cap="all" dirty="0"/>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1607808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userDrawn="1"/>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1452271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36000" y="336000"/>
            <a:ext cx="1920000" cy="1920000"/>
          </a:xfrm>
          <a:prstGeom prst="rect">
            <a:avLst/>
          </a:prstGeom>
        </p:spPr>
      </p:pic>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D7698221-35EF-134F-B87A-568DECC70F29}" type="datetime1">
              <a:rPr lang="fr-FR" cap="all" smtClean="0"/>
              <a:pPr/>
              <a:t>09/10/2025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5423926" y="260648"/>
            <a:ext cx="6241025"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2791088" y="488307"/>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1815477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251C71F6-E0A6-1740-B64F-38F332886BAF}" type="datetime1">
              <a:rPr lang="fr-FR" cap="all" smtClean="0"/>
              <a:pPr/>
              <a:t>09/10/2025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7324524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A4A60EE-9D13-3442-9796-E718C6343EC1}" type="datetime1">
              <a:rPr lang="fr-FR" cap="all" smtClean="0"/>
              <a:pPr/>
              <a:t>09/10/2025</a:t>
            </a:fld>
            <a:endParaRPr lang="fr-FR" cap="all" dirty="0"/>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33823456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E6183FC-BA60-7C49-ABF3-B50982741576}" type="datetime1">
              <a:rPr lang="fr-FR" cap="all" smtClean="0"/>
              <a:pPr/>
              <a:t>09/10/2025</a:t>
            </a:fld>
            <a:endParaRPr lang="fr-FR" cap="all" dirty="0"/>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7194776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0597CDB5-73DC-8641-8CC1-FAD9379FD627}" type="datetime1">
              <a:rPr lang="fr-FR" cap="all" smtClean="0"/>
              <a:pPr/>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2713405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9946296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E1290DD-BE4D-794B-919C-D565D1B9C67D}" type="datetime1">
              <a:rPr lang="fr-FR" cap="all" smtClean="0"/>
              <a:pPr/>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13993245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5F7325A3-5315-1B4B-A0D9-112471EB5837}" type="datetime1">
              <a:rPr lang="fr-FR" cap="all" smtClean="0"/>
              <a:pPr/>
              <a:t>09/10/2025</a:t>
            </a:fld>
            <a:endParaRPr lang="fr-FR" cap="all" dirty="0"/>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25389834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4EA19884-7A29-DC4E-9311-A62E54788E52}" type="datetime1">
              <a:rPr lang="fr-FR" smtClean="0"/>
              <a:t>09/10/2025</a:t>
            </a:fld>
            <a:endParaRPr lang="fr-FR" dirty="0"/>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userDrawn="1"/>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userDrawn="1"/>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r>
              <a:rPr lang="fr-FR"/>
              <a:t>Intitulé de la direction/service</a:t>
            </a:r>
            <a:endParaRPr lang="fr-FR" dirty="0"/>
          </a:p>
        </p:txBody>
      </p:sp>
    </p:spTree>
    <p:extLst>
      <p:ext uri="{BB962C8B-B14F-4D97-AF65-F5344CB8AC3E}">
        <p14:creationId xmlns:p14="http://schemas.microsoft.com/office/powerpoint/2010/main" val="22109878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r>
              <a:rPr lang="fr-FR"/>
              <a:t>Intitulé de la direction/service</a:t>
            </a:r>
            <a:endParaRPr lang="fr-FR" dirty="0"/>
          </a:p>
        </p:txBody>
      </p:sp>
      <p:sp>
        <p:nvSpPr>
          <p:cNvPr id="4" name="Espace réservé du numéro de diapositive 3"/>
          <p:cNvSpPr>
            <a:spLocks noGrp="1"/>
          </p:cNvSpPr>
          <p:nvPr>
            <p:ph type="sldNum" sz="quarter" idx="11"/>
          </p:nvPr>
        </p:nvSpPr>
        <p:spPr/>
        <p:txBody>
          <a:bodyPr/>
          <a:lstStyle/>
          <a:p>
            <a:fld id="{733122C9-A0B9-462F-8757-0847AD287B63}" type="slidenum">
              <a:rPr lang="fr-FR" smtClean="0"/>
              <a:pPr/>
              <a:t>‹N°›</a:t>
            </a:fld>
            <a:endParaRPr lang="fr-FR" dirty="0"/>
          </a:p>
        </p:txBody>
      </p:sp>
      <p:sp>
        <p:nvSpPr>
          <p:cNvPr id="5" name="Espace réservé de la date 4"/>
          <p:cNvSpPr>
            <a:spLocks noGrp="1"/>
          </p:cNvSpPr>
          <p:nvPr>
            <p:ph type="dt" sz="half" idx="12"/>
          </p:nvPr>
        </p:nvSpPr>
        <p:spPr/>
        <p:txBody>
          <a:bodyPr/>
          <a:lstStyle/>
          <a:p>
            <a:fld id="{B858D49A-5A7A-574D-A0ED-52B5C1EFA876}" type="datetime1">
              <a:rPr lang="fr-FR" cap="all" smtClean="0"/>
              <a:pPr/>
              <a:t>09/10/2025</a:t>
            </a:fld>
            <a:endParaRPr lang="fr-FR" cap="all" dirty="0"/>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5659548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userDrawn="1"/>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18468490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36000" y="336000"/>
            <a:ext cx="1920000" cy="1920000"/>
          </a:xfrm>
          <a:prstGeom prst="rect">
            <a:avLst/>
          </a:prstGeom>
        </p:spPr>
      </p:pic>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6F63560E-3A26-425B-AFDC-9795593E0FB5}" type="datetime1">
              <a:rPr lang="fr-FR" cap="all" smtClean="0"/>
              <a:t>09/10/2025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5423926" y="260648"/>
            <a:ext cx="6241025"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2791088" y="488307"/>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1843926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BB1C53C3-A38F-4FAB-8630-5F968AD1B9E6}" type="datetime1">
              <a:rPr lang="fr-FR" cap="all" smtClean="0"/>
              <a:t>09/10/2025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4852655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E719D9A7-4EE3-4ECB-B6C6-38730A876480}"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24566365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41649FED-20D0-404E-9C96-2BBCE1B4ACEB}" type="datetime1">
              <a:rPr lang="fr-FR" cap="all" smtClean="0"/>
              <a:t>09/10/2025</a:t>
            </a:fld>
            <a:endParaRPr lang="fr-FR" cap="all" dirty="0"/>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8389473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11AFE1D-6A3C-4811-869F-D21B9B6BCBF8}"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1015790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42416212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20EFE2FD-DBBB-4504-BE7D-9B7BB61803AC}" type="datetime1">
              <a:rPr lang="fr-FR" cap="all" smtClean="0"/>
              <a:t>09/10/2025</a:t>
            </a:fld>
            <a:endParaRPr lang="fr-FR" cap="all" dirty="0"/>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22334561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6891F7FD-17F8-4087-B393-8BA7B7AFF5A4}" type="datetime1">
              <a:rPr lang="fr-FR" cap="all" smtClean="0"/>
              <a:t>09/10/2025</a:t>
            </a:fld>
            <a:endParaRPr lang="fr-FR" cap="all" dirty="0"/>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14095469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577DF3FD-94F4-4012-9AEC-1067A65A13CF}" type="datetime1">
              <a:rPr lang="fr-FR" smtClean="0"/>
              <a:t>09/10/2025</a:t>
            </a:fld>
            <a:endParaRPr lang="fr-FR" dirty="0"/>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userDrawn="1"/>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userDrawn="1"/>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r>
              <a:rPr lang="fr-FR"/>
              <a:t>DOSA QPE </a:t>
            </a:r>
            <a:endParaRPr lang="fr-FR" dirty="0"/>
          </a:p>
        </p:txBody>
      </p:sp>
    </p:spTree>
    <p:extLst>
      <p:ext uri="{BB962C8B-B14F-4D97-AF65-F5344CB8AC3E}">
        <p14:creationId xmlns:p14="http://schemas.microsoft.com/office/powerpoint/2010/main" val="20398787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r>
              <a:rPr lang="fr-FR"/>
              <a:t>DOSA QPE </a:t>
            </a:r>
            <a:endParaRPr lang="fr-FR" dirty="0"/>
          </a:p>
        </p:txBody>
      </p:sp>
      <p:sp>
        <p:nvSpPr>
          <p:cNvPr id="4" name="Espace réservé du numéro de diapositive 3"/>
          <p:cNvSpPr>
            <a:spLocks noGrp="1"/>
          </p:cNvSpPr>
          <p:nvPr>
            <p:ph type="sldNum" sz="quarter" idx="11"/>
          </p:nvPr>
        </p:nvSpPr>
        <p:spPr/>
        <p:txBody>
          <a:bodyPr/>
          <a:lstStyle/>
          <a:p>
            <a:fld id="{733122C9-A0B9-462F-8757-0847AD287B63}" type="slidenum">
              <a:rPr lang="fr-FR" smtClean="0"/>
              <a:pPr/>
              <a:t>‹N°›</a:t>
            </a:fld>
            <a:endParaRPr lang="fr-FR" dirty="0"/>
          </a:p>
        </p:txBody>
      </p:sp>
      <p:sp>
        <p:nvSpPr>
          <p:cNvPr id="5" name="Espace réservé de la date 4"/>
          <p:cNvSpPr>
            <a:spLocks noGrp="1"/>
          </p:cNvSpPr>
          <p:nvPr>
            <p:ph type="dt" sz="half" idx="12"/>
          </p:nvPr>
        </p:nvSpPr>
        <p:spPr/>
        <p:txBody>
          <a:bodyPr/>
          <a:lstStyle/>
          <a:p>
            <a:fld id="{79BA7FD9-3A56-415D-AF47-6043565D01CC}" type="datetime1">
              <a:rPr lang="fr-FR" cap="all" smtClean="0"/>
              <a:t>09/10/2025</a:t>
            </a:fld>
            <a:endParaRPr lang="fr-FR" cap="all" dirty="0"/>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8460133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userDrawn="1"/>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25837352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 Couverture">
    <p:spTree>
      <p:nvGrpSpPr>
        <p:cNvPr id="1" name=""/>
        <p:cNvGrpSpPr/>
        <p:nvPr/>
      </p:nvGrpSpPr>
      <p:grpSpPr>
        <a:xfrm>
          <a:off x="0" y="0"/>
          <a:ext cx="0" cy="0"/>
          <a:chOff x="0" y="0"/>
          <a:chExt cx="0" cy="0"/>
        </a:xfrm>
      </p:grpSpPr>
      <p:sp>
        <p:nvSpPr>
          <p:cNvPr id="5" name="Espace réservé du texte 2"/>
          <p:cNvSpPr>
            <a:spLocks noGrp="1"/>
          </p:cNvSpPr>
          <p:nvPr>
            <p:ph type="body" sz="quarter" idx="10"/>
          </p:nvPr>
        </p:nvSpPr>
        <p:spPr>
          <a:xfrm>
            <a:off x="3380295" y="2507615"/>
            <a:ext cx="7996789" cy="1639888"/>
          </a:xfrm>
          <a:prstGeom prst="rect">
            <a:avLst/>
          </a:prstGeom>
        </p:spPr>
        <p:txBody>
          <a:bodyPr lIns="0"/>
          <a:lstStyle>
            <a:lvl1pPr marL="0" indent="0">
              <a:buNone/>
              <a:defRPr sz="3600" b="1">
                <a:latin typeface="Arial" panose="020B0604020202020204" pitchFamily="34" charset="0"/>
                <a:cs typeface="Arial" panose="020B0604020202020204" pitchFamily="34" charset="0"/>
              </a:defRPr>
            </a:lvl1pPr>
            <a:lvl2pPr>
              <a:defRPr sz="3600" b="1">
                <a:latin typeface="Arial" panose="020B0604020202020204" pitchFamily="34" charset="0"/>
                <a:cs typeface="Arial" panose="020B0604020202020204" pitchFamily="34" charset="0"/>
              </a:defRPr>
            </a:lvl2pPr>
            <a:lvl3pPr>
              <a:defRPr sz="3600" b="1">
                <a:latin typeface="Arial" panose="020B0604020202020204" pitchFamily="34" charset="0"/>
                <a:cs typeface="Arial" panose="020B0604020202020204" pitchFamily="34" charset="0"/>
              </a:defRPr>
            </a:lvl3pPr>
            <a:lvl4pPr>
              <a:defRPr sz="3600" b="1">
                <a:latin typeface="Arial" panose="020B0604020202020204" pitchFamily="34" charset="0"/>
                <a:cs typeface="Arial" panose="020B0604020202020204" pitchFamily="34" charset="0"/>
              </a:defRPr>
            </a:lvl4pPr>
            <a:lvl5pPr>
              <a:defRPr sz="3600" b="1">
                <a:latin typeface="Arial" panose="020B0604020202020204" pitchFamily="34" charset="0"/>
                <a:cs typeface="Arial" panose="020B0604020202020204" pitchFamily="34" charset="0"/>
              </a:defRPr>
            </a:lvl5pPr>
          </a:lstStyle>
          <a:p>
            <a:pPr lvl="0"/>
            <a:r>
              <a:rPr lang="fr-FR"/>
              <a:t>Modifier les styles du texte du masque</a:t>
            </a:r>
          </a:p>
        </p:txBody>
      </p:sp>
      <p:sp>
        <p:nvSpPr>
          <p:cNvPr id="7" name="Espace réservé du texte 10"/>
          <p:cNvSpPr>
            <a:spLocks noGrp="1"/>
          </p:cNvSpPr>
          <p:nvPr>
            <p:ph type="body" sz="quarter" idx="11" hasCustomPrompt="1"/>
          </p:nvPr>
        </p:nvSpPr>
        <p:spPr>
          <a:xfrm>
            <a:off x="3380316" y="4156791"/>
            <a:ext cx="7996768" cy="801687"/>
          </a:xfrm>
          <a:prstGeom prst="rect">
            <a:avLst/>
          </a:prstGeom>
        </p:spPr>
        <p:txBody>
          <a:bodyPr lIns="0"/>
          <a:lstStyle>
            <a:lvl1pPr marL="0" indent="0">
              <a:buNone/>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fr-FR"/>
              <a:t>Sous-titre / date</a:t>
            </a:r>
          </a:p>
        </p:txBody>
      </p:sp>
    </p:spTree>
    <p:extLst>
      <p:ext uri="{BB962C8B-B14F-4D97-AF65-F5344CB8AC3E}">
        <p14:creationId xmlns:p14="http://schemas.microsoft.com/office/powerpoint/2010/main" val="40325496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ntercalaire">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804711" y="827984"/>
            <a:ext cx="7082573" cy="871862"/>
          </a:xfrm>
          <a:prstGeom prst="rect">
            <a:avLst/>
          </a:prstGeom>
        </p:spPr>
        <p:txBody>
          <a:bodyPr lIns="0"/>
          <a:lstStyle>
            <a:lvl1pPr marL="0" indent="0">
              <a:buNone/>
              <a:defRPr sz="3000" b="1" baseline="0">
                <a:latin typeface="Arial" panose="020B0604020202020204" pitchFamily="34" charset="0"/>
                <a:cs typeface="Arial" panose="020B0604020202020204" pitchFamily="34" charset="0"/>
              </a:defRPr>
            </a:lvl1pPr>
            <a:lvl2pPr>
              <a:defRPr sz="3000">
                <a:latin typeface="Arial" panose="020B0604020202020204" pitchFamily="34" charset="0"/>
                <a:cs typeface="Arial" panose="020B0604020202020204" pitchFamily="34" charset="0"/>
              </a:defRPr>
            </a:lvl2pPr>
            <a:lvl3pPr>
              <a:defRPr sz="3000">
                <a:latin typeface="Arial" panose="020B0604020202020204" pitchFamily="34" charset="0"/>
                <a:cs typeface="Arial" panose="020B0604020202020204" pitchFamily="34" charset="0"/>
              </a:defRPr>
            </a:lvl3pPr>
            <a:lvl4pPr>
              <a:defRPr sz="3000">
                <a:latin typeface="Arial" panose="020B0604020202020204" pitchFamily="34" charset="0"/>
                <a:cs typeface="Arial" panose="020B0604020202020204" pitchFamily="34" charset="0"/>
              </a:defRPr>
            </a:lvl4pPr>
            <a:lvl5pPr>
              <a:defRPr sz="3000">
                <a:latin typeface="Arial" panose="020B0604020202020204" pitchFamily="34" charset="0"/>
                <a:cs typeface="Arial" panose="020B0604020202020204" pitchFamily="34" charset="0"/>
              </a:defRPr>
            </a:lvl5pPr>
          </a:lstStyle>
          <a:p>
            <a:pPr lvl="0"/>
            <a:r>
              <a:rPr lang="fr-FR"/>
              <a:t>Modifier le titre</a:t>
            </a:r>
          </a:p>
        </p:txBody>
      </p:sp>
      <p:cxnSp>
        <p:nvCxnSpPr>
          <p:cNvPr id="5" name="Connecteur droit 4"/>
          <p:cNvCxnSpPr/>
          <p:nvPr userDrawn="1"/>
        </p:nvCxnSpPr>
        <p:spPr>
          <a:xfrm>
            <a:off x="834603" y="1437909"/>
            <a:ext cx="857045" cy="0"/>
          </a:xfrm>
          <a:prstGeom prst="line">
            <a:avLst/>
          </a:prstGeom>
          <a:ln w="76200" cmpd="sng">
            <a:gradFill flip="none" rotWithShape="1">
              <a:gsLst>
                <a:gs pos="0">
                  <a:srgbClr val="000C92"/>
                </a:gs>
                <a:gs pos="50000">
                  <a:srgbClr val="00729E"/>
                </a:gs>
                <a:gs pos="100000">
                  <a:srgbClr val="99C223"/>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6" name="Espace réservé du texte 5"/>
          <p:cNvSpPr>
            <a:spLocks noGrp="1"/>
          </p:cNvSpPr>
          <p:nvPr>
            <p:ph type="body" sz="quarter" idx="11" hasCustomPrompt="1"/>
          </p:nvPr>
        </p:nvSpPr>
        <p:spPr>
          <a:xfrm>
            <a:off x="804713" y="1711284"/>
            <a:ext cx="7082573" cy="1196975"/>
          </a:xfrm>
          <a:prstGeom prst="rect">
            <a:avLst/>
          </a:prstGeom>
        </p:spPr>
        <p:txBody>
          <a:bodyPr lIns="0"/>
          <a:lstStyle>
            <a:lvl1pPr marL="0" indent="0">
              <a:buNone/>
              <a:defRPr sz="2000">
                <a:latin typeface="Arial" panose="020B0604020202020204" pitchFamily="34" charset="0"/>
                <a:cs typeface="Arial" panose="020B0604020202020204" pitchFamily="34" charset="0"/>
              </a:defRPr>
            </a:lvl1pPr>
          </a:lstStyle>
          <a:p>
            <a:pPr lvl="0"/>
            <a:r>
              <a:rPr lang="fr-FR"/>
              <a:t>Sous-titre</a:t>
            </a:r>
          </a:p>
        </p:txBody>
      </p:sp>
    </p:spTree>
    <p:extLst>
      <p:ext uri="{BB962C8B-B14F-4D97-AF65-F5344CB8AC3E}">
        <p14:creationId xmlns:p14="http://schemas.microsoft.com/office/powerpoint/2010/main" val="1286920092"/>
      </p:ext>
    </p:extLst>
  </p:cSld>
  <p:clrMapOvr>
    <a:masterClrMapping/>
  </p:clrMapOvr>
  <p:extLst>
    <p:ext uri="{DCECCB84-F9BA-43D5-87BE-67443E8EF086}">
      <p15:sldGuideLst xmlns:p15="http://schemas.microsoft.com/office/powerpoint/2012/main">
        <p15:guide id="1" orient="horz" pos="2160">
          <p15:clr>
            <a:srgbClr val="FBAE40"/>
          </p15:clr>
        </p15:guide>
        <p15:guide id="2" pos="7167">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age texte">
    <p:spTree>
      <p:nvGrpSpPr>
        <p:cNvPr id="1" name=""/>
        <p:cNvGrpSpPr/>
        <p:nvPr/>
      </p:nvGrpSpPr>
      <p:grpSpPr>
        <a:xfrm>
          <a:off x="0" y="0"/>
          <a:ext cx="0" cy="0"/>
          <a:chOff x="0" y="0"/>
          <a:chExt cx="0" cy="0"/>
        </a:xfrm>
      </p:grpSpPr>
      <p:cxnSp>
        <p:nvCxnSpPr>
          <p:cNvPr id="4" name="Connecteur droit 3"/>
          <p:cNvCxnSpPr/>
          <p:nvPr userDrawn="1"/>
        </p:nvCxnSpPr>
        <p:spPr>
          <a:xfrm>
            <a:off x="857043" y="844787"/>
            <a:ext cx="627109" cy="0"/>
          </a:xfrm>
          <a:prstGeom prst="line">
            <a:avLst/>
          </a:prstGeom>
          <a:ln w="57150" cmpd="sng">
            <a:solidFill>
              <a:srgbClr val="D80947"/>
            </a:solidFill>
          </a:ln>
          <a:effectLst/>
        </p:spPr>
        <p:style>
          <a:lnRef idx="2">
            <a:schemeClr val="accent1"/>
          </a:lnRef>
          <a:fillRef idx="0">
            <a:schemeClr val="accent1"/>
          </a:fillRef>
          <a:effectRef idx="1">
            <a:schemeClr val="accent1"/>
          </a:effectRef>
          <a:fontRef idx="minor">
            <a:schemeClr val="tx1"/>
          </a:fontRef>
        </p:style>
      </p:cxnSp>
      <p:sp>
        <p:nvSpPr>
          <p:cNvPr id="6" name="Espace réservé du texte 5"/>
          <p:cNvSpPr>
            <a:spLocks noGrp="1"/>
          </p:cNvSpPr>
          <p:nvPr>
            <p:ph type="body" sz="quarter" idx="10"/>
          </p:nvPr>
        </p:nvSpPr>
        <p:spPr>
          <a:xfrm>
            <a:off x="857249" y="354013"/>
            <a:ext cx="10519835" cy="481012"/>
          </a:xfrm>
          <a:prstGeom prst="rect">
            <a:avLst/>
          </a:prstGeom>
        </p:spPr>
        <p:txBody>
          <a:bodyPr lIns="0"/>
          <a:lstStyle>
            <a:lvl1pPr marL="0" indent="0">
              <a:buNone/>
              <a:defRPr sz="2000" b="1">
                <a:latin typeface="Arial" panose="020B0604020202020204" pitchFamily="34" charset="0"/>
                <a:cs typeface="Arial" panose="020B0604020202020204" pitchFamily="34" charset="0"/>
              </a:defRPr>
            </a:lvl1pPr>
            <a:lvl2pPr>
              <a:defRPr sz="2000" b="1">
                <a:latin typeface="Arial" panose="020B0604020202020204" pitchFamily="34" charset="0"/>
                <a:cs typeface="Arial" panose="020B0604020202020204" pitchFamily="34" charset="0"/>
              </a:defRPr>
            </a:lvl2pPr>
            <a:lvl3pPr>
              <a:defRPr sz="2000" b="1">
                <a:latin typeface="Arial" panose="020B0604020202020204" pitchFamily="34" charset="0"/>
                <a:cs typeface="Arial" panose="020B0604020202020204" pitchFamily="34" charset="0"/>
              </a:defRPr>
            </a:lvl3pPr>
            <a:lvl4pPr>
              <a:defRPr sz="2000" b="1">
                <a:latin typeface="Arial" panose="020B0604020202020204" pitchFamily="34" charset="0"/>
                <a:cs typeface="Arial" panose="020B0604020202020204" pitchFamily="34" charset="0"/>
              </a:defRPr>
            </a:lvl4pPr>
            <a:lvl5pPr>
              <a:defRPr sz="2000" b="1">
                <a:latin typeface="Arial" panose="020B0604020202020204" pitchFamily="34" charset="0"/>
                <a:cs typeface="Arial" panose="020B0604020202020204" pitchFamily="34" charset="0"/>
              </a:defRPr>
            </a:lvl5pPr>
          </a:lstStyle>
          <a:p>
            <a:pPr lvl="0"/>
            <a:r>
              <a:rPr lang="fr-FR"/>
              <a:t>Modifier les styles du texte du masque</a:t>
            </a:r>
          </a:p>
        </p:txBody>
      </p:sp>
      <p:sp>
        <p:nvSpPr>
          <p:cNvPr id="9" name="Espace réservé du texte 8"/>
          <p:cNvSpPr>
            <a:spLocks noGrp="1"/>
          </p:cNvSpPr>
          <p:nvPr>
            <p:ph type="body" sz="quarter" idx="11" hasCustomPrompt="1"/>
          </p:nvPr>
        </p:nvSpPr>
        <p:spPr>
          <a:xfrm>
            <a:off x="857249" y="1529907"/>
            <a:ext cx="10519835" cy="441683"/>
          </a:xfrm>
          <a:prstGeom prst="rect">
            <a:avLst/>
          </a:prstGeom>
        </p:spPr>
        <p:txBody>
          <a:bodyPr lIns="0"/>
          <a:lstStyle>
            <a:lvl1pPr marL="0" indent="0">
              <a:buFont typeface="Arial" panose="020B0604020202020204" pitchFamily="34" charset="0"/>
              <a:buNone/>
              <a:defRPr sz="1800" b="1">
                <a:latin typeface="Arial" panose="020B0604020202020204" pitchFamily="34" charset="0"/>
                <a:cs typeface="Arial" panose="020B0604020202020204" pitchFamily="34" charset="0"/>
              </a:defRPr>
            </a:lvl1pPr>
            <a:lvl2pPr marL="176213" indent="-176213">
              <a:buClr>
                <a:srgbClr val="5AAB45"/>
              </a:buClr>
              <a:buFont typeface="Arial" panose="020B0604020202020204" pitchFamily="34" charset="0"/>
              <a:buChar char="•"/>
              <a:defRPr sz="1600">
                <a:latin typeface="Arial" panose="020B0604020202020204" pitchFamily="34" charset="0"/>
                <a:cs typeface="Arial" panose="020B0604020202020204" pitchFamily="34" charset="0"/>
              </a:defRPr>
            </a:lvl2pPr>
          </a:lstStyle>
          <a:p>
            <a:pPr lvl="0"/>
            <a:r>
              <a:rPr lang="fr-FR"/>
              <a:t>Exemple de liste à puces :</a:t>
            </a:r>
          </a:p>
        </p:txBody>
      </p:sp>
      <p:sp>
        <p:nvSpPr>
          <p:cNvPr id="7" name="Espace réservé du texte 2"/>
          <p:cNvSpPr>
            <a:spLocks noGrp="1"/>
          </p:cNvSpPr>
          <p:nvPr>
            <p:ph idx="1" hasCustomPrompt="1"/>
          </p:nvPr>
        </p:nvSpPr>
        <p:spPr>
          <a:xfrm>
            <a:off x="862059" y="1971074"/>
            <a:ext cx="10529455" cy="2297690"/>
          </a:xfrm>
          <a:prstGeom prst="rect">
            <a:avLst/>
          </a:prstGeom>
        </p:spPr>
        <p:txBody>
          <a:bodyPr vert="horz" lIns="0" tIns="45720" rIns="0" bIns="45720" rtlCol="0">
            <a:normAutofit/>
          </a:bodyPr>
          <a:lstStyle>
            <a:lvl1pPr marL="285750" indent="-285750">
              <a:buClr>
                <a:srgbClr val="6CB643"/>
              </a:buClr>
              <a:buFont typeface="Arial" charset="0"/>
              <a:buChar char="•"/>
              <a:defRPr sz="1400">
                <a:latin typeface="Arial" charset="0"/>
                <a:ea typeface="Arial" charset="0"/>
                <a:cs typeface="Arial" charset="0"/>
              </a:defRPr>
            </a:lvl1pPr>
            <a:lvl2pPr marL="742950" indent="-285750">
              <a:buClr>
                <a:srgbClr val="6CB643"/>
              </a:buClr>
              <a:buFont typeface=".AppleSystemUIFont" charset="0"/>
              <a:buChar char="–"/>
              <a:defRPr sz="1400">
                <a:latin typeface="Arial" charset="0"/>
                <a:ea typeface="Arial" charset="0"/>
                <a:cs typeface="Arial" charset="0"/>
              </a:defRPr>
            </a:lvl2pPr>
            <a:lvl3pPr marL="1200150" indent="-285750">
              <a:buClr>
                <a:srgbClr val="6CB643"/>
              </a:buClr>
              <a:buFont typeface="Courier New" charset="0"/>
              <a:buChar char="o"/>
              <a:defRPr sz="1400">
                <a:latin typeface="Arial" charset="0"/>
                <a:ea typeface="Arial" charset="0"/>
                <a:cs typeface="Arial" charset="0"/>
              </a:defRPr>
            </a:lvl3pPr>
            <a:lvl4pPr>
              <a:defRPr sz="1600">
                <a:latin typeface="Arial" charset="0"/>
                <a:ea typeface="Arial" charset="0"/>
                <a:cs typeface="Arial" charset="0"/>
              </a:defRPr>
            </a:lvl4pPr>
            <a:lvl5pPr>
              <a:defRPr sz="1600">
                <a:latin typeface="Arial" charset="0"/>
                <a:ea typeface="Arial" charset="0"/>
                <a:cs typeface="Arial" charset="0"/>
              </a:defRPr>
            </a:lvl5pPr>
          </a:lstStyle>
          <a:p>
            <a:pPr lvl="0"/>
            <a:r>
              <a:rPr lang="fr-FR"/>
              <a:t>Cliquez pour modifier les styles du texte du masque</a:t>
            </a:r>
          </a:p>
          <a:p>
            <a:pPr lvl="1"/>
            <a:r>
              <a:rPr lang="fr-FR"/>
              <a:t>Deuxième niveau</a:t>
            </a:r>
          </a:p>
          <a:p>
            <a:pPr lvl="2"/>
            <a:r>
              <a:rPr lang="fr-FR"/>
              <a:t>Troisième niveau</a:t>
            </a:r>
          </a:p>
        </p:txBody>
      </p:sp>
    </p:spTree>
    <p:extLst>
      <p:ext uri="{BB962C8B-B14F-4D97-AF65-F5344CB8AC3E}">
        <p14:creationId xmlns:p14="http://schemas.microsoft.com/office/powerpoint/2010/main" val="3054019167"/>
      </p:ext>
    </p:extLst>
  </p:cSld>
  <p:clrMapOvr>
    <a:masterClrMapping/>
  </p:clrMapOvr>
  <p:extLst>
    <p:ext uri="{DCECCB84-F9BA-43D5-87BE-67443E8EF086}">
      <p15:sldGuideLst xmlns:p15="http://schemas.microsoft.com/office/powerpoint/2012/main">
        <p15:guide id="1" orient="horz" pos="2160">
          <p15:clr>
            <a:srgbClr val="FBAE40"/>
          </p15:clr>
        </p15:guide>
        <p15:guide id="2" pos="7167">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Page texte">
    <p:spTree>
      <p:nvGrpSpPr>
        <p:cNvPr id="1" name=""/>
        <p:cNvGrpSpPr/>
        <p:nvPr/>
      </p:nvGrpSpPr>
      <p:grpSpPr>
        <a:xfrm>
          <a:off x="0" y="0"/>
          <a:ext cx="0" cy="0"/>
          <a:chOff x="0" y="0"/>
          <a:chExt cx="0" cy="0"/>
        </a:xfrm>
      </p:grpSpPr>
      <p:sp>
        <p:nvSpPr>
          <p:cNvPr id="6" name="Espace réservé du texte 5"/>
          <p:cNvSpPr>
            <a:spLocks noGrp="1"/>
          </p:cNvSpPr>
          <p:nvPr>
            <p:ph type="body" sz="quarter" idx="10"/>
          </p:nvPr>
        </p:nvSpPr>
        <p:spPr>
          <a:xfrm>
            <a:off x="857251" y="354013"/>
            <a:ext cx="10546579" cy="481012"/>
          </a:xfrm>
          <a:prstGeom prst="rect">
            <a:avLst/>
          </a:prstGeom>
        </p:spPr>
        <p:txBody>
          <a:bodyPr lIns="0"/>
          <a:lstStyle>
            <a:lvl1pPr marL="0" indent="0">
              <a:buNone/>
              <a:defRPr sz="2000" b="1">
                <a:latin typeface="Arial" panose="020B0604020202020204" pitchFamily="34" charset="0"/>
                <a:cs typeface="Arial" panose="020B0604020202020204" pitchFamily="34" charset="0"/>
              </a:defRPr>
            </a:lvl1pPr>
            <a:lvl2pPr>
              <a:defRPr sz="2000" b="1">
                <a:latin typeface="Arial" panose="020B0604020202020204" pitchFamily="34" charset="0"/>
                <a:cs typeface="Arial" panose="020B0604020202020204" pitchFamily="34" charset="0"/>
              </a:defRPr>
            </a:lvl2pPr>
            <a:lvl3pPr>
              <a:defRPr sz="2000" b="1">
                <a:latin typeface="Arial" panose="020B0604020202020204" pitchFamily="34" charset="0"/>
                <a:cs typeface="Arial" panose="020B0604020202020204" pitchFamily="34" charset="0"/>
              </a:defRPr>
            </a:lvl3pPr>
            <a:lvl4pPr>
              <a:defRPr sz="2000" b="1">
                <a:latin typeface="Arial" panose="020B0604020202020204" pitchFamily="34" charset="0"/>
                <a:cs typeface="Arial" panose="020B0604020202020204" pitchFamily="34" charset="0"/>
              </a:defRPr>
            </a:lvl4pPr>
            <a:lvl5pPr>
              <a:defRPr sz="2000" b="1">
                <a:latin typeface="Arial" panose="020B0604020202020204" pitchFamily="34" charset="0"/>
                <a:cs typeface="Arial" panose="020B0604020202020204" pitchFamily="34" charset="0"/>
              </a:defRPr>
            </a:lvl5pPr>
          </a:lstStyle>
          <a:p>
            <a:pPr lvl="0"/>
            <a:r>
              <a:rPr lang="fr-FR"/>
              <a:t>Modifier les styles du texte du masque</a:t>
            </a:r>
          </a:p>
        </p:txBody>
      </p:sp>
      <p:sp>
        <p:nvSpPr>
          <p:cNvPr id="3" name="Espace réservé du texte 2"/>
          <p:cNvSpPr>
            <a:spLocks noGrp="1"/>
          </p:cNvSpPr>
          <p:nvPr>
            <p:ph type="body" sz="quarter" idx="11" hasCustomPrompt="1"/>
          </p:nvPr>
        </p:nvSpPr>
        <p:spPr>
          <a:xfrm>
            <a:off x="857251" y="1592263"/>
            <a:ext cx="2669252" cy="364356"/>
          </a:xfrm>
          <a:prstGeom prst="rect">
            <a:avLst/>
          </a:prstGeom>
        </p:spPr>
        <p:txBody>
          <a:bodyPr lIns="0"/>
          <a:lstStyle>
            <a:lvl1pPr marL="0" indent="0">
              <a:buNone/>
              <a:defRPr sz="1600" b="1">
                <a:latin typeface="Arial" panose="020B0604020202020204" pitchFamily="34" charset="0"/>
                <a:cs typeface="Arial" panose="020B0604020202020204" pitchFamily="34" charset="0"/>
              </a:defRPr>
            </a:lvl1pPr>
          </a:lstStyle>
          <a:p>
            <a:pPr lvl="0"/>
            <a:r>
              <a:rPr lang="fr-FR"/>
              <a:t>Tableau type</a:t>
            </a:r>
          </a:p>
        </p:txBody>
      </p:sp>
      <p:sp>
        <p:nvSpPr>
          <p:cNvPr id="12" name="Espace réservé du tableau 11" title="Texte"/>
          <p:cNvSpPr>
            <a:spLocks noGrp="1"/>
          </p:cNvSpPr>
          <p:nvPr>
            <p:ph type="tbl" sz="quarter" idx="12"/>
          </p:nvPr>
        </p:nvSpPr>
        <p:spPr>
          <a:xfrm>
            <a:off x="857042" y="2051328"/>
            <a:ext cx="10546788" cy="2000250"/>
          </a:xfrm>
          <a:prstGeom prst="rect">
            <a:avLst/>
          </a:prstGeom>
          <a:solidFill>
            <a:srgbClr val="E0E6E7"/>
          </a:solidFill>
          <a:ln>
            <a:solidFill>
              <a:schemeClr val="bg1"/>
            </a:solidFill>
          </a:ln>
        </p:spPr>
        <p:txBody>
          <a:bodyPr numCol="1"/>
          <a:lstStyle>
            <a:lvl1pPr marL="0" indent="0">
              <a:buNone/>
              <a:defRPr sz="1600">
                <a:latin typeface="Arial" panose="020B0604020202020204" pitchFamily="34" charset="0"/>
                <a:cs typeface="Arial" panose="020B0604020202020204" pitchFamily="34" charset="0"/>
              </a:defRPr>
            </a:lvl1pPr>
          </a:lstStyle>
          <a:p>
            <a:r>
              <a:rPr lang="fr-FR"/>
              <a:t>Cliquez sur l'icône pour ajouter un tableau</a:t>
            </a:r>
          </a:p>
        </p:txBody>
      </p:sp>
      <p:cxnSp>
        <p:nvCxnSpPr>
          <p:cNvPr id="9" name="Connecteur droit 8"/>
          <p:cNvCxnSpPr/>
          <p:nvPr userDrawn="1"/>
        </p:nvCxnSpPr>
        <p:spPr>
          <a:xfrm>
            <a:off x="857043" y="844787"/>
            <a:ext cx="627109" cy="0"/>
          </a:xfrm>
          <a:prstGeom prst="line">
            <a:avLst/>
          </a:prstGeom>
          <a:ln w="57150" cmpd="sng">
            <a:solidFill>
              <a:srgbClr val="D80947"/>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4992451"/>
      </p:ext>
    </p:extLst>
  </p:cSld>
  <p:clrMapOvr>
    <a:masterClrMapping/>
  </p:clrMapOvr>
  <p:extLst>
    <p:ext uri="{DCECCB84-F9BA-43D5-87BE-67443E8EF086}">
      <p15:sldGuideLst xmlns:p15="http://schemas.microsoft.com/office/powerpoint/2012/main">
        <p15:guide id="1" orient="horz" pos="2160">
          <p15:clr>
            <a:srgbClr val="FBAE40"/>
          </p15:clr>
        </p15:guide>
        <p15:guide id="2" pos="7167">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age fond blanc">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197328"/>
      </p:ext>
    </p:extLst>
  </p:cSld>
  <p:clrMapOvr>
    <a:masterClrMapping/>
  </p:clrMapOvr>
  <p:extLst>
    <p:ext uri="{DCECCB84-F9BA-43D5-87BE-67443E8EF086}">
      <p15:sldGuideLst xmlns:p15="http://schemas.microsoft.com/office/powerpoint/2012/main">
        <p15:guide id="1" orient="horz" pos="2160">
          <p15:clr>
            <a:srgbClr val="FBAE40"/>
          </p15:clr>
        </p15:guide>
        <p15:guide id="2" pos="716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C303185D-6BCA-4D38-A3F0-B3E76060B278}" type="datetimeFigureOut">
              <a:rPr lang="fr-FR" smtClean="0"/>
              <a:t>09/10/2025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B778DE0-BAC2-4614-8AEC-42BBBE72F7EB}"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34425083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rnière pag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9302ED8-E8B7-4616-A18A-46003FD93C1F}"/>
              </a:ext>
            </a:extLst>
          </p:cNvPr>
          <p:cNvPicPr>
            <a:picLocks noChangeAspect="1"/>
          </p:cNvPicPr>
          <p:nvPr userDrawn="1"/>
        </p:nvPicPr>
        <p:blipFill>
          <a:blip r:embed="rId2"/>
          <a:stretch>
            <a:fillRect/>
          </a:stretch>
        </p:blipFill>
        <p:spPr>
          <a:xfrm>
            <a:off x="687088" y="4096209"/>
            <a:ext cx="4354285" cy="608901"/>
          </a:xfrm>
          <a:prstGeom prst="rect">
            <a:avLst/>
          </a:prstGeom>
        </p:spPr>
      </p:pic>
      <p:sp>
        <p:nvSpPr>
          <p:cNvPr id="14" name="Espace réservé du texte 2">
            <a:extLst>
              <a:ext uri="{FF2B5EF4-FFF2-40B4-BE49-F238E27FC236}">
                <a16:creationId xmlns:a16="http://schemas.microsoft.com/office/drawing/2014/main" id="{CB9478EA-836A-45AC-AC2D-3FD5E7D1446C}"/>
              </a:ext>
            </a:extLst>
          </p:cNvPr>
          <p:cNvSpPr txBox="1">
            <a:spLocks/>
          </p:cNvSpPr>
          <p:nvPr userDrawn="1"/>
        </p:nvSpPr>
        <p:spPr>
          <a:xfrm>
            <a:off x="687088" y="5000258"/>
            <a:ext cx="4624592" cy="1385321"/>
          </a:xfrm>
          <a:prstGeom prst="rect">
            <a:avLst/>
          </a:prstGeom>
        </p:spPr>
        <p:txBody>
          <a:bodyPr vert="horz" lIns="0" tIns="0" rIns="0" bIns="0" rtlCol="0">
            <a:normAutofit/>
          </a:bodyPr>
          <a:lstStyle>
            <a:lvl1pPr marL="0" indent="0" algn="ctr" defTabSz="457200" rtl="0" eaLnBrk="1" latinLnBrk="0" hangingPunct="1">
              <a:lnSpc>
                <a:spcPct val="80000"/>
              </a:lnSpc>
              <a:spcBef>
                <a:spcPct val="0"/>
              </a:spcBef>
              <a:buNone/>
              <a:defRPr sz="4400" b="1" kern="1200">
                <a:solidFill>
                  <a:schemeClr val="tx1"/>
                </a:solidFill>
                <a:latin typeface="Arial"/>
                <a:ea typeface="+mj-ea"/>
                <a:cs typeface="Arial"/>
              </a:defRPr>
            </a:lvl1pPr>
            <a:lvl2pPr marL="457200" indent="0">
              <a:buNone/>
              <a:defRPr sz="1600" b="0">
                <a:latin typeface="Arial"/>
                <a:cs typeface="Arial"/>
              </a:defRPr>
            </a:lvl2pPr>
          </a:lstStyle>
          <a:p>
            <a:pPr algn="l">
              <a:lnSpc>
                <a:spcPct val="130000"/>
              </a:lnSpc>
            </a:pPr>
            <a:r>
              <a:rPr lang="fr-FR" sz="1300" b="0"/>
              <a:t>23, avenue d’Italie</a:t>
            </a:r>
          </a:p>
          <a:p>
            <a:pPr algn="l">
              <a:lnSpc>
                <a:spcPct val="130000"/>
              </a:lnSpc>
            </a:pPr>
            <a:r>
              <a:rPr lang="fr-FR" sz="1300" b="0"/>
              <a:t>75013 Paris</a:t>
            </a:r>
            <a:endParaRPr lang="fr-FR" sz="1300" b="0" u="sng"/>
          </a:p>
          <a:p>
            <a:pPr algn="l">
              <a:lnSpc>
                <a:spcPct val="130000"/>
              </a:lnSpc>
            </a:pPr>
            <a:r>
              <a:rPr lang="fr-FR" sz="1300" b="0" u="sng">
                <a:hlinkClick r:id="rId3"/>
              </a:rPr>
              <a:t>www.anap.fr</a:t>
            </a:r>
            <a:endParaRPr lang="fr-FR" sz="1300" b="0" u="sng"/>
          </a:p>
          <a:p>
            <a:pPr algn="l">
              <a:lnSpc>
                <a:spcPct val="130000"/>
              </a:lnSpc>
            </a:pPr>
            <a:r>
              <a:rPr lang="fr-FR" sz="1300" b="0" u="none"/>
              <a:t>       </a:t>
            </a:r>
            <a:r>
              <a:rPr lang="fr-FR" sz="1300" b="0" u="none">
                <a:hlinkClick r:id="rId4"/>
              </a:rPr>
              <a:t>@</a:t>
            </a:r>
            <a:r>
              <a:rPr lang="fr-FR" sz="1300" b="0" u="none" err="1">
                <a:hlinkClick r:id="rId4"/>
              </a:rPr>
              <a:t>anap_sante</a:t>
            </a:r>
            <a:endParaRPr lang="fr-FR" sz="1300" b="0" u="none"/>
          </a:p>
        </p:txBody>
      </p:sp>
      <p:pic>
        <p:nvPicPr>
          <p:cNvPr id="15" name="Image 14" descr="TWITTER.png">
            <a:extLst>
              <a:ext uri="{FF2B5EF4-FFF2-40B4-BE49-F238E27FC236}">
                <a16:creationId xmlns:a16="http://schemas.microsoft.com/office/drawing/2014/main" id="{FF54D937-7430-41EC-9B5F-544455E2088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82929" y="5835465"/>
            <a:ext cx="340408" cy="214007"/>
          </a:xfrm>
          <a:prstGeom prst="rect">
            <a:avLst/>
          </a:prstGeom>
        </p:spPr>
      </p:pic>
    </p:spTree>
    <p:extLst>
      <p:ext uri="{BB962C8B-B14F-4D97-AF65-F5344CB8AC3E}">
        <p14:creationId xmlns:p14="http://schemas.microsoft.com/office/powerpoint/2010/main" val="365823305"/>
      </p:ext>
    </p:extLst>
  </p:cSld>
  <p:clrMapOvr>
    <a:masterClrMapping/>
  </p:clrMapOvr>
  <p:extLst>
    <p:ext uri="{DCECCB84-F9BA-43D5-87BE-67443E8EF086}">
      <p15:sldGuideLst xmlns:p15="http://schemas.microsoft.com/office/powerpoint/2012/main">
        <p15:guide id="1" orient="horz" pos="2160">
          <p15:clr>
            <a:srgbClr val="FBAE40"/>
          </p15:clr>
        </p15:guide>
        <p15:guide id="2" pos="7167">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3"/>
            <a:ext cx="1560000" cy="461159"/>
          </a:xfrm>
          <a:prstGeom prst="rect">
            <a:avLst/>
          </a:prstGeom>
        </p:spPr>
        <p:txBody>
          <a:bodyPr vert="horz" lIns="0" tIns="0" rIns="0" bIns="0" rtlCol="0" anchor="ctr" anchorCtr="0">
            <a:noAutofit/>
          </a:bodyPr>
          <a:lstStyle>
            <a:lvl1pPr algn="l">
              <a:defRPr sz="750" b="1">
                <a:solidFill>
                  <a:schemeClr val="tx1"/>
                </a:solidFill>
              </a:defRPr>
            </a:lvl1pPr>
          </a:lstStyle>
          <a:p>
            <a:fld id="{6A4A60EE-9D13-3442-9796-E718C6343EC1}" type="datetime1">
              <a:rPr lang="fr-FR" cap="all" smtClean="0"/>
              <a:pPr/>
              <a:t>09/10/2025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7"/>
            <a:ext cx="11232819" cy="323935"/>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3"/>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5" y="260648"/>
            <a:ext cx="7839908" cy="480000"/>
          </a:xfrm>
          <a:prstGeom prst="rect">
            <a:avLst/>
          </a:prstGeom>
        </p:spPr>
        <p:txBody>
          <a:bodyPr vert="horz" lIns="0" tIns="0" rIns="0" bIns="0" rtlCol="0" anchor="ctr" anchorCtr="0">
            <a:noAutofit/>
          </a:bodyPr>
          <a:lstStyle>
            <a:lvl1pPr algn="r">
              <a:defRPr sz="75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24472147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A4A60EE-9D13-3442-9796-E718C6343EC1}" type="datetime1">
              <a:rPr lang="fr-FR" cap="all" smtClean="0"/>
              <a:pPr/>
              <a:t>09/10/2025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37469492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251C71F6-E0A6-1740-B64F-38F332886BAF}" type="datetime1">
              <a:rPr lang="fr-FR" cap="all" smtClean="0"/>
              <a:pPr/>
              <a:t>09/10/2025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910402"/>
            <a:ext cx="11233151" cy="719988"/>
          </a:xfrm>
        </p:spPr>
        <p:txBody>
          <a:bodyPr/>
          <a:lstStyle/>
          <a:p>
            <a:r>
              <a:rPr lang="fr-FR" dirty="0"/>
              <a:t>Sommaire</a:t>
            </a: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40009705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E6183FC-BA60-7C49-ABF3-B50982741576}" type="datetime1">
              <a:rPr lang="fr-FR" cap="all" smtClean="0"/>
              <a:pPr/>
              <a:t>09/10/2025</a:t>
            </a:fld>
            <a:endParaRPr lang="fr-FR" cap="all" dirty="0"/>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664906"/>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10402"/>
            <a:ext cx="11233151" cy="719988"/>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22773280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0597CDB5-73DC-8641-8CC1-FAD9379FD627}" type="datetime1">
              <a:rPr lang="fr-FR" cap="all" smtClean="0"/>
              <a:pPr/>
              <a:t>09/10/2025</a:t>
            </a:fld>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664906"/>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10402"/>
            <a:ext cx="11233151" cy="719988"/>
          </a:xfrm>
        </p:spPr>
        <p:txBody>
          <a:bodyPr/>
          <a:lstStyle/>
          <a:p>
            <a:r>
              <a:rPr lang="fr-FR" dirty="0"/>
              <a:t>Titre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
        <p:nvSpPr>
          <p:cNvPr id="10"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10416348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E1290DD-BE4D-794B-919C-D565D1B9C67D}" type="datetime1">
              <a:rPr lang="fr-FR" cap="all" smtClean="0"/>
              <a:pPr/>
              <a:t>09/10/2025</a:t>
            </a:fld>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664906"/>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10402"/>
            <a:ext cx="11233151" cy="719988"/>
          </a:xfrm>
        </p:spPr>
        <p:txBody>
          <a:bodyPr/>
          <a:lstStyle/>
          <a:p>
            <a:r>
              <a:rPr lang="fr-FR" dirty="0"/>
              <a:t>Titre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
        <p:nvSpPr>
          <p:cNvPr id="9"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24851325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D7698221-35EF-134F-B87A-568DECC70F29}" type="datetime1">
              <a:rPr lang="fr-FR" cap="all" smtClean="0"/>
              <a:pPr/>
              <a:t>09/10/2025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pic>
        <p:nvPicPr>
          <p:cNvPr id="9" name="Image 8">
            <a:extLst>
              <a:ext uri="{FF2B5EF4-FFF2-40B4-BE49-F238E27FC236}">
                <a16:creationId xmlns:a16="http://schemas.microsoft.com/office/drawing/2014/main" id="{9F578734-7B6B-B848-8F7C-20D24745BC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240001" y="260649"/>
            <a:ext cx="3186385" cy="2011487"/>
          </a:xfrm>
          <a:prstGeom prst="rect">
            <a:avLst/>
          </a:prstGeom>
        </p:spPr>
      </p:pic>
      <p:sp>
        <p:nvSpPr>
          <p:cNvPr id="8"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3103873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5F7325A3-5315-1B4B-A0D9-112471EB5837}" type="datetime1">
              <a:rPr lang="fr-FR" cap="all" smtClean="0"/>
              <a:pPr/>
              <a:t>09/10/2025</a:t>
            </a:fld>
            <a:endParaRPr lang="fr-FR" cap="all" dirty="0"/>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Tree>
    <p:extLst>
      <p:ext uri="{BB962C8B-B14F-4D97-AF65-F5344CB8AC3E}">
        <p14:creationId xmlns:p14="http://schemas.microsoft.com/office/powerpoint/2010/main" val="424628219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4EA19884-7A29-DC4E-9311-A62E54788E52}" type="datetime1">
              <a:rPr lang="fr-FR" smtClean="0"/>
              <a:t>09/10/2025</a:t>
            </a:fld>
            <a:endParaRPr lang="fr-FR" dirty="0"/>
          </a:p>
        </p:txBody>
      </p:sp>
      <p:sp>
        <p:nvSpPr>
          <p:cNvPr id="5" name="Espace réservé du pied de page 4"/>
          <p:cNvSpPr>
            <a:spLocks noGrp="1"/>
          </p:cNvSpPr>
          <p:nvPr>
            <p:ph type="ftr" sz="quarter" idx="11"/>
          </p:nvPr>
        </p:nvSpPr>
        <p:spPr bwMode="gray">
          <a:xfrm>
            <a:off x="960000" y="5829266"/>
            <a:ext cx="4320000" cy="597263"/>
          </a:xfrm>
        </p:spPr>
        <p:txBody>
          <a:bodyPr anchor="ctr" anchorCtr="0"/>
          <a:lstStyle>
            <a:lvl1pPr algn="l">
              <a:defRPr sz="1533"/>
            </a:lvl1pPr>
          </a:lstStyle>
          <a:p>
            <a:r>
              <a:rPr lang="fr-FR" dirty="0"/>
              <a:t>Direction générale </a:t>
            </a:r>
          </a:p>
          <a:p>
            <a:r>
              <a:rPr lang="fr-FR" dirty="0"/>
              <a:t>de l’offre de soins</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pic>
        <p:nvPicPr>
          <p:cNvPr id="9" name="Image 8">
            <a:extLst>
              <a:ext uri="{FF2B5EF4-FFF2-40B4-BE49-F238E27FC236}">
                <a16:creationId xmlns:a16="http://schemas.microsoft.com/office/drawing/2014/main" id="{007764BE-02C7-D347-925A-71726A94B06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76534" y="611000"/>
            <a:ext cx="5528605" cy="3490075"/>
          </a:xfrm>
          <a:prstGeom prst="rect">
            <a:avLst/>
          </a:prstGeom>
        </p:spPr>
      </p:pic>
    </p:spTree>
    <p:extLst>
      <p:ext uri="{BB962C8B-B14F-4D97-AF65-F5344CB8AC3E}">
        <p14:creationId xmlns:p14="http://schemas.microsoft.com/office/powerpoint/2010/main" val="1769026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C303185D-6BCA-4D38-A3F0-B3E76060B278}" type="datetimeFigureOut">
              <a:rPr lang="fr-FR" smtClean="0"/>
              <a:t>09/10/2025</a:t>
            </a:fld>
            <a:endParaRPr lang="fr-F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7B778DE0-BAC2-4614-8AEC-42BBBE72F7EB}" type="slidenum">
              <a:rPr lang="fr-FR" smtClean="0"/>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endParaRPr lang="fr-FR"/>
          </a:p>
        </p:txBody>
      </p:sp>
    </p:spTree>
    <p:extLst>
      <p:ext uri="{BB962C8B-B14F-4D97-AF65-F5344CB8AC3E}">
        <p14:creationId xmlns:p14="http://schemas.microsoft.com/office/powerpoint/2010/main" val="11926358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1"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615948"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5" y="6396843"/>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p:nvSpPr>
        <p:spPr>
          <a:xfrm>
            <a:off x="3192143" y="3506494"/>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1771538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36000" y="336000"/>
            <a:ext cx="1920000" cy="1920000"/>
          </a:xfrm>
          <a:prstGeom prst="rect">
            <a:avLst/>
          </a:prstGeom>
        </p:spPr>
      </p:pic>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5423926" y="260648"/>
            <a:ext cx="6241025"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91088" y="488307"/>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245716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16753" y="1316766"/>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7141816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B778DE0-BAC2-4614-8AEC-42BBBE72F7EB}" type="slidenum">
              <a:rPr lang="fr-FR" smtClean="0"/>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564904"/>
            <a:ext cx="11232445" cy="3552395"/>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8350886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372883"/>
            <a:ext cx="3408628"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0"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40806608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372883"/>
            <a:ext cx="3360000" cy="374441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372883"/>
            <a:ext cx="7488832" cy="3744416"/>
          </a:xfrm>
        </p:spPr>
        <p:txBody>
          <a:bodyPr/>
          <a:lstStyle/>
          <a:p>
            <a:r>
              <a:rPr lang="fr-FR"/>
              <a:t>Cliquez sur l'icône pour ajouter une image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27020890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B778DE0-BAC2-4614-8AEC-42BBBE72F7EB}"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372902"/>
            <a:ext cx="3360000" cy="3744396"/>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303185D-6BCA-4D38-A3F0-B3E76060B278}" type="datetimeFigureOut">
              <a:rPr lang="fr-FR" smtClean="0"/>
              <a:t>09/10/2025</a:t>
            </a:fld>
            <a:endParaRPr lang="fr-F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372883"/>
            <a:ext cx="7681384" cy="3743623"/>
          </a:xfrm>
        </p:spPr>
        <p:txBody>
          <a:bodyPr/>
          <a:lstStyle/>
          <a:p>
            <a:r>
              <a:rPr lang="fr-FR"/>
              <a:t>Cliquez sur l'icône pour ajouter un graphique</a:t>
            </a: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0"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856927"/>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1"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1291174"/>
            <a:ext cx="11233151" cy="505645"/>
          </a:xfrm>
        </p:spPr>
        <p:txBody>
          <a:bodyPr/>
          <a:lstStyle/>
          <a:p>
            <a:r>
              <a:rPr lang="fr-FR" dirty="0"/>
              <a:t>Titre</a:t>
            </a:r>
          </a:p>
        </p:txBody>
      </p:sp>
    </p:spTree>
    <p:extLst>
      <p:ext uri="{BB962C8B-B14F-4D97-AF65-F5344CB8AC3E}">
        <p14:creationId xmlns:p14="http://schemas.microsoft.com/office/powerpoint/2010/main" val="90369273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316765"/>
            <a:ext cx="12192000" cy="5592512"/>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C303185D-6BCA-4D38-A3F0-B3E76060B278}" type="datetimeFigureOut">
              <a:rPr lang="fr-FR" smtClean="0"/>
              <a:t>09/10/2025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7B778DE0-BAC2-4614-8AEC-42BBBE72F7EB}"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solidFill>
                  <a:schemeClr val="bg1"/>
                </a:solidFill>
              </a:rPr>
              <a:t>© ARS P</a:t>
            </a:r>
            <a:r>
              <a:rPr lang="fr-FR" sz="1000" dirty="0">
                <a:solidFill>
                  <a:schemeClr val="bg1"/>
                </a:solidFill>
              </a:rPr>
              <a:t>ays de la Loire</a:t>
            </a:r>
          </a:p>
        </p:txBody>
      </p:sp>
    </p:spTree>
    <p:extLst>
      <p:ext uri="{BB962C8B-B14F-4D97-AF65-F5344CB8AC3E}">
        <p14:creationId xmlns:p14="http://schemas.microsoft.com/office/powerpoint/2010/main" val="20584036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Disposition personnalisé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C303185D-6BCA-4D38-A3F0-B3E76060B278}" type="datetimeFigureOut">
              <a:rPr lang="fr-FR" smtClean="0"/>
              <a:t>09/10/2025</a:t>
            </a:fld>
            <a:endParaRPr lang="fr-F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7B778DE0-BAC2-4614-8AEC-42BBBE72F7EB}" type="slidenum">
              <a:rPr lang="fr-FR" smtClean="0"/>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sp>
        <p:nvSpPr>
          <p:cNvPr id="13" name="Espace réservé du texte 10"/>
          <p:cNvSpPr>
            <a:spLocks noGrp="1"/>
          </p:cNvSpPr>
          <p:nvPr>
            <p:ph type="body" sz="quarter" idx="13" hasCustomPrompt="1"/>
          </p:nvPr>
        </p:nvSpPr>
        <p:spPr bwMode="gray">
          <a:xfrm>
            <a:off x="911424" y="548680"/>
            <a:ext cx="10409400" cy="5361888"/>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sp>
        <p:nvSpPr>
          <p:cNvPr id="12"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5" name="Espace réservé de la date 3">
            <a:extLst>
              <a:ext uri="{FF2B5EF4-FFF2-40B4-BE49-F238E27FC236}">
                <a16:creationId xmlns:a16="http://schemas.microsoft.com/office/drawing/2014/main" id="{C192E6B1-2CEB-FB47-B10B-D25D43DF8D96}"/>
              </a:ext>
            </a:extLst>
          </p:cNvPr>
          <p:cNvSpPr txBox="1">
            <a:spLocks/>
          </p:cNvSpPr>
          <p:nvPr/>
        </p:nvSpPr>
        <p:spPr bwMode="gray">
          <a:xfrm>
            <a:off x="431801" y="6396842"/>
            <a:ext cx="1613913"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98221-35EF-134F-B87A-568DECC70F29}" type="datetime1">
              <a:rPr lang="fr-FR" sz="1000" cap="all" smtClean="0"/>
              <a:pPr/>
              <a:t>09/10/2025</a:t>
            </a:fld>
            <a:endParaRPr lang="fr-FR" sz="1000" cap="all" dirty="0"/>
          </a:p>
        </p:txBody>
      </p:sp>
      <p:sp>
        <p:nvSpPr>
          <p:cNvPr id="16" name="Espace réservé du numéro de diapositive 5">
            <a:extLst>
              <a:ext uri="{FF2B5EF4-FFF2-40B4-BE49-F238E27FC236}">
                <a16:creationId xmlns:a16="http://schemas.microsoft.com/office/drawing/2014/main" id="{0593ECE3-ACEF-7441-BABB-08F519CCE72F}"/>
              </a:ext>
            </a:extLst>
          </p:cNvPr>
          <p:cNvSpPr txBox="1">
            <a:spLocks/>
          </p:cNvSpPr>
          <p:nvPr/>
        </p:nvSpPr>
        <p:spPr bwMode="gray">
          <a:xfrm>
            <a:off x="9864951" y="6378000"/>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3122C9-A0B9-462F-8757-0847AD287B63}" type="slidenum">
              <a:rPr lang="fr-FR" sz="1000" smtClean="0"/>
              <a:pPr/>
              <a:t>‹N°›</a:t>
            </a:fld>
            <a:endParaRPr lang="fr-FR" sz="1000" dirty="0"/>
          </a:p>
        </p:txBody>
      </p:sp>
      <p:sp>
        <p:nvSpPr>
          <p:cNvPr id="17" name="Espace réservé du pied de page 2"/>
          <p:cNvSpPr>
            <a:spLocks noGrp="1"/>
          </p:cNvSpPr>
          <p:nvPr>
            <p:ph type="ftr" sz="quarter" idx="14"/>
          </p:nvPr>
        </p:nvSpPr>
        <p:spPr>
          <a:xfrm>
            <a:off x="3825043" y="260648"/>
            <a:ext cx="7839908" cy="480000"/>
          </a:xfrm>
        </p:spPr>
        <p:txBody>
          <a:bodyPr/>
          <a:lstStyle/>
          <a:p>
            <a:endParaRPr lang="fr-FR"/>
          </a:p>
        </p:txBody>
      </p:sp>
    </p:spTree>
    <p:extLst>
      <p:ext uri="{BB962C8B-B14F-4D97-AF65-F5344CB8AC3E}">
        <p14:creationId xmlns:p14="http://schemas.microsoft.com/office/powerpoint/2010/main" val="19157812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7B778DE0-BAC2-4614-8AEC-42BBBE72F7EB}" type="slidenum">
              <a:rPr lang="fr-FR" smtClean="0"/>
              <a:t>‹N°›</a:t>
            </a:fld>
            <a:endParaRPr lang="fr-FR"/>
          </a:p>
        </p:txBody>
      </p:sp>
      <p:sp>
        <p:nvSpPr>
          <p:cNvPr id="5" name="Espace réservé de la date 4"/>
          <p:cNvSpPr>
            <a:spLocks noGrp="1"/>
          </p:cNvSpPr>
          <p:nvPr>
            <p:ph type="dt" sz="half" idx="12"/>
          </p:nvPr>
        </p:nvSpPr>
        <p:spPr/>
        <p:txBody>
          <a:bodyPr/>
          <a:lstStyle/>
          <a:p>
            <a:fld id="{C303185D-6BCA-4D38-A3F0-B3E76060B278}" type="datetimeFigureOut">
              <a:rPr lang="fr-FR" smtClean="0"/>
              <a:t>09/10/2025</a:t>
            </a:fld>
            <a:endParaRPr lang="fr-FR"/>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448901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sposition basiqu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pied de page 2"/>
          <p:cNvSpPr>
            <a:spLocks noGrp="1"/>
          </p:cNvSpPr>
          <p:nvPr>
            <p:ph type="ftr" sz="quarter"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7B778DE0-BAC2-4614-8AEC-42BBBE72F7EB}" type="slidenum">
              <a:rPr lang="fr-FR" smtClean="0"/>
              <a:t>‹N°›</a:t>
            </a:fld>
            <a:endParaRPr lang="fr-FR"/>
          </a:p>
        </p:txBody>
      </p:sp>
      <p:sp>
        <p:nvSpPr>
          <p:cNvPr id="5" name="Espace réservé de la date 4"/>
          <p:cNvSpPr>
            <a:spLocks noGrp="1"/>
          </p:cNvSpPr>
          <p:nvPr>
            <p:ph type="dt" sz="half" idx="12"/>
          </p:nvPr>
        </p:nvSpPr>
        <p:spPr/>
        <p:txBody>
          <a:bodyPr/>
          <a:lstStyle/>
          <a:p>
            <a:fld id="{C303185D-6BCA-4D38-A3F0-B3E76060B278}" type="datetimeFigureOut">
              <a:rPr lang="fr-FR" smtClean="0"/>
              <a:t>09/10/2025</a:t>
            </a:fld>
            <a:endParaRPr lang="fr-FR"/>
          </a:p>
        </p:txBody>
      </p:sp>
      <p:sp>
        <p:nvSpPr>
          <p:cNvPr id="6"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134865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Disposition dernière diapositiv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3160859" y="1260469"/>
            <a:ext cx="1920000" cy="1920000"/>
          </a:xfrm>
          <a:prstGeom prst="rect">
            <a:avLst/>
          </a:prstGeom>
        </p:spPr>
      </p:pic>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Image 14">
            <a:extLst>
              <a:ext uri="{FF2B5EF4-FFF2-40B4-BE49-F238E27FC236}">
                <a16:creationId xmlns:a16="http://schemas.microsoft.com/office/drawing/2014/main" id="{0B5534E2-19C3-C848-AD92-C2BA62CED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615947" y="1412776"/>
            <a:ext cx="2584923" cy="1489616"/>
          </a:xfrm>
          <a:prstGeom prst="rect">
            <a:avLst/>
          </a:prstGeom>
        </p:spPr>
      </p:pic>
      <p:sp>
        <p:nvSpPr>
          <p:cNvPr id="9"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
        <p:nvSpPr>
          <p:cNvPr id="17" name="Rectangle 16"/>
          <p:cNvSpPr/>
          <p:nvPr/>
        </p:nvSpPr>
        <p:spPr>
          <a:xfrm>
            <a:off x="3192142" y="3506493"/>
            <a:ext cx="6822191" cy="1241365"/>
          </a:xfrm>
          <a:prstGeom prst="rect">
            <a:avLst/>
          </a:prstGeom>
        </p:spPr>
        <p:txBody>
          <a:bodyPr wrap="square">
            <a:spAutoFit/>
          </a:bodyPr>
          <a:lstStyle/>
          <a:p>
            <a:pPr>
              <a:defRPr/>
            </a:pPr>
            <a:r>
              <a:rPr lang="fr-FR" sz="3200" baseline="30000" dirty="0">
                <a:solidFill>
                  <a:schemeClr val="tx2"/>
                </a:solidFill>
                <a:latin typeface="Arial" panose="020B0604020202020204" pitchFamily="34" charset="0"/>
                <a:cs typeface="Arial" panose="020B0604020202020204" pitchFamily="34" charset="0"/>
              </a:rPr>
              <a:t>Retrouvez plus d’information sur  </a:t>
            </a:r>
          </a:p>
          <a:p>
            <a:pPr>
              <a:defRPr/>
            </a:pPr>
            <a:r>
              <a:rPr lang="fr-FR" sz="3200" b="1" baseline="30000" dirty="0">
                <a:solidFill>
                  <a:srgbClr val="E20000"/>
                </a:solidFill>
                <a:latin typeface="Arial" panose="020B0604020202020204" pitchFamily="34" charset="0"/>
                <a:cs typeface="Arial" panose="020B0604020202020204" pitchFamily="34" charset="0"/>
              </a:rPr>
              <a:t>www.pays-de-la-loire.ars.sante.fr</a:t>
            </a:r>
          </a:p>
          <a:p>
            <a:pPr>
              <a:defRPr/>
            </a:pPr>
            <a:r>
              <a:rPr lang="fr-FR" sz="3200" baseline="30000" dirty="0">
                <a:solidFill>
                  <a:schemeClr val="tx2"/>
                </a:solidFill>
                <a:latin typeface="Arial" panose="020B0604020202020204" pitchFamily="34" charset="0"/>
                <a:cs typeface="Arial" panose="020B0604020202020204" pitchFamily="34" charset="0"/>
              </a:rPr>
              <a:t>et sur nos réseaux sociaux</a:t>
            </a:r>
            <a:endParaRPr lang="fr-FR" sz="3200" dirty="0">
              <a:solidFill>
                <a:schemeClr val="tx2"/>
              </a:solidFill>
            </a:endParaRPr>
          </a:p>
        </p:txBody>
      </p:sp>
    </p:spTree>
    <p:extLst>
      <p:ext uri="{BB962C8B-B14F-4D97-AF65-F5344CB8AC3E}">
        <p14:creationId xmlns:p14="http://schemas.microsoft.com/office/powerpoint/2010/main" val="14923192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800" b="1" cap="small" baseline="0">
                <a:solidFill>
                  <a:srgbClr val="034EA2"/>
                </a:solidFill>
                <a:latin typeface="Segoe UI Emoji" panose="020B0502040204020203" pitchFamily="34" charset="0"/>
                <a:ea typeface="Segoe UI Emoji" panose="020B0502040204020203" pitchFamily="34" charset="0"/>
              </a:defRPr>
            </a:lvl1pPr>
          </a:lstStyle>
          <a:p>
            <a:r>
              <a:rPr lang="fr-FR" dirty="0"/>
              <a:t>Modifiez le style du titre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800" b="1" cap="small" baseline="0">
                <a:solidFill>
                  <a:srgbClr val="8DC6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Modifier le style des sous-titres du masque</a:t>
            </a:r>
            <a:endParaRPr lang="en-US" dirty="0"/>
          </a:p>
        </p:txBody>
      </p:sp>
      <p:sp>
        <p:nvSpPr>
          <p:cNvPr id="7" name="Espace réservé du pied de page 4"/>
          <p:cNvSpPr txBox="1">
            <a:spLocks/>
          </p:cNvSpPr>
          <p:nvPr userDrawn="1"/>
        </p:nvSpPr>
        <p:spPr>
          <a:xfrm>
            <a:off x="9548042" y="130003"/>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solidFill>
                  <a:schemeClr val="tx1"/>
                </a:solidFill>
                <a:hlinkClick r:id="rId2"/>
              </a:rPr>
              <a:t>www.omedit-paysdelaloire.fr</a:t>
            </a:r>
            <a:r>
              <a:rPr lang="fr-FR" sz="1400" dirty="0">
                <a:solidFill>
                  <a:schemeClr val="tx1"/>
                </a:solidFill>
              </a:rPr>
              <a:t> </a:t>
            </a:r>
          </a:p>
        </p:txBody>
      </p:sp>
      <p:sp>
        <p:nvSpPr>
          <p:cNvPr id="9" name="Espace réservé du pied de page 4"/>
          <p:cNvSpPr txBox="1">
            <a:spLocks/>
          </p:cNvSpPr>
          <p:nvPr userDrawn="1"/>
        </p:nvSpPr>
        <p:spPr>
          <a:xfrm>
            <a:off x="9548042" y="484679"/>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3"/>
              </a:rPr>
              <a:t>OMEDIT Pays de la Loire </a:t>
            </a:r>
            <a:endParaRPr lang="fr-FR" sz="1400" dirty="0"/>
          </a:p>
        </p:txBody>
      </p:sp>
      <p:pic>
        <p:nvPicPr>
          <p:cNvPr id="10" name="Image 9"/>
          <p:cNvPicPr>
            <a:picLocks noChangeAspect="1"/>
          </p:cNvPicPr>
          <p:nvPr userDrawn="1"/>
        </p:nvPicPr>
        <p:blipFill>
          <a:blip r:embed="rId4"/>
          <a:stretch>
            <a:fillRect/>
          </a:stretch>
        </p:blipFill>
        <p:spPr>
          <a:xfrm>
            <a:off x="9250749" y="139502"/>
            <a:ext cx="299557" cy="273508"/>
          </a:xfrm>
          <a:prstGeom prst="rect">
            <a:avLst/>
          </a:prstGeom>
        </p:spPr>
      </p:pic>
      <p:pic>
        <p:nvPicPr>
          <p:cNvPr id="12" name="Image 11"/>
          <p:cNvPicPr>
            <a:picLocks noChangeAspect="1"/>
          </p:cNvPicPr>
          <p:nvPr userDrawn="1"/>
        </p:nvPicPr>
        <p:blipFill>
          <a:blip r:embed="rId5"/>
          <a:stretch>
            <a:fillRect/>
          </a:stretch>
        </p:blipFill>
        <p:spPr>
          <a:xfrm>
            <a:off x="9263773" y="494178"/>
            <a:ext cx="273509" cy="273508"/>
          </a:xfrm>
          <a:prstGeom prst="rect">
            <a:avLst/>
          </a:prstGeom>
        </p:spPr>
      </p:pic>
      <p:sp>
        <p:nvSpPr>
          <p:cNvPr id="13" name="Espace réservé du pied de page 4"/>
          <p:cNvSpPr txBox="1">
            <a:spLocks/>
          </p:cNvSpPr>
          <p:nvPr userDrawn="1"/>
        </p:nvSpPr>
        <p:spPr>
          <a:xfrm>
            <a:off x="8023253" y="6133011"/>
            <a:ext cx="3996512" cy="521779"/>
          </a:xfrm>
          <a:prstGeom prst="rect">
            <a:avLst/>
          </a:prstGeom>
        </p:spPr>
        <p:txBody>
          <a:bodyPr vert="horz" lIns="91440" tIns="45720" rIns="91440" bIns="45720" rtlCol="0" anchor="ctr"/>
          <a:lstStyle>
            <a:defPPr>
              <a:defRPr lang="fr-FR"/>
            </a:defPPr>
            <a:lvl1pPr marL="0" algn="r" defTabSz="914400" rtl="0" eaLnBrk="1" latinLnBrk="0" hangingPunct="1">
              <a:defRPr sz="20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a:t>Unité de Coordination Régionale</a:t>
            </a:r>
          </a:p>
        </p:txBody>
      </p:sp>
    </p:spTree>
    <p:extLst>
      <p:ext uri="{BB962C8B-B14F-4D97-AF65-F5344CB8AC3E}">
        <p14:creationId xmlns:p14="http://schemas.microsoft.com/office/powerpoint/2010/main" val="18704991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Contenu 1">
    <p:spTree>
      <p:nvGrpSpPr>
        <p:cNvPr id="1" name=""/>
        <p:cNvGrpSpPr/>
        <p:nvPr/>
      </p:nvGrpSpPr>
      <p:grpSpPr>
        <a:xfrm>
          <a:off x="0" y="0"/>
          <a:ext cx="0" cy="0"/>
          <a:chOff x="0" y="0"/>
          <a:chExt cx="0" cy="0"/>
        </a:xfrm>
      </p:grpSpPr>
      <p:sp>
        <p:nvSpPr>
          <p:cNvPr id="3" name="Content Placeholder 2"/>
          <p:cNvSpPr>
            <a:spLocks noGrp="1"/>
          </p:cNvSpPr>
          <p:nvPr>
            <p:ph idx="1"/>
          </p:nvPr>
        </p:nvSpPr>
        <p:spPr>
          <a:xfrm>
            <a:off x="624000" y="1394460"/>
            <a:ext cx="11328000" cy="4782503"/>
          </a:xfrm>
        </p:spPr>
        <p:txBody>
          <a:bodyPr anchor="t" anchorCtr="0"/>
          <a:lstStyle>
            <a:lvl2pPr>
              <a:defRPr b="1"/>
            </a:lvl2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11"/>
          </p:nvPr>
        </p:nvSpPr>
        <p:spPr/>
        <p:txBody>
          <a:bodyPr/>
          <a:lstStyle/>
          <a:p>
            <a:r>
              <a:rPr lang="fr-FR"/>
              <a:t>Soirée iatrogénie médicamenteuse</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dirty="0"/>
          </a:p>
        </p:txBody>
      </p:sp>
      <p:sp>
        <p:nvSpPr>
          <p:cNvPr id="9" name="Title 1"/>
          <p:cNvSpPr>
            <a:spLocks noGrp="1"/>
          </p:cNvSpPr>
          <p:nvPr>
            <p:ph type="title"/>
          </p:nvPr>
        </p:nvSpPr>
        <p:spPr>
          <a:xfrm>
            <a:off x="624000" y="160951"/>
            <a:ext cx="11328000" cy="889529"/>
          </a:xfrm>
        </p:spPr>
        <p:txBody>
          <a:bodyPr/>
          <a:lstStyle/>
          <a:p>
            <a:r>
              <a:rPr lang="fr-FR" dirty="0"/>
              <a:t>Modifiez le style du titre</a:t>
            </a:r>
            <a:endParaRPr lang="en-US" dirty="0"/>
          </a:p>
        </p:txBody>
      </p:sp>
      <p:cxnSp>
        <p:nvCxnSpPr>
          <p:cNvPr id="11" name="Connecteur droit 10"/>
          <p:cNvCxnSpPr/>
          <p:nvPr userDrawn="1"/>
        </p:nvCxnSpPr>
        <p:spPr>
          <a:xfrm>
            <a:off x="4815552" y="1229867"/>
            <a:ext cx="288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9554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376362"/>
          </a:xfrm>
        </p:spPr>
        <p:txBody>
          <a:bodyPr anchor="b">
            <a:normAutofit/>
          </a:bodyPr>
          <a:lstStyle>
            <a:lvl1pPr algn="l">
              <a:defRPr sz="4000"/>
            </a:lvl1pPr>
          </a:lstStyle>
          <a:p>
            <a:r>
              <a:rPr lang="fr-FR" dirty="0"/>
              <a:t>Modifiez le style du titre</a:t>
            </a:r>
            <a:endParaRPr lang="en-US" dirty="0"/>
          </a:p>
        </p:txBody>
      </p:sp>
      <p:sp>
        <p:nvSpPr>
          <p:cNvPr id="3" name="Text Placeholder 2"/>
          <p:cNvSpPr>
            <a:spLocks noGrp="1"/>
          </p:cNvSpPr>
          <p:nvPr>
            <p:ph type="body" idx="1"/>
          </p:nvPr>
        </p:nvSpPr>
        <p:spPr>
          <a:xfrm>
            <a:off x="831850" y="3360421"/>
            <a:ext cx="10515600" cy="2729230"/>
          </a:xfrm>
        </p:spPr>
        <p:txBody>
          <a:bodyPr>
            <a:normAutofit/>
          </a:bodyPr>
          <a:lstStyle>
            <a:lvl1pPr marL="342900" indent="-342900">
              <a:buFont typeface="Arial" panose="020B0604020202020204" pitchFamily="34" charset="0"/>
              <a:buChar char="•"/>
              <a:defRPr sz="2000">
                <a:solidFill>
                  <a:srgbClr val="8DC6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Modifier les styles du texte du masque</a:t>
            </a:r>
          </a:p>
        </p:txBody>
      </p:sp>
      <p:sp>
        <p:nvSpPr>
          <p:cNvPr id="5" name="Footer Placeholder 4"/>
          <p:cNvSpPr>
            <a:spLocks noGrp="1"/>
          </p:cNvSpPr>
          <p:nvPr>
            <p:ph type="ftr" sz="quarter" idx="11"/>
          </p:nvPr>
        </p:nvSpPr>
        <p:spPr/>
        <p:txBody>
          <a:bodyPr/>
          <a:lstStyle/>
          <a:p>
            <a:r>
              <a:rPr lang="fr-FR"/>
              <a:t>Soirée iatrogénie médicamenteuse</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12724287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a:t>Soirée iatrogénie médicamenteuse</a:t>
            </a:r>
          </a:p>
        </p:txBody>
      </p:sp>
      <p:sp>
        <p:nvSpPr>
          <p:cNvPr id="5" name="Slide Number Placeholder 4"/>
          <p:cNvSpPr>
            <a:spLocks noGrp="1"/>
          </p:cNvSpPr>
          <p:nvPr>
            <p:ph type="sldNum" sz="quarter" idx="12"/>
          </p:nvPr>
        </p:nvSpPr>
        <p:spPr/>
        <p:txBody>
          <a:bodyPr/>
          <a:lstStyle/>
          <a:p>
            <a:fld id="{D0A4AE8C-A5EC-46C3-B8CF-3DC08DAAD9BE}" type="slidenum">
              <a:rPr lang="fr-FR" smtClean="0"/>
              <a:t>‹N°›</a:t>
            </a:fld>
            <a:endParaRPr lang="fr-FR"/>
          </a:p>
        </p:txBody>
      </p:sp>
      <p:sp>
        <p:nvSpPr>
          <p:cNvPr id="6" name="Title 1"/>
          <p:cNvSpPr>
            <a:spLocks noGrp="1"/>
          </p:cNvSpPr>
          <p:nvPr>
            <p:ph type="title"/>
          </p:nvPr>
        </p:nvSpPr>
        <p:spPr>
          <a:xfrm>
            <a:off x="624000" y="160951"/>
            <a:ext cx="11328000" cy="964141"/>
          </a:xfrm>
        </p:spPr>
        <p:txBody>
          <a:bodyPr/>
          <a:lstStyle/>
          <a:p>
            <a:r>
              <a:rPr lang="fr-FR" dirty="0"/>
              <a:t>Modifiez le style du titre</a:t>
            </a:r>
            <a:endParaRPr lang="en-US" dirty="0"/>
          </a:p>
        </p:txBody>
      </p:sp>
      <p:cxnSp>
        <p:nvCxnSpPr>
          <p:cNvPr id="7" name="Connecteur droit 6"/>
          <p:cNvCxnSpPr/>
          <p:nvPr userDrawn="1"/>
        </p:nvCxnSpPr>
        <p:spPr>
          <a:xfrm>
            <a:off x="4815552" y="1229867"/>
            <a:ext cx="288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52120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r-FR"/>
              <a:t>Soirée iatrogénie médicamenteuse</a:t>
            </a:r>
          </a:p>
        </p:txBody>
      </p:sp>
      <p:sp>
        <p:nvSpPr>
          <p:cNvPr id="4" name="Slide Number Placeholder 3"/>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108978211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5F6683-D330-F336-925B-284CDE84230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C27CE4D0-83CF-BAC5-D598-3B852581F4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3BF06CB-58F2-088C-4963-1111EBC69D98}"/>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A2C54BE2-7BCB-2AB4-B1A4-8FBD84F87C5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1034593-4000-A358-4DD8-406804602CCB}"/>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30261140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14B9A4-EC43-AA52-C485-A61301F8B5E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C37A919-4BE8-8DBD-F5C7-8EBCC29518E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69BADDE-2210-5631-897A-9B691F9B47E8}"/>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4287A6CC-123B-8969-7B0B-B3ACD2BB03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83BF2D8-570A-3551-EB26-7E295A31BB59}"/>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39800160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168E0-7CA4-77AF-0568-BBD2B99F5F2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40B0181-D812-D582-1C50-88E5D35884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FE4CCF8-010F-C4BC-B8FD-6C1458DE4353}"/>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F5E55036-02AC-FF92-B322-467E3AF1F87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959505D-05A3-67F9-086B-E74144E6A0E8}"/>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169660314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B7D550-2F32-25ED-46F5-C27B1A36C7B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1ADD049-7C21-00DB-8BD2-F33767ACEE8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5294EDC-3544-3ADA-2614-2ABA48FC6305}"/>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449877DA-29C9-3BF9-29A7-BD5E4786C366}"/>
              </a:ext>
            </a:extLst>
          </p:cNvPr>
          <p:cNvSpPr>
            <a:spLocks noGrp="1"/>
          </p:cNvSpPr>
          <p:nvPr>
            <p:ph type="dt" sz="half" idx="10"/>
          </p:nvPr>
        </p:nvSpPr>
        <p:spPr/>
        <p:txBody>
          <a:bodyPr/>
          <a:lstStyle/>
          <a:p>
            <a:fld id="{247C7372-5C4D-4C18-BFAF-E5E4E7665CE8}" type="datetimeFigureOut">
              <a:rPr lang="fr-FR" smtClean="0"/>
              <a:t>09/10/2025</a:t>
            </a:fld>
            <a:endParaRPr lang="fr-FR"/>
          </a:p>
        </p:txBody>
      </p:sp>
      <p:sp>
        <p:nvSpPr>
          <p:cNvPr id="6" name="Espace réservé du pied de page 5">
            <a:extLst>
              <a:ext uri="{FF2B5EF4-FFF2-40B4-BE49-F238E27FC236}">
                <a16:creationId xmlns:a16="http://schemas.microsoft.com/office/drawing/2014/main" id="{8ED03ACA-1B95-E694-CC35-E37F6CF60F3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4464703-D24E-88D7-9C4F-71C64617625E}"/>
              </a:ext>
            </a:extLst>
          </p:cNvPr>
          <p:cNvSpPr>
            <a:spLocks noGrp="1"/>
          </p:cNvSpPr>
          <p:nvPr>
            <p:ph type="sldNum" sz="quarter" idx="12"/>
          </p:nvPr>
        </p:nvSpPr>
        <p:spPr/>
        <p:txBody>
          <a:bodyPr/>
          <a:lstStyle/>
          <a:p>
            <a:fld id="{7C119A95-BB26-447E-879C-3EC930089301}" type="slidenum">
              <a:rPr lang="fr-FR" smtClean="0"/>
              <a:t>‹N°›</a:t>
            </a:fld>
            <a:endParaRPr lang="fr-FR"/>
          </a:p>
        </p:txBody>
      </p:sp>
    </p:spTree>
    <p:extLst>
      <p:ext uri="{BB962C8B-B14F-4D97-AF65-F5344CB8AC3E}">
        <p14:creationId xmlns:p14="http://schemas.microsoft.com/office/powerpoint/2010/main" val="1555067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93.xml"/><Relationship Id="rId7" Type="http://schemas.openxmlformats.org/officeDocument/2006/relationships/image" Target="../media/image16.png"/><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theme" Target="../theme/theme10.xml"/><Relationship Id="rId5" Type="http://schemas.openxmlformats.org/officeDocument/2006/relationships/slideLayout" Target="../slideLayouts/slideLayout95.xml"/><Relationship Id="rId4" Type="http://schemas.openxmlformats.org/officeDocument/2006/relationships/slideLayout" Target="../slideLayouts/slideLayout9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11.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 Type="http://schemas.openxmlformats.org/officeDocument/2006/relationships/slideLayout" Target="../slideLayouts/slideLayout109.xml"/><Relationship Id="rId21" Type="http://schemas.openxmlformats.org/officeDocument/2006/relationships/slideLayout" Target="../slideLayouts/slideLayout127.xml"/><Relationship Id="rId34" Type="http://schemas.openxmlformats.org/officeDocument/2006/relationships/theme" Target="../theme/theme12.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slideLayout" Target="../slideLayouts/slideLayout126.xml"/><Relationship Id="rId29" Type="http://schemas.openxmlformats.org/officeDocument/2006/relationships/slideLayout" Target="../slideLayouts/slideLayout135.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8" Type="http://schemas.openxmlformats.org/officeDocument/2006/relationships/slideLayout" Target="../slideLayouts/slideLayout1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oleObject" Target="../embeddings/oleObject1.bin"/><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ags" Target="../tags/tag1.xml"/><Relationship Id="rId2" Type="http://schemas.openxmlformats.org/officeDocument/2006/relationships/slideLayout" Target="../slideLayouts/slideLayout22.xml"/><Relationship Id="rId16" Type="http://schemas.openxmlformats.org/officeDocument/2006/relationships/vmlDrawing" Target="../drawings/vmlDrawing1.v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3.xml"/><Relationship Id="rId10" Type="http://schemas.openxmlformats.org/officeDocument/2006/relationships/slideLayout" Target="../slideLayouts/slideLayout30.xml"/><Relationship Id="rId19" Type="http://schemas.openxmlformats.org/officeDocument/2006/relationships/image" Target="../media/image10.emf"/><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2.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1.jpe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4.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image" Target="../media/image1.jpeg"/><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theme" Target="../theme/theme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image" Target="../media/image2.pn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image" Target="../media/image1.jpeg"/><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theme" Target="../theme/theme6.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5" Type="http://schemas.openxmlformats.org/officeDocument/2006/relationships/slideLayout" Target="../slideLayouts/slideLayout69.xml"/><Relationship Id="rId4"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image" Target="../media/image13.png"/><Relationship Id="rId5" Type="http://schemas.openxmlformats.org/officeDocument/2006/relationships/slideLayout" Target="../slideLayouts/slideLayout76.xml"/><Relationship Id="rId10" Type="http://schemas.openxmlformats.org/officeDocument/2006/relationships/theme" Target="../theme/theme8.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2.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image" Target="../media/image1.jpeg"/><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theme" Target="../theme/theme9.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C303185D-6BCA-4D38-A3F0-B3E76060B278}" type="datetimeFigureOut">
              <a:rPr lang="fr-FR" smtClean="0"/>
              <a:t>09/10/2025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320950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Modifier les styles du texte du masque</a:t>
            </a:r>
          </a:p>
          <a:p>
            <a:pPr lvl="1"/>
            <a:r>
              <a:rPr lang="fr-FR" dirty="0"/>
              <a:t>Deuxième niveau</a:t>
            </a:r>
          </a:p>
          <a:p>
            <a:pPr lvl="1"/>
            <a:r>
              <a:rPr lang="fr-FR" dirty="0"/>
              <a:t>Troisième niveau</a:t>
            </a:r>
          </a:p>
          <a:p>
            <a:pPr lvl="2"/>
            <a:r>
              <a:rPr lang="fr-FR" dirty="0"/>
              <a:t>Quatrième niveau</a:t>
            </a:r>
          </a:p>
          <a:p>
            <a:pPr lvl="3"/>
            <a:r>
              <a:rPr lang="fr-FR" dirty="0"/>
              <a:t>Cinquième niveau</a:t>
            </a:r>
            <a:endParaRPr lang="en-US" dirty="0"/>
          </a:p>
        </p:txBody>
      </p:sp>
      <p:sp>
        <p:nvSpPr>
          <p:cNvPr id="5" name="Footer Placeholder 4"/>
          <p:cNvSpPr>
            <a:spLocks noGrp="1"/>
          </p:cNvSpPr>
          <p:nvPr>
            <p:ph type="ftr" sz="quarter" idx="3"/>
          </p:nvPr>
        </p:nvSpPr>
        <p:spPr>
          <a:xfrm>
            <a:off x="1965960" y="6356350"/>
            <a:ext cx="8481060" cy="365125"/>
          </a:xfrm>
          <a:prstGeom prst="rect">
            <a:avLst/>
          </a:prstGeom>
        </p:spPr>
        <p:txBody>
          <a:bodyPr vert="horz" lIns="91440" tIns="45720" rIns="91440" bIns="45720" rtlCol="0" anchor="ctr"/>
          <a:lstStyle>
            <a:lvl1pPr algn="ctr">
              <a:defRPr sz="1200">
                <a:solidFill>
                  <a:schemeClr val="bg1"/>
                </a:solidFill>
                <a:latin typeface="Segoe UI" panose="020B0502040204020203" pitchFamily="34" charset="0"/>
                <a:cs typeface="Segoe UI" panose="020B0502040204020203" pitchFamily="34" charset="0"/>
              </a:defRPr>
            </a:lvl1pPr>
          </a:lstStyle>
          <a:p>
            <a:r>
              <a:rPr lang="fr-FR"/>
              <a:t>Soirée iatrogénie médicamenteuse</a:t>
            </a:r>
            <a:endParaRPr lang="fr-FR" dirty="0"/>
          </a:p>
        </p:txBody>
      </p:sp>
      <p:sp>
        <p:nvSpPr>
          <p:cNvPr id="6" name="Slide Number Placeholder 5"/>
          <p:cNvSpPr>
            <a:spLocks noGrp="1"/>
          </p:cNvSpPr>
          <p:nvPr>
            <p:ph type="sldNum" sz="quarter" idx="4"/>
          </p:nvPr>
        </p:nvSpPr>
        <p:spPr>
          <a:xfrm>
            <a:off x="10744200" y="6356350"/>
            <a:ext cx="609600" cy="365125"/>
          </a:xfrm>
          <a:prstGeom prst="rect">
            <a:avLst/>
          </a:prstGeom>
        </p:spPr>
        <p:txBody>
          <a:bodyPr vert="horz" lIns="91440" tIns="45720" rIns="91440" bIns="45720" rtlCol="0" anchor="ctr"/>
          <a:lstStyle>
            <a:lvl1pPr algn="r">
              <a:defRPr sz="1200">
                <a:solidFill>
                  <a:schemeClr val="bg1"/>
                </a:solidFill>
                <a:latin typeface="Segoe UI Emoji" panose="020B0502040204020203" pitchFamily="34" charset="0"/>
                <a:ea typeface="Segoe UI Emoji" panose="020B0502040204020203" pitchFamily="34" charset="0"/>
              </a:defRPr>
            </a:lvl1pPr>
          </a:lstStyle>
          <a:p>
            <a:fld id="{E7DCDA1B-DE39-4579-9B25-4DA4645C3BB9}" type="slidenum">
              <a:rPr lang="fr-FR" smtClean="0"/>
              <a:pPr/>
              <a:t>‹N°›</a:t>
            </a:fld>
            <a:endParaRPr lang="fr-FR" dirty="0"/>
          </a:p>
        </p:txBody>
      </p:sp>
    </p:spTree>
    <p:extLst>
      <p:ext uri="{BB962C8B-B14F-4D97-AF65-F5344CB8AC3E}">
        <p14:creationId xmlns:p14="http://schemas.microsoft.com/office/powerpoint/2010/main" val="515060965"/>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Lst>
  <p:hf hdr="0" dt="0"/>
  <p:txStyles>
    <p:titleStyle>
      <a:lvl1pPr algn="ctr" defTabSz="914400" rtl="0" eaLnBrk="1" latinLnBrk="0" hangingPunct="1">
        <a:lnSpc>
          <a:spcPct val="90000"/>
        </a:lnSpc>
        <a:spcBef>
          <a:spcPct val="0"/>
        </a:spcBef>
        <a:buNone/>
        <a:defRPr sz="3600" b="1" kern="1200" cap="small" baseline="0">
          <a:solidFill>
            <a:srgbClr val="034EA2"/>
          </a:solidFill>
          <a:latin typeface="Segoe UI Emoji" panose="020B0502040204020203" pitchFamily="34" charset="0"/>
          <a:ea typeface="Segoe UI Emoji" panose="020B05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34EA2"/>
          </a:solidFill>
          <a:latin typeface="Segoe UI Emoji" panose="020B0502040204020203" pitchFamily="34" charset="0"/>
          <a:ea typeface="Segoe UI Emoji" panose="020B0502040204020203"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Segoe UI Emoji" panose="020B0502040204020203" pitchFamily="34" charset="0"/>
          <a:ea typeface="Segoe UI Emoji" panose="020B0502040204020203"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92A3B01-2948-A43F-89D3-68AC8C02D6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90D18C83-B54F-8D84-8B80-48D2AD5DE0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370C28F-D2B1-A35F-B96D-6E6CA6D76A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7C7372-5C4D-4C18-BFAF-E5E4E7665CE8}" type="datetimeFigureOut">
              <a:rPr lang="fr-FR" smtClean="0"/>
              <a:t>09/10/2025</a:t>
            </a:fld>
            <a:endParaRPr lang="fr-FR"/>
          </a:p>
        </p:txBody>
      </p:sp>
      <p:sp>
        <p:nvSpPr>
          <p:cNvPr id="5" name="Espace réservé du pied de page 4">
            <a:extLst>
              <a:ext uri="{FF2B5EF4-FFF2-40B4-BE49-F238E27FC236}">
                <a16:creationId xmlns:a16="http://schemas.microsoft.com/office/drawing/2014/main" id="{8A0BCB75-30B5-5D3B-1F44-8BBC6EEF09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08661DEA-2655-9F5C-E8DD-F040F51357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19A95-BB26-447E-879C-3EC930089301}" type="slidenum">
              <a:rPr lang="fr-FR" smtClean="0"/>
              <a:t>‹N°›</a:t>
            </a:fld>
            <a:endParaRPr lang="fr-FR"/>
          </a:p>
        </p:txBody>
      </p:sp>
    </p:spTree>
    <p:extLst>
      <p:ext uri="{BB962C8B-B14F-4D97-AF65-F5344CB8AC3E}">
        <p14:creationId xmlns:p14="http://schemas.microsoft.com/office/powerpoint/2010/main" val="1324119392"/>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604535"/>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 id="2147483937" r:id="rId13"/>
    <p:sldLayoutId id="2147483938" r:id="rId14"/>
    <p:sldLayoutId id="2147483939" r:id="rId15"/>
    <p:sldLayoutId id="2147483940" r:id="rId16"/>
    <p:sldLayoutId id="2147483941" r:id="rId17"/>
    <p:sldLayoutId id="2147483942" r:id="rId18"/>
    <p:sldLayoutId id="2147483943" r:id="rId19"/>
    <p:sldLayoutId id="2147483944" r:id="rId20"/>
    <p:sldLayoutId id="2147483945" r:id="rId21"/>
    <p:sldLayoutId id="2147483946" r:id="rId22"/>
    <p:sldLayoutId id="2147483947" r:id="rId23"/>
    <p:sldLayoutId id="2147483948" r:id="rId24"/>
    <p:sldLayoutId id="2147483949" r:id="rId25"/>
    <p:sldLayoutId id="2147483950" r:id="rId26"/>
    <p:sldLayoutId id="2147483951" r:id="rId27"/>
    <p:sldLayoutId id="2147483952" r:id="rId28"/>
    <p:sldLayoutId id="2147483953" r:id="rId29"/>
    <p:sldLayoutId id="2147483954" r:id="rId30"/>
    <p:sldLayoutId id="2147483955" r:id="rId31"/>
    <p:sldLayoutId id="2147483956" r:id="rId32"/>
    <p:sldLayoutId id="2147483957" r:id="rId3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charset="0"/>
        </a:defRPr>
      </a:lvl2pPr>
      <a:lvl3pPr algn="l" rtl="0" fontAlgn="base">
        <a:lnSpc>
          <a:spcPct val="90000"/>
        </a:lnSpc>
        <a:spcBef>
          <a:spcPct val="0"/>
        </a:spcBef>
        <a:spcAft>
          <a:spcPct val="0"/>
        </a:spcAft>
        <a:defRPr sz="4400">
          <a:solidFill>
            <a:schemeClr val="tx1"/>
          </a:solidFill>
          <a:latin typeface="Calibri Light" charset="0"/>
        </a:defRPr>
      </a:lvl3pPr>
      <a:lvl4pPr algn="l" rtl="0" fontAlgn="base">
        <a:lnSpc>
          <a:spcPct val="90000"/>
        </a:lnSpc>
        <a:spcBef>
          <a:spcPct val="0"/>
        </a:spcBef>
        <a:spcAft>
          <a:spcPct val="0"/>
        </a:spcAft>
        <a:defRPr sz="4400">
          <a:solidFill>
            <a:schemeClr val="tx1"/>
          </a:solidFill>
          <a:latin typeface="Calibri Light" charset="0"/>
        </a:defRPr>
      </a:lvl4pPr>
      <a:lvl5pPr algn="l" rtl="0" fontAlgn="base">
        <a:lnSpc>
          <a:spcPct val="90000"/>
        </a:lnSpc>
        <a:spcBef>
          <a:spcPct val="0"/>
        </a:spcBef>
        <a:spcAft>
          <a:spcPct val="0"/>
        </a:spcAft>
        <a:defRPr sz="4400">
          <a:solidFill>
            <a:schemeClr val="tx1"/>
          </a:solidFill>
          <a:latin typeface="Calibri Light" charset="0"/>
        </a:defRPr>
      </a:lvl5pPr>
      <a:lvl6pPr marL="457200" algn="l" rtl="0" fontAlgn="base">
        <a:lnSpc>
          <a:spcPct val="90000"/>
        </a:lnSpc>
        <a:spcBef>
          <a:spcPct val="0"/>
        </a:spcBef>
        <a:spcAft>
          <a:spcPct val="0"/>
        </a:spcAft>
        <a:defRPr sz="4400">
          <a:solidFill>
            <a:schemeClr val="tx1"/>
          </a:solidFill>
          <a:latin typeface="Calibri Light" charset="0"/>
        </a:defRPr>
      </a:lvl6pPr>
      <a:lvl7pPr marL="914400" algn="l" rtl="0" fontAlgn="base">
        <a:lnSpc>
          <a:spcPct val="90000"/>
        </a:lnSpc>
        <a:spcBef>
          <a:spcPct val="0"/>
        </a:spcBef>
        <a:spcAft>
          <a:spcPct val="0"/>
        </a:spcAft>
        <a:defRPr sz="4400">
          <a:solidFill>
            <a:schemeClr val="tx1"/>
          </a:solidFill>
          <a:latin typeface="Calibri Light" charset="0"/>
        </a:defRPr>
      </a:lvl7pPr>
      <a:lvl8pPr marL="1371600" algn="l" rtl="0" fontAlgn="base">
        <a:lnSpc>
          <a:spcPct val="90000"/>
        </a:lnSpc>
        <a:spcBef>
          <a:spcPct val="0"/>
        </a:spcBef>
        <a:spcAft>
          <a:spcPct val="0"/>
        </a:spcAft>
        <a:defRPr sz="4400">
          <a:solidFill>
            <a:schemeClr val="tx1"/>
          </a:solidFill>
          <a:latin typeface="Calibri Light" charset="0"/>
        </a:defRPr>
      </a:lvl8pPr>
      <a:lvl9pPr marL="1828800" algn="l" rtl="0" fontAlgn="base">
        <a:lnSpc>
          <a:spcPct val="90000"/>
        </a:lnSpc>
        <a:spcBef>
          <a:spcPct val="0"/>
        </a:spcBef>
        <a:spcAft>
          <a:spcPct val="0"/>
        </a:spcAft>
        <a:defRPr sz="4400">
          <a:solidFill>
            <a:schemeClr val="tx1"/>
          </a:solidFill>
          <a:latin typeface="Calibri Light"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C303185D-6BCA-4D38-A3F0-B3E76060B278}" type="datetimeFigureOut">
              <a:rPr lang="fr-FR" smtClean="0"/>
              <a:t>09/10/2025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40071740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1" r:id="rId7"/>
    <p:sldLayoutId id="2147483682" r:id="rId8"/>
    <p:sldLayoutId id="2147483683" r:id="rId9"/>
    <p:sldLayoutId id="2147483684" r:id="rId10"/>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Objet 7" hidden="1">
            <a:extLst>
              <a:ext uri="{FF2B5EF4-FFF2-40B4-BE49-F238E27FC236}">
                <a16:creationId xmlns:a16="http://schemas.microsoft.com/office/drawing/2014/main" id="{5EA93A01-B3FD-650F-B8DF-3307FBD741F8}"/>
              </a:ext>
            </a:extLst>
          </p:cNvPr>
          <p:cNvGraphicFramePr>
            <a:graphicFrameLocks noChangeAspect="1"/>
          </p:cNvGraphicFramePr>
          <p:nvPr userDrawn="1">
            <p:custDataLst>
              <p:tags r:id="rId17"/>
            </p:custDataLst>
          </p:nvPr>
        </p:nvGraphicFramePr>
        <p:xfrm>
          <a:off x="1592" y="1592"/>
          <a:ext cx="1592" cy="1592"/>
        </p:xfrm>
        <a:graphic>
          <a:graphicData uri="http://schemas.openxmlformats.org/presentationml/2006/ole">
            <mc:AlternateContent xmlns:mc="http://schemas.openxmlformats.org/markup-compatibility/2006">
              <mc:Choice xmlns:v="urn:schemas-microsoft-com:vml" Requires="v">
                <p:oleObj spid="_x0000_s1042" name="Diapositive think-cell" r:id="rId18" imgW="624" imgH="635" progId="TCLayout.ActiveDocument.1">
                  <p:embed/>
                </p:oleObj>
              </mc:Choice>
              <mc:Fallback>
                <p:oleObj name="Diapositive think-cell" r:id="rId18" imgW="624" imgH="635" progId="TCLayout.ActiveDocument.1">
                  <p:embed/>
                  <p:pic>
                    <p:nvPicPr>
                      <p:cNvPr id="8" name="Objet 7" hidden="1">
                        <a:extLst>
                          <a:ext uri="{FF2B5EF4-FFF2-40B4-BE49-F238E27FC236}">
                            <a16:creationId xmlns:a16="http://schemas.microsoft.com/office/drawing/2014/main" id="{5EA93A01-B3FD-650F-B8DF-3307FBD741F8}"/>
                          </a:ext>
                        </a:extLst>
                      </p:cNvPr>
                      <p:cNvPicPr/>
                      <p:nvPr/>
                    </p:nvPicPr>
                    <p:blipFill>
                      <a:blip r:embed="rId19"/>
                      <a:stretch>
                        <a:fillRect/>
                      </a:stretch>
                    </p:blipFill>
                    <p:spPr>
                      <a:xfrm>
                        <a:off x="1592" y="1592"/>
                        <a:ext cx="1592" cy="1592"/>
                      </a:xfrm>
                      <a:prstGeom prst="rect">
                        <a:avLst/>
                      </a:prstGeom>
                    </p:spPr>
                  </p:pic>
                </p:oleObj>
              </mc:Fallback>
            </mc:AlternateContent>
          </a:graphicData>
        </a:graphic>
      </p:graphicFrame>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1218979"/>
            <a:fld id="{425404F2-BE9A-4460-8815-8F645183555F}" type="datetimeFigureOut">
              <a:rPr lang="en-US" smtClean="0">
                <a:solidFill>
                  <a:prstClr val="black">
                    <a:tint val="75000"/>
                  </a:prstClr>
                </a:solidFill>
              </a:rPr>
              <a:pPr defTabSz="1218979"/>
              <a:t>10/9/2025</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1218979"/>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1218979"/>
            <a:fld id="{96E69268-9C8B-4EBF-A9EE-DC5DC2D48DC3}" type="slidenum">
              <a:rPr lang="en-US" smtClean="0">
                <a:solidFill>
                  <a:prstClr val="black">
                    <a:tint val="75000"/>
                  </a:prstClr>
                </a:solidFill>
              </a:rPr>
              <a:pPr defTabSz="1218979"/>
              <a:t>‹N°›</a:t>
            </a:fld>
            <a:endParaRPr lang="en-US" dirty="0">
              <a:solidFill>
                <a:prstClr val="black">
                  <a:tint val="75000"/>
                </a:prstClr>
              </a:solidFill>
            </a:endParaRPr>
          </a:p>
        </p:txBody>
      </p:sp>
    </p:spTree>
    <p:extLst>
      <p:ext uri="{BB962C8B-B14F-4D97-AF65-F5344CB8AC3E}">
        <p14:creationId xmlns:p14="http://schemas.microsoft.com/office/powerpoint/2010/main" val="93005690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Lst>
  <p:txStyles>
    <p:titleStyle>
      <a:lvl1pPr algn="l" defTabSz="91439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9" indent="-228599" algn="l" defTabSz="91439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95" indent="-228599" algn="l" defTabSz="91439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92" indent="-228599" algn="l" defTabSz="91439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89"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86"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83"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80"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77"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74" indent="-228599" algn="l" defTabSz="91439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94" rtl="0" eaLnBrk="1" latinLnBrk="0" hangingPunct="1">
        <a:defRPr sz="1800" kern="1200">
          <a:solidFill>
            <a:schemeClr val="tx1"/>
          </a:solidFill>
          <a:latin typeface="+mn-lt"/>
          <a:ea typeface="+mn-ea"/>
          <a:cs typeface="+mn-cs"/>
        </a:defRPr>
      </a:lvl1pPr>
      <a:lvl2pPr marL="457197" algn="l" defTabSz="914394" rtl="0" eaLnBrk="1" latinLnBrk="0" hangingPunct="1">
        <a:defRPr sz="1800" kern="1200">
          <a:solidFill>
            <a:schemeClr val="tx1"/>
          </a:solidFill>
          <a:latin typeface="+mn-lt"/>
          <a:ea typeface="+mn-ea"/>
          <a:cs typeface="+mn-cs"/>
        </a:defRPr>
      </a:lvl2pPr>
      <a:lvl3pPr marL="914394" algn="l" defTabSz="914394" rtl="0" eaLnBrk="1" latinLnBrk="0" hangingPunct="1">
        <a:defRPr sz="1800" kern="1200">
          <a:solidFill>
            <a:schemeClr val="tx1"/>
          </a:solidFill>
          <a:latin typeface="+mn-lt"/>
          <a:ea typeface="+mn-ea"/>
          <a:cs typeface="+mn-cs"/>
        </a:defRPr>
      </a:lvl3pPr>
      <a:lvl4pPr marL="1371591" algn="l" defTabSz="914394" rtl="0" eaLnBrk="1" latinLnBrk="0" hangingPunct="1">
        <a:defRPr sz="1800" kern="1200">
          <a:solidFill>
            <a:schemeClr val="tx1"/>
          </a:solidFill>
          <a:latin typeface="+mn-lt"/>
          <a:ea typeface="+mn-ea"/>
          <a:cs typeface="+mn-cs"/>
        </a:defRPr>
      </a:lvl4pPr>
      <a:lvl5pPr marL="1828788" algn="l" defTabSz="914394" rtl="0" eaLnBrk="1" latinLnBrk="0" hangingPunct="1">
        <a:defRPr sz="1800" kern="1200">
          <a:solidFill>
            <a:schemeClr val="tx1"/>
          </a:solidFill>
          <a:latin typeface="+mn-lt"/>
          <a:ea typeface="+mn-ea"/>
          <a:cs typeface="+mn-cs"/>
        </a:defRPr>
      </a:lvl5pPr>
      <a:lvl6pPr marL="2285984" algn="l" defTabSz="914394" rtl="0" eaLnBrk="1" latinLnBrk="0" hangingPunct="1">
        <a:defRPr sz="1800" kern="1200">
          <a:solidFill>
            <a:schemeClr val="tx1"/>
          </a:solidFill>
          <a:latin typeface="+mn-lt"/>
          <a:ea typeface="+mn-ea"/>
          <a:cs typeface="+mn-cs"/>
        </a:defRPr>
      </a:lvl6pPr>
      <a:lvl7pPr marL="2743182" algn="l" defTabSz="914394" rtl="0" eaLnBrk="1" latinLnBrk="0" hangingPunct="1">
        <a:defRPr sz="1800" kern="1200">
          <a:solidFill>
            <a:schemeClr val="tx1"/>
          </a:solidFill>
          <a:latin typeface="+mn-lt"/>
          <a:ea typeface="+mn-ea"/>
          <a:cs typeface="+mn-cs"/>
        </a:defRPr>
      </a:lvl7pPr>
      <a:lvl8pPr marL="3200378" algn="l" defTabSz="914394" rtl="0" eaLnBrk="1" latinLnBrk="0" hangingPunct="1">
        <a:defRPr sz="1800" kern="1200">
          <a:solidFill>
            <a:schemeClr val="tx1"/>
          </a:solidFill>
          <a:latin typeface="+mn-lt"/>
          <a:ea typeface="+mn-ea"/>
          <a:cs typeface="+mn-cs"/>
        </a:defRPr>
      </a:lvl8pPr>
      <a:lvl9pPr marL="3657575" algn="l" defTabSz="91439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de l’Offre de Soins et en faveur de l’Autonomie</a:t>
            </a:r>
            <a:endParaRPr lang="fr-FR" dirty="0"/>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879975FC-D0B3-44E0-A26A-4809C928D67D}" type="datetime1">
              <a:rPr lang="fr-FR" cap="all" smtClean="0"/>
              <a:t>09/10/2025</a:t>
            </a:fld>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400385392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3" r:id="rId7"/>
    <p:sldLayoutId id="2147483724" r:id="rId8"/>
    <p:sldLayoutId id="2147483725" r:id="rId9"/>
    <p:sldLayoutId id="2147483726" r:id="rId10"/>
  </p:sldLayoutIdLst>
  <p:hf hdr="0"/>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Intitulé de la direction/service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B858D49A-5A7A-574D-A0ED-52B5C1EFA876}" type="datetime1">
              <a:rPr lang="fr-FR" cap="all" smtClean="0"/>
              <a:pPr/>
              <a:t>09/10/2025</a:t>
            </a:fld>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67515998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9" r:id="rId7"/>
    <p:sldLayoutId id="2147483780" r:id="rId8"/>
    <p:sldLayoutId id="2147483781" r:id="rId9"/>
    <p:sldLayoutId id="2147483782" r:id="rId10"/>
  </p:sldLayoutIdLst>
  <p:hf hdr="0"/>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DOSA QPE </a:t>
            </a:r>
            <a:endParaRPr lang="fr-FR" dirty="0"/>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8C05DA06-AD0E-44AB-803D-9389172DB720}" type="datetime1">
              <a:rPr lang="fr-FR" cap="all" smtClean="0"/>
              <a:t>09/10/2025</a:t>
            </a:fld>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userDrawn="1"/>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202415553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2" r:id="rId7"/>
    <p:sldLayoutId id="2147483793" r:id="rId8"/>
    <p:sldLayoutId id="2147483794" r:id="rId9"/>
    <p:sldLayoutId id="2147483795" r:id="rId10"/>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ZoneTexte 1"/>
          <p:cNvSpPr txBox="1"/>
          <p:nvPr userDrawn="1"/>
        </p:nvSpPr>
        <p:spPr>
          <a:xfrm>
            <a:off x="7388681" y="6465031"/>
            <a:ext cx="4114800" cy="215444"/>
          </a:xfrm>
          <a:prstGeom prst="rect">
            <a:avLst/>
          </a:prstGeom>
          <a:noFill/>
        </p:spPr>
        <p:txBody>
          <a:bodyPr wrap="square" rtlCol="0" anchor="t">
            <a:spAutoFit/>
          </a:bodyPr>
          <a:lstStyle/>
          <a:p>
            <a:pPr algn="r"/>
            <a:r>
              <a:rPr lang="fr-FR" sz="800">
                <a:solidFill>
                  <a:schemeClr val="tx1"/>
                </a:solidFill>
                <a:latin typeface="Arial" charset="0"/>
                <a:ea typeface="Arial" charset="0"/>
                <a:cs typeface="Arial" charset="0"/>
              </a:rPr>
              <a:t>Pied de page</a:t>
            </a:r>
          </a:p>
        </p:txBody>
      </p:sp>
      <p:sp>
        <p:nvSpPr>
          <p:cNvPr id="3" name="Espace réservé de la date 3"/>
          <p:cNvSpPr txBox="1">
            <a:spLocks/>
          </p:cNvSpPr>
          <p:nvPr userDrawn="1"/>
        </p:nvSpPr>
        <p:spPr>
          <a:xfrm>
            <a:off x="146904" y="6466605"/>
            <a:ext cx="2187416" cy="258854"/>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E257313-81CD-1A4E-B233-2B8DC3B89CFD}" type="datetimeFigureOut">
              <a:rPr lang="fr-FR" sz="800" baseline="0" smtClean="0">
                <a:solidFill>
                  <a:schemeClr val="tx1"/>
                </a:solidFill>
                <a:latin typeface="Arial" charset="0"/>
                <a:ea typeface="Arial" charset="0"/>
                <a:cs typeface="Arial" charset="0"/>
              </a:rPr>
              <a:pPr/>
              <a:t>09/10/2025</a:t>
            </a:fld>
            <a:endParaRPr lang="fr-FR" sz="800" baseline="0">
              <a:solidFill>
                <a:schemeClr val="tx1"/>
              </a:solidFill>
              <a:latin typeface="Arial" charset="0"/>
              <a:ea typeface="Arial" charset="0"/>
              <a:cs typeface="Arial" charset="0"/>
            </a:endParaRPr>
          </a:p>
        </p:txBody>
      </p:sp>
      <p:sp>
        <p:nvSpPr>
          <p:cNvPr id="4" name="Espace réservé du numéro de diapositive 5"/>
          <p:cNvSpPr txBox="1">
            <a:spLocks/>
          </p:cNvSpPr>
          <p:nvPr userDrawn="1"/>
        </p:nvSpPr>
        <p:spPr>
          <a:xfrm>
            <a:off x="11503482" y="6466605"/>
            <a:ext cx="607245" cy="247703"/>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4D73983-00EA-F641-A79F-2F2A435C19E5}" type="slidenum">
              <a:rPr lang="fr-FR" sz="800" smtClean="0">
                <a:solidFill>
                  <a:schemeClr val="tx1"/>
                </a:solidFill>
                <a:latin typeface="Arial" charset="0"/>
                <a:ea typeface="Arial" charset="0"/>
                <a:cs typeface="Arial" charset="0"/>
              </a:rPr>
              <a:pPr algn="r"/>
              <a:t>‹N°›</a:t>
            </a:fld>
            <a:endParaRPr lang="fr-FR" sz="80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4225011402"/>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générale de l’offre de soins</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910402"/>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B858D49A-5A7A-574D-A0ED-52B5C1EFA876}" type="datetime1">
              <a:rPr lang="fr-FR" cap="all" smtClean="0"/>
              <a:pPr/>
              <a:t>09/10/2025</a:t>
            </a:fld>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a16="http://schemas.microsoft.com/office/drawing/2014/main" id="{433B51AF-3A50-3342-8D79-F2F92F59917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384000" y="68627"/>
            <a:ext cx="1262533" cy="797007"/>
          </a:xfrm>
          <a:prstGeom prst="rect">
            <a:avLst/>
          </a:prstGeom>
        </p:spPr>
      </p:pic>
    </p:spTree>
    <p:extLst>
      <p:ext uri="{BB962C8B-B14F-4D97-AF65-F5344CB8AC3E}">
        <p14:creationId xmlns:p14="http://schemas.microsoft.com/office/powerpoint/2010/main" val="325367645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Lst>
  <p:hf hdr="0"/>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endParaRPr lang="fr-F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B778DE0-BAC2-4614-8AEC-42BBBE72F7EB}" type="slidenum">
              <a:rPr lang="fr-FR" smtClean="0"/>
              <a:t>‹N°›</a:t>
            </a:fld>
            <a:endParaRPr lang="fr-FR"/>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412777"/>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defRPr>
            </a:lvl1pPr>
          </a:lstStyle>
          <a:p>
            <a:fld id="{C303185D-6BCA-4D38-A3F0-B3E76060B278}" type="datetimeFigureOut">
              <a:rPr lang="fr-FR" smtClean="0"/>
              <a:t>09/10/2025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032294" y="357676"/>
            <a:ext cx="1199327" cy="689104"/>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384000" y="117267"/>
            <a:ext cx="1295509" cy="1295509"/>
          </a:xfrm>
          <a:prstGeom prst="rect">
            <a:avLst/>
          </a:prstGeom>
        </p:spPr>
      </p:pic>
      <p:sp>
        <p:nvSpPr>
          <p:cNvPr id="11" name="Espace réservé de la date 5">
            <a:extLst>
              <a:ext uri="{FF2B5EF4-FFF2-40B4-BE49-F238E27FC236}">
                <a16:creationId xmlns:a16="http://schemas.microsoft.com/office/drawing/2014/main" id="{408DF94F-7EC8-514F-BD30-2DE91B813069}"/>
              </a:ext>
            </a:extLst>
          </p:cNvPr>
          <p:cNvSpPr txBox="1">
            <a:spLocks/>
          </p:cNvSpPr>
          <p:nvPr/>
        </p:nvSpPr>
        <p:spPr bwMode="gray">
          <a:xfrm>
            <a:off x="3805824" y="6396842"/>
            <a:ext cx="3538315" cy="461159"/>
          </a:xfrm>
          <a:prstGeom prst="rect">
            <a:avLst/>
          </a:prstGeom>
        </p:spPr>
        <p:txBody>
          <a:bodyPr vert="horz" lIns="0" tIns="0" rIns="0" bIns="0" rtlCol="0" anchor="ctr" anchorCtr="0">
            <a:noAutofit/>
          </a:bodyPr>
          <a:lstStyle>
            <a:defPPr>
              <a:defRPr lang="fr-FR"/>
            </a:defPPr>
            <a:lvl1pPr marL="0" algn="l"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cap="all" dirty="0"/>
              <a:t>© ARS P</a:t>
            </a:r>
            <a:r>
              <a:rPr lang="fr-FR" sz="1000" dirty="0"/>
              <a:t>ays de la Loire</a:t>
            </a:r>
          </a:p>
        </p:txBody>
      </p:sp>
    </p:spTree>
    <p:extLst>
      <p:ext uri="{BB962C8B-B14F-4D97-AF65-F5344CB8AC3E}">
        <p14:creationId xmlns:p14="http://schemas.microsoft.com/office/powerpoint/2010/main" val="1276198901"/>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1" r:id="rId7"/>
    <p:sldLayoutId id="2147483902" r:id="rId8"/>
    <p:sldLayoutId id="2147483903" r:id="rId9"/>
    <p:sldLayoutId id="2147483904" r:id="rId10"/>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j-lt"/>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n-lt"/>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n-lt"/>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n-lt"/>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n-lt"/>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7.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8" Type="http://schemas.openxmlformats.org/officeDocument/2006/relationships/hyperlink" Target="https://www.omedit-paysdelaloire.fr/documentation/calculateur-de-charge-anticholinergique-dune-prescription/" TargetMode="External"/><Relationship Id="rId3" Type="http://schemas.openxmlformats.org/officeDocument/2006/relationships/hyperlink" Target="https://www.omedit-normandie.fr/media-files/36249/remedies-pour-diffu.pdf" TargetMode="External"/><Relationship Id="rId7" Type="http://schemas.openxmlformats.org/officeDocument/2006/relationships/hyperlink" Target="https://apimed.fr/login" TargetMode="External"/><Relationship Id="rId2" Type="http://schemas.openxmlformats.org/officeDocument/2006/relationships/notesSlide" Target="../notesSlides/notesSlide7.xml"/><Relationship Id="rId1" Type="http://schemas.openxmlformats.org/officeDocument/2006/relationships/slideLayout" Target="../slideLayouts/slideLayout92.xml"/><Relationship Id="rId6" Type="http://schemas.openxmlformats.org/officeDocument/2006/relationships/hyperlink" Target="https://www.omedit-nag.fr/sites/default/files/public/beers_criteria_updated_2019_list.pdf" TargetMode="External"/><Relationship Id="rId5" Type="http://schemas.openxmlformats.org/officeDocument/2006/relationships/hyperlink" Target="https://www.sciencedirect.com/science/article/pii/S1627483015001373" TargetMode="External"/><Relationship Id="rId4" Type="http://schemas.openxmlformats.org/officeDocument/2006/relationships/hyperlink" Target="https://pmc.ncbi.nlm.nih.gov/articles/PMC10447584/" TargetMode="External"/><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9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hyperlink" Target="https://www.omedit-paysdelaloire.fr/documentation/fiche-de-sensibilisation-medicaments-anticholinergiques-chez-le-sujet-age-les-bons-reflexes-de-prescriptio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omedit-paysdelaloire.fr/documentation/fiche-de-sensibilisation-medicaments-anticholinergiques-chez-le-sujet-age-les-bons-reflexes-de-prescription/" TargetMode="External"/><Relationship Id="rId2" Type="http://schemas.openxmlformats.org/officeDocument/2006/relationships/notesSlide" Target="../notesSlides/notesSlide9.xml"/><Relationship Id="rId1" Type="http://schemas.openxmlformats.org/officeDocument/2006/relationships/slideLayout" Target="../slideLayouts/slideLayout92.xml"/><Relationship Id="rId6" Type="http://schemas.openxmlformats.org/officeDocument/2006/relationships/image" Target="../media/image31.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hyperlink" Target="https://www.omedit-paysdelaloire.fr/documentation/fiche-de-sensibilisation-medicaments-anticholinergiques-chez-le-sujet-age-les-bons-reflexes-de-prescription/" TargetMode="External"/><Relationship Id="rId2" Type="http://schemas.openxmlformats.org/officeDocument/2006/relationships/notesSlide" Target="../notesSlides/notesSlide10.xml"/><Relationship Id="rId1" Type="http://schemas.openxmlformats.org/officeDocument/2006/relationships/slideLayout" Target="../slideLayouts/slideLayout92.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2.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00_CD2040B1.xml"/><Relationship Id="rId2" Type="http://schemas.openxmlformats.org/officeDocument/2006/relationships/image" Target="../media/image40.png"/><Relationship Id="rId1" Type="http://schemas.openxmlformats.org/officeDocument/2006/relationships/slideLayout" Target="../slideLayouts/slideLayout96.xml"/></Relationships>
</file>

<file path=ppt/slides/_rels/slide17.xml.rels><?xml version="1.0" encoding="UTF-8" standalone="yes"?>
<Relationships xmlns="http://schemas.openxmlformats.org/package/2006/relationships"><Relationship Id="rId2" Type="http://schemas.openxmlformats.org/officeDocument/2006/relationships/hyperlink" Target="https://docs.google.com/document/d/1sVoeiIJkbfJkdtNAAZZiWDNVqn2U7u-9/edit?usp=drive_link&amp;ouid=112811967603087057609&amp;rtpof=true&amp;sd=true" TargetMode="External"/><Relationship Id="rId1" Type="http://schemas.openxmlformats.org/officeDocument/2006/relationships/slideLayout" Target="../slideLayouts/slideLayout96.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9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7.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138.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1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1.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127.xml"/><Relationship Id="rId5" Type="http://schemas.openxmlformats.org/officeDocument/2006/relationships/image" Target="../media/image46.emf"/><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27.xml"/><Relationship Id="rId5" Type="http://schemas.openxmlformats.org/officeDocument/2006/relationships/hyperlink" Target="https://www.ameli.fr/sites/default/files/Documents/503_BPM_bilan_entretien_recueil_info.pdf" TargetMode="Externa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hyperlink" Target="https://www.ameli.fr/sites/default/files/Documents/504_BPM_formulaire_bilan_analyse_traitements.pdf" TargetMode="External"/><Relationship Id="rId2" Type="http://schemas.openxmlformats.org/officeDocument/2006/relationships/image" Target="../media/image49.PNG"/><Relationship Id="rId1" Type="http://schemas.openxmlformats.org/officeDocument/2006/relationships/slideLayout" Target="../slideLayouts/slideLayout127.xml"/><Relationship Id="rId6" Type="http://schemas.openxmlformats.org/officeDocument/2006/relationships/hyperlink" Target="https://www.ameli.fr/sites/default/files/Documents/506_BPM_formulaire_suivi_observance.pdf" TargetMode="External"/><Relationship Id="rId5" Type="http://schemas.openxmlformats.org/officeDocument/2006/relationships/hyperlink" Target="https://www.ameli.fr/sites/default/files/Documents/BPM_Liste%20elements_%2843%29.pdf" TargetMode="External"/><Relationship Id="rId4" Type="http://schemas.openxmlformats.org/officeDocument/2006/relationships/hyperlink" Target="https://www.ameli.fr/sites/default/files/Documents/507_BPM_formulaire_bilan_conclusion.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7.xml"/></Relationships>
</file>

<file path=ppt/slides/_rels/slide3.xml.rels><?xml version="1.0" encoding="UTF-8" standalone="yes"?>
<Relationships xmlns="http://schemas.openxmlformats.org/package/2006/relationships"><Relationship Id="rId8" Type="http://schemas.openxmlformats.org/officeDocument/2006/relationships/image" Target="cid:image006.png@01DBA930.4E2D7D50" TargetMode="External"/><Relationship Id="rId3" Type="http://schemas.openxmlformats.org/officeDocument/2006/relationships/image" Target="../media/image21.emf"/><Relationship Id="rId7" Type="http://schemas.openxmlformats.org/officeDocument/2006/relationships/image" Target="../media/image24.png"/><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hyperlink" Target="https://assurance-maladie.ameli.fr/qui-sommes-nous" TargetMode="External"/><Relationship Id="rId5" Type="http://schemas.openxmlformats.org/officeDocument/2006/relationships/image" Target="../media/image23.emf"/><Relationship Id="rId10" Type="http://schemas.openxmlformats.org/officeDocument/2006/relationships/image" Target="../media/image26.jpeg"/><Relationship Id="rId4" Type="http://schemas.openxmlformats.org/officeDocument/2006/relationships/image" Target="../media/image22.emf"/><Relationship Id="rId9" Type="http://schemas.openxmlformats.org/officeDocument/2006/relationships/image" Target="../media/image2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92.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notesSlide" Target="../notesSlides/notesSlide3.xml"/><Relationship Id="rId1" Type="http://schemas.openxmlformats.org/officeDocument/2006/relationships/slideLayout" Target="../slideLayouts/slideLayout92.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2.xml"/><Relationship Id="rId5" Type="http://schemas.openxmlformats.org/officeDocument/2006/relationships/image" Target="../media/image33.tmp"/><Relationship Id="rId4" Type="http://schemas.openxmlformats.org/officeDocument/2006/relationships/image" Target="../media/image32.tm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1"/>
          <p:cNvSpPr txBox="1">
            <a:spLocks/>
          </p:cNvSpPr>
          <p:nvPr/>
        </p:nvSpPr>
        <p:spPr>
          <a:xfrm>
            <a:off x="735501" y="1124662"/>
            <a:ext cx="11232000" cy="39060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265">
              <a:buNone/>
            </a:pPr>
            <a:r>
              <a:rPr lang="pt-BR" sz="4400" dirty="0">
                <a:solidFill>
                  <a:srgbClr val="FFFFFF">
                    <a:lumMod val="50000"/>
                  </a:srgbClr>
                </a:solidFill>
              </a:rPr>
              <a:t>Soirée Iatrogénie médicamenteuse</a:t>
            </a:r>
          </a:p>
          <a:p>
            <a:pPr marL="0" indent="0" algn="ctr" defTabSz="914265">
              <a:buNone/>
            </a:pPr>
            <a:r>
              <a:rPr lang="pt-BR" sz="3600" dirty="0">
                <a:solidFill>
                  <a:srgbClr val="FFFFFF">
                    <a:lumMod val="50000"/>
                  </a:srgbClr>
                </a:solidFill>
              </a:rPr>
              <a:t>chez les personnes âgées</a:t>
            </a:r>
          </a:p>
          <a:p>
            <a:pPr marL="92062" algn="ctr" defTabSz="914265"/>
            <a:endParaRPr lang="fr-FR" sz="2400" dirty="0">
              <a:solidFill>
                <a:srgbClr val="FFFFFF">
                  <a:lumMod val="50000"/>
                </a:srgbClr>
              </a:solidFill>
            </a:endParaRPr>
          </a:p>
          <a:p>
            <a:pPr marL="92062" algn="ctr" defTabSz="914265"/>
            <a:endParaRPr lang="fr-FR" sz="2400" dirty="0">
              <a:solidFill>
                <a:srgbClr val="FFFFFF">
                  <a:lumMod val="50000"/>
                </a:srgbClr>
              </a:solidFill>
            </a:endParaRPr>
          </a:p>
          <a:p>
            <a:pPr marL="92062" algn="ctr" defTabSz="914265"/>
            <a:endParaRPr lang="fr-FR" sz="2400" dirty="0">
              <a:solidFill>
                <a:srgbClr val="FFFFFF">
                  <a:lumMod val="50000"/>
                </a:srgbClr>
              </a:solidFill>
            </a:endParaRPr>
          </a:p>
          <a:p>
            <a:pPr marL="0" indent="0" algn="ctr" defTabSz="914265">
              <a:buNone/>
            </a:pPr>
            <a:r>
              <a:rPr lang="fr-FR" sz="2400" dirty="0">
                <a:solidFill>
                  <a:srgbClr val="FFFFFF">
                    <a:lumMod val="50000"/>
                  </a:srgbClr>
                </a:solidFill>
              </a:rPr>
              <a:t>Prévention de la iatrogénie médicamenteuse : </a:t>
            </a:r>
          </a:p>
          <a:p>
            <a:pPr marL="0" indent="0" algn="ctr" defTabSz="914265">
              <a:buNone/>
            </a:pPr>
            <a:r>
              <a:rPr lang="fr-FR" sz="2400" dirty="0">
                <a:solidFill>
                  <a:srgbClr val="FFFFFF">
                    <a:lumMod val="50000"/>
                  </a:srgbClr>
                </a:solidFill>
              </a:rPr>
              <a:t>une réflexion commune Médecin Généraliste / Infirmier / Pharmacien</a:t>
            </a:r>
          </a:p>
          <a:p>
            <a:pPr marL="92062" algn="ctr" defTabSz="914265"/>
            <a:endParaRPr lang="fr-FR" sz="1800" dirty="0">
              <a:solidFill>
                <a:srgbClr val="FFFFFF">
                  <a:lumMod val="50000"/>
                </a:srgbClr>
              </a:solidFill>
            </a:endParaRPr>
          </a:p>
          <a:p>
            <a:pPr marL="92062" algn="ctr" defTabSz="914265"/>
            <a:r>
              <a:rPr lang="fr-FR" sz="1800" dirty="0">
                <a:solidFill>
                  <a:srgbClr val="FF0000"/>
                </a:solidFill>
              </a:rPr>
              <a:t>Date</a:t>
            </a:r>
          </a:p>
          <a:p>
            <a:pPr marL="92062" algn="ctr" defTabSz="914265"/>
            <a:r>
              <a:rPr lang="fr-FR" sz="1800" dirty="0">
                <a:solidFill>
                  <a:srgbClr val="FF0000"/>
                </a:solidFill>
              </a:rPr>
              <a:t>Lieu</a:t>
            </a:r>
          </a:p>
          <a:p>
            <a:pPr marL="92062" algn="ctr" defTabSz="914265"/>
            <a:r>
              <a:rPr lang="fr-FR" sz="1800" dirty="0">
                <a:solidFill>
                  <a:srgbClr val="FF0000"/>
                </a:solidFill>
              </a:rPr>
              <a:t>CPTS</a:t>
            </a:r>
            <a:endParaRPr lang="fr-FR" dirty="0">
              <a:solidFill>
                <a:srgbClr val="FF0000"/>
              </a:solidFill>
            </a:endParaRPr>
          </a:p>
        </p:txBody>
      </p:sp>
      <p:pic>
        <p:nvPicPr>
          <p:cNvPr id="5" name="Image 4"/>
          <p:cNvPicPr>
            <a:picLocks noChangeAspect="1"/>
          </p:cNvPicPr>
          <p:nvPr/>
        </p:nvPicPr>
        <p:blipFill>
          <a:blip r:embed="rId2"/>
          <a:stretch>
            <a:fillRect/>
          </a:stretch>
        </p:blipFill>
        <p:spPr>
          <a:xfrm>
            <a:off x="3556254" y="2507857"/>
            <a:ext cx="4558748" cy="1139687"/>
          </a:xfrm>
          <a:prstGeom prst="rect">
            <a:avLst/>
          </a:prstGeom>
        </p:spPr>
      </p:pic>
    </p:spTree>
    <p:extLst>
      <p:ext uri="{BB962C8B-B14F-4D97-AF65-F5344CB8AC3E}">
        <p14:creationId xmlns:p14="http://schemas.microsoft.com/office/powerpoint/2010/main" val="31735126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6793343"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Associations médicamenteuses à risque</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2</a:t>
            </a:r>
          </a:p>
        </p:txBody>
      </p:sp>
      <p:sp>
        <p:nvSpPr>
          <p:cNvPr id="11" name="Rectangle 10"/>
          <p:cNvSpPr/>
          <p:nvPr/>
        </p:nvSpPr>
        <p:spPr>
          <a:xfrm>
            <a:off x="2445083" y="2517896"/>
            <a:ext cx="8471988" cy="338554"/>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Risque de majoration des effets indésirables et d’interactions médicamenteuses </a:t>
            </a:r>
          </a:p>
        </p:txBody>
      </p:sp>
      <p:sp>
        <p:nvSpPr>
          <p:cNvPr id="12" name="Rectangle à coins arrondis 11"/>
          <p:cNvSpPr/>
          <p:nvPr/>
        </p:nvSpPr>
        <p:spPr>
          <a:xfrm>
            <a:off x="3616738" y="3023302"/>
            <a:ext cx="8244986" cy="817245"/>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Exemples :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Dérivés nitrés + hypotenseurs : majoration du risque d’hypotension orthostatique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IEC ou ARA2 + HBPM + diurétiques </a:t>
            </a:r>
            <a:r>
              <a:rPr kumimoji="0" lang="fr-FR" sz="1050" b="0" i="0" u="none" strike="noStrike" kern="1200" cap="none" spc="0" normalizeH="0" baseline="0" noProof="0" dirty="0" err="1">
                <a:ln>
                  <a:noFill/>
                </a:ln>
                <a:solidFill>
                  <a:prstClr val="white"/>
                </a:solidFill>
                <a:effectLst/>
                <a:uLnTx/>
                <a:uFillTx/>
                <a:latin typeface="Segoe UI Emoji" panose="020B0502040204020203" pitchFamily="34" charset="0"/>
                <a:ea typeface="Segoe UI Emoji" panose="020B0502040204020203" pitchFamily="34" charset="0"/>
                <a:cs typeface="+mn-cs"/>
              </a:rPr>
              <a:t>épargneurs</a:t>
            </a: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 potassiques : majoration du risque d’insuffisance rénale et/ou d’hyperkaliémie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Neuroleptiques + anxiolytiques ou hypnotiques : potentialisation risque d’hypotension orthostatique, sédation importante, chutes</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Rectangle 13"/>
          <p:cNvSpPr/>
          <p:nvPr/>
        </p:nvSpPr>
        <p:spPr>
          <a:xfrm>
            <a:off x="2079704" y="4144517"/>
            <a:ext cx="3502882"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FF6464"/>
                </a:solidFill>
                <a:effectLst/>
                <a:uLnTx/>
                <a:uFillTx/>
                <a:latin typeface="Segoe UI Black" panose="020B0A02040204020203" pitchFamily="34" charset="0"/>
                <a:ea typeface="Segoe UI Black" panose="020B0A02040204020203" pitchFamily="34" charset="0"/>
                <a:cs typeface="+mn-cs"/>
              </a:rPr>
              <a:t>Vigilance notamment sur :</a:t>
            </a:r>
          </a:p>
        </p:txBody>
      </p:sp>
      <p:pic>
        <p:nvPicPr>
          <p:cNvPr id="15" name="Imag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4445" y="4063138"/>
            <a:ext cx="481489" cy="481489"/>
          </a:xfrm>
          <a:prstGeom prst="rect">
            <a:avLst/>
          </a:prstGeom>
        </p:spPr>
      </p:pic>
      <p:grpSp>
        <p:nvGrpSpPr>
          <p:cNvPr id="8" name="Groupe 7"/>
          <p:cNvGrpSpPr/>
          <p:nvPr/>
        </p:nvGrpSpPr>
        <p:grpSpPr>
          <a:xfrm>
            <a:off x="296290" y="4760819"/>
            <a:ext cx="3504480" cy="938718"/>
            <a:chOff x="534415" y="4760819"/>
            <a:chExt cx="3504480" cy="938718"/>
          </a:xfrm>
        </p:grpSpPr>
        <p:sp>
          <p:nvSpPr>
            <p:cNvPr id="16" name="Rectangle 15"/>
            <p:cNvSpPr/>
            <p:nvPr/>
          </p:nvSpPr>
          <p:spPr>
            <a:xfrm>
              <a:off x="534416" y="5099373"/>
              <a:ext cx="3504479" cy="600164"/>
            </a:xfrm>
            <a:prstGeom prst="rect">
              <a:avLst/>
            </a:prstGeom>
            <a:solidFill>
              <a:srgbClr val="FF6464">
                <a:alpha val="20000"/>
              </a:srgb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Addition des risques d’effets indésirables et d’interactions médicamenteuses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Difficulté d’adapter la posologie chez le sujet </a:t>
              </a:r>
              <a:r>
                <a:rPr kumimoji="0" lang="fr-FR" sz="1100" b="0" i="0" u="none" strike="noStrike" kern="1200" cap="none" spc="0" normalizeH="0" baseline="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âgé</a:t>
              </a:r>
              <a:endPar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p:txBody>
        </p:sp>
        <p:sp>
          <p:nvSpPr>
            <p:cNvPr id="24" name="Rectangle 23"/>
            <p:cNvSpPr/>
            <p:nvPr/>
          </p:nvSpPr>
          <p:spPr>
            <a:xfrm>
              <a:off x="534415" y="4760819"/>
              <a:ext cx="3504479"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C00000"/>
                  </a:solidFill>
                  <a:effectLst/>
                  <a:uLnTx/>
                  <a:uFillTx/>
                  <a:latin typeface="Calibri" panose="020F0502020204030204"/>
                  <a:ea typeface="+mn-ea"/>
                  <a:cs typeface="+mn-cs"/>
                </a:rPr>
                <a:t>Associations fixes de 2 molécules</a:t>
              </a:r>
            </a:p>
          </p:txBody>
        </p:sp>
      </p:grpSp>
      <p:grpSp>
        <p:nvGrpSpPr>
          <p:cNvPr id="10" name="Groupe 9"/>
          <p:cNvGrpSpPr/>
          <p:nvPr/>
        </p:nvGrpSpPr>
        <p:grpSpPr>
          <a:xfrm>
            <a:off x="4000460" y="4760819"/>
            <a:ext cx="3985256" cy="769441"/>
            <a:chOff x="4000460" y="4760819"/>
            <a:chExt cx="3985256" cy="769441"/>
          </a:xfrm>
        </p:grpSpPr>
        <p:sp>
          <p:nvSpPr>
            <p:cNvPr id="21" name="Rectangle 20"/>
            <p:cNvSpPr/>
            <p:nvPr/>
          </p:nvSpPr>
          <p:spPr>
            <a:xfrm>
              <a:off x="4128477" y="5099373"/>
              <a:ext cx="3667857" cy="430887"/>
            </a:xfrm>
            <a:prstGeom prst="rect">
              <a:avLst/>
            </a:prstGeom>
            <a:solidFill>
              <a:srgbClr val="FF6464">
                <a:alpha val="20000"/>
              </a:srgb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100" b="0" i="1"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Exemple : antiépileptiques, antivitamines K, colchicine, digoxine, lithium, théophylline</a:t>
              </a:r>
            </a:p>
          </p:txBody>
        </p:sp>
        <p:sp>
          <p:nvSpPr>
            <p:cNvPr id="25" name="Rectangle 24"/>
            <p:cNvSpPr/>
            <p:nvPr/>
          </p:nvSpPr>
          <p:spPr>
            <a:xfrm>
              <a:off x="4000460" y="4760819"/>
              <a:ext cx="3985256"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smtClean="0">
                  <a:ln>
                    <a:noFill/>
                  </a:ln>
                  <a:solidFill>
                    <a:srgbClr val="C00000"/>
                  </a:solidFill>
                  <a:effectLst/>
                  <a:uLnTx/>
                  <a:uFillTx/>
                  <a:latin typeface="Calibri" panose="020F0502020204030204"/>
                  <a:ea typeface="+mn-ea"/>
                  <a:cs typeface="+mn-cs"/>
                </a:rPr>
                <a:t>Médicaments </a:t>
              </a:r>
              <a:r>
                <a:rPr kumimoji="0" lang="fr-FR" sz="1600" b="1" i="0" u="none" strike="noStrike" kern="1200" cap="none" spc="0" normalizeH="0" baseline="0" noProof="0" dirty="0">
                  <a:ln>
                    <a:noFill/>
                  </a:ln>
                  <a:solidFill>
                    <a:srgbClr val="C00000"/>
                  </a:solidFill>
                  <a:effectLst/>
                  <a:uLnTx/>
                  <a:uFillTx/>
                  <a:latin typeface="Calibri" panose="020F0502020204030204"/>
                  <a:ea typeface="+mn-ea"/>
                  <a:cs typeface="+mn-cs"/>
                </a:rPr>
                <a:t>à marge thérapeutique étroite</a:t>
              </a:r>
            </a:p>
          </p:txBody>
        </p:sp>
      </p:grpSp>
      <p:grpSp>
        <p:nvGrpSpPr>
          <p:cNvPr id="13" name="Groupe 12"/>
          <p:cNvGrpSpPr/>
          <p:nvPr/>
        </p:nvGrpSpPr>
        <p:grpSpPr>
          <a:xfrm>
            <a:off x="8124041" y="4760819"/>
            <a:ext cx="3817651" cy="1277273"/>
            <a:chOff x="8124041" y="4760819"/>
            <a:chExt cx="3817651" cy="1277273"/>
          </a:xfrm>
        </p:grpSpPr>
        <p:sp>
          <p:nvSpPr>
            <p:cNvPr id="18" name="Rectangle 17"/>
            <p:cNvSpPr/>
            <p:nvPr/>
          </p:nvSpPr>
          <p:spPr>
            <a:xfrm>
              <a:off x="8124041" y="5099373"/>
              <a:ext cx="3817650" cy="938719"/>
            </a:xfrm>
            <a:prstGeom prst="rect">
              <a:avLst/>
            </a:prstGeom>
            <a:solidFill>
              <a:srgbClr val="FF6464">
                <a:alpha val="18824"/>
              </a:srgb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100" b="0" i="0" u="none"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rPr>
                <a:t>QTc</a:t>
              </a:r>
              <a:r>
                <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long : risque de troubles du rythme ventriculaire graves (torsades de pointes, fibrillation ventriculaire), responsables de syncope et de mort subite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Majoration du risque en cas </a:t>
              </a:r>
              <a:r>
                <a:rPr kumimoji="0" lang="fr-FR" sz="1100" b="0" i="0" u="none" strike="noStrike" kern="1200" cap="none" spc="0" normalizeH="0" baseline="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d’associations </a:t>
              </a:r>
              <a:r>
                <a:rPr kumimoji="0" lang="fr-FR" sz="11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de plusieurs molécules susceptibles d’allonger le QT</a:t>
              </a:r>
            </a:p>
          </p:txBody>
        </p:sp>
        <p:sp>
          <p:nvSpPr>
            <p:cNvPr id="26" name="Rectangle 25"/>
            <p:cNvSpPr/>
            <p:nvPr/>
          </p:nvSpPr>
          <p:spPr>
            <a:xfrm>
              <a:off x="8124042" y="4760819"/>
              <a:ext cx="3817650" cy="33855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C00000"/>
                  </a:solidFill>
                  <a:effectLst/>
                  <a:uLnTx/>
                  <a:uFillTx/>
                  <a:latin typeface="Calibri" panose="020F0502020204030204"/>
                  <a:ea typeface="+mn-ea"/>
                  <a:cs typeface="+mn-cs"/>
                </a:rPr>
                <a:t>Médicaments allongeant l’intervalle QT </a:t>
              </a:r>
            </a:p>
          </p:txBody>
        </p:sp>
      </p:grpSp>
    </p:spTree>
    <p:extLst>
      <p:ext uri="{BB962C8B-B14F-4D97-AF65-F5344CB8AC3E}">
        <p14:creationId xmlns:p14="http://schemas.microsoft.com/office/powerpoint/2010/main" val="594810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868867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Médicaments potentiellement inappropriés (MPI)</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3</a:t>
            </a:r>
          </a:p>
        </p:txBody>
      </p:sp>
      <p:sp>
        <p:nvSpPr>
          <p:cNvPr id="11" name="Rectangle 10"/>
          <p:cNvSpPr/>
          <p:nvPr/>
        </p:nvSpPr>
        <p:spPr>
          <a:xfrm>
            <a:off x="2445083" y="2517896"/>
            <a:ext cx="8471988" cy="769441"/>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Spécificités pharmacologiques liées au sujet âgé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Modification de la cinétique des médicaments, altération des mécanismes physiologiques de régulation…</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Espace réservé du contenu 2"/>
          <p:cNvSpPr txBox="1">
            <a:spLocks/>
          </p:cNvSpPr>
          <p:nvPr/>
        </p:nvSpPr>
        <p:spPr>
          <a:xfrm>
            <a:off x="1116345" y="3971508"/>
            <a:ext cx="8122905" cy="1810167"/>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34EA2"/>
                </a:solidFill>
                <a:latin typeface="Segoe UI Emoji" panose="020B0502040204020203" pitchFamily="34" charset="0"/>
                <a:ea typeface="Segoe UI Emoji" panose="020B0502040204020203"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Segoe UI Emoji" panose="020B0502040204020203" pitchFamily="34" charset="0"/>
                <a:ea typeface="Segoe UI Emoji" panose="020B0502040204020203"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3"/>
              </a:rPr>
              <a:t>REMEDI[e]S (</a:t>
            </a:r>
            <a:r>
              <a:rPr kumimoji="0" lang="fr-FR" sz="1200" b="0" i="0" u="sng"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hlinkClick r:id="rId3"/>
              </a:rPr>
              <a:t>REvue</a:t>
            </a: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3"/>
              </a:rPr>
              <a:t> des prescriptions </a:t>
            </a:r>
            <a:r>
              <a:rPr kumimoji="0" lang="fr-FR" sz="1200" b="0" i="0" u="sng"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hlinkClick r:id="rId3"/>
              </a:rPr>
              <a:t>MEDIdicamenteuses</a:t>
            </a: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3"/>
              </a:rPr>
              <a:t> potentiellement inapproprié[e]s chez les Séniors), 2021</a:t>
            </a:r>
            <a:endPar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4"/>
              </a:rPr>
              <a:t>Liste STOPP/START v3, 2023 (version anglaise)</a:t>
            </a: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 </a:t>
            </a: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5" tooltip="Liste Stopp-start 2015"/>
              </a:rPr>
              <a:t>Liste STOPP/START v2, 2015</a:t>
            </a:r>
            <a:endPar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6" tooltip="Critères de Beers 2019"/>
              </a:rPr>
              <a:t>Critère de </a:t>
            </a:r>
            <a:r>
              <a:rPr kumimoji="0" lang="fr-FR" sz="1200" b="0" i="0" u="sng"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hlinkClick r:id="rId6" tooltip="Critères de Beers 2019"/>
              </a:rPr>
              <a:t>Beers</a:t>
            </a:r>
            <a:r>
              <a:rPr kumimoji="0" lang="fr-FR" sz="1200" b="0" i="0" u="sng"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6" tooltip="Critères de Beers 2019"/>
              </a:rPr>
              <a:t>, 2019</a:t>
            </a: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Guide PAPA (Prescription médicamenteuses adaptées aux personnes âgées), 2022</a:t>
            </a: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Application APIMED - Groupes Qualité : </a:t>
            </a: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7"/>
              </a:rPr>
              <a:t>https://apimed.fr/login</a:t>
            </a: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Calculateur de charge anticholinergique - OMEDIT Pays de la Loire : </a:t>
            </a: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hlinkClick r:id="rId8"/>
              </a:rPr>
              <a:t>https://www.omedit-paysdelaloire.fr/documentation/calculateur-de-charge-anticholinergique-dune-prescription/</a:t>
            </a: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p:txBody>
      </p:sp>
      <p:sp>
        <p:nvSpPr>
          <p:cNvPr id="24" name="ZoneTexte 23"/>
          <p:cNvSpPr txBox="1"/>
          <p:nvPr/>
        </p:nvSpPr>
        <p:spPr>
          <a:xfrm>
            <a:off x="1116345" y="3560256"/>
            <a:ext cx="3609975"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8DC63F"/>
                </a:solidFill>
                <a:effectLst/>
                <a:uLnTx/>
                <a:uFillTx/>
                <a:latin typeface="Segoe UI Black" panose="020B0A02040204020203" pitchFamily="34" charset="0"/>
                <a:ea typeface="Segoe UI Black" panose="020B0A02040204020203" pitchFamily="34" charset="0"/>
                <a:cs typeface="+mn-cs"/>
              </a:rPr>
              <a:t>Différentes listes de MPI : </a:t>
            </a:r>
          </a:p>
        </p:txBody>
      </p:sp>
      <p:pic>
        <p:nvPicPr>
          <p:cNvPr id="25" name="Image 24"/>
          <p:cNvPicPr>
            <a:picLocks noChangeAspect="1"/>
          </p:cNvPicPr>
          <p:nvPr/>
        </p:nvPicPr>
        <p:blipFill>
          <a:blip r:embed="rId9"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rot="20780360">
            <a:off x="7608694" y="5318085"/>
            <a:ext cx="441078" cy="441078"/>
          </a:xfrm>
          <a:prstGeom prst="rect">
            <a:avLst/>
          </a:prstGeom>
        </p:spPr>
      </p:pic>
      <p:pic>
        <p:nvPicPr>
          <p:cNvPr id="26" name="Image 25"/>
          <p:cNvPicPr>
            <a:picLocks noChangeAspect="1"/>
          </p:cNvPicPr>
          <p:nvPr/>
        </p:nvPicPr>
        <p:blipFill>
          <a:blip r:embed="rId9"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rot="20780360">
            <a:off x="5719566" y="4927753"/>
            <a:ext cx="441078" cy="441078"/>
          </a:xfrm>
          <a:prstGeom prst="rect">
            <a:avLst/>
          </a:prstGeom>
        </p:spPr>
      </p:pic>
    </p:spTree>
    <p:extLst>
      <p:ext uri="{BB962C8B-B14F-4D97-AF65-F5344CB8AC3E}">
        <p14:creationId xmlns:p14="http://schemas.microsoft.com/office/powerpoint/2010/main" val="792506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868867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Médicaments potentiellement inappropriés</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3</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Rectangle 45"/>
          <p:cNvSpPr/>
          <p:nvPr/>
        </p:nvSpPr>
        <p:spPr>
          <a:xfrm>
            <a:off x="286076" y="2577136"/>
            <a:ext cx="6102953"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5B9BD5"/>
                </a:solidFill>
                <a:effectLst/>
                <a:uLnTx/>
                <a:uFillTx/>
                <a:latin typeface="Segoe UI Black" panose="020B0A02040204020203" pitchFamily="34" charset="0"/>
                <a:ea typeface="Segoe UI Black" panose="020B0A02040204020203" pitchFamily="34" charset="0"/>
                <a:cs typeface="+mn-cs"/>
              </a:rPr>
              <a:t>Focus sur les médicaments anticholinergiques :</a:t>
            </a:r>
          </a:p>
        </p:txBody>
      </p:sp>
      <p:sp>
        <p:nvSpPr>
          <p:cNvPr id="13" name="Rectangle 12"/>
          <p:cNvSpPr/>
          <p:nvPr/>
        </p:nvSpPr>
        <p:spPr>
          <a:xfrm>
            <a:off x="286076" y="3352963"/>
            <a:ext cx="4314499" cy="181588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Plus grande sensibilité des patients âgés aux effets anticholinergiques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Centraux :</a:t>
            </a: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somnolence, troubles cogniti­fs (syndrome démentiel, confusion, agitation)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Périphériques : </a:t>
            </a: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tachycardie, sécheresse oculaire et buccale, constipation, rétention urinaire</a:t>
            </a:r>
          </a:p>
        </p:txBody>
      </p:sp>
      <p:pic>
        <p:nvPicPr>
          <p:cNvPr id="50" name="Image 49"/>
          <p:cNvPicPr>
            <a:picLocks noChangeAspect="1"/>
          </p:cNvPicPr>
          <p:nvPr/>
        </p:nvPicPr>
        <p:blipFill>
          <a:blip r:embed="rId3"/>
          <a:stretch>
            <a:fillRect/>
          </a:stretch>
        </p:blipFill>
        <p:spPr>
          <a:xfrm>
            <a:off x="2872383" y="5493584"/>
            <a:ext cx="1728192" cy="574083"/>
          </a:xfrm>
          <a:prstGeom prst="rect">
            <a:avLst/>
          </a:prstGeom>
        </p:spPr>
      </p:pic>
      <p:pic>
        <p:nvPicPr>
          <p:cNvPr id="16" name="Image 15" descr="Capture d’écran">
            <a:hlinkClick r:id="rId4"/>
          </p:cNvPr>
          <p:cNvPicPr>
            <a:picLocks noChangeAspect="1"/>
          </p:cNvPicPr>
          <p:nvPr/>
        </p:nvPicPr>
        <p:blipFill rotWithShape="1">
          <a:blip r:embed="rId5" cstate="print">
            <a:extLst>
              <a:ext uri="{28A0092B-C50C-407E-A947-70E740481C1C}">
                <a14:useLocalDpi xmlns:a14="http://schemas.microsoft.com/office/drawing/2010/main" val="0"/>
              </a:ext>
            </a:extLst>
          </a:blip>
          <a:srcRect l="938" t="695"/>
          <a:stretch/>
        </p:blipFill>
        <p:spPr>
          <a:xfrm>
            <a:off x="10649753" y="742257"/>
            <a:ext cx="1297371" cy="1882863"/>
          </a:xfrm>
          <a:prstGeom prst="rect">
            <a:avLst/>
          </a:prstGeom>
        </p:spPr>
      </p:pic>
      <p:pic>
        <p:nvPicPr>
          <p:cNvPr id="17" name="Imag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961568">
            <a:off x="10283504" y="2015531"/>
            <a:ext cx="954243" cy="954243"/>
          </a:xfrm>
          <a:prstGeom prst="rect">
            <a:avLst/>
          </a:prstGeom>
        </p:spPr>
      </p:pic>
      <p:pic>
        <p:nvPicPr>
          <p:cNvPr id="15" name="Image 14"/>
          <p:cNvPicPr>
            <a:picLocks noChangeAspect="1"/>
          </p:cNvPicPr>
          <p:nvPr/>
        </p:nvPicPr>
        <p:blipFill>
          <a:blip r:embed="rId7"/>
          <a:stretch>
            <a:fillRect/>
          </a:stretch>
        </p:blipFill>
        <p:spPr>
          <a:xfrm>
            <a:off x="4934447" y="3054471"/>
            <a:ext cx="6683681" cy="2786349"/>
          </a:xfrm>
          <a:prstGeom prst="rect">
            <a:avLst/>
          </a:prstGeom>
        </p:spPr>
      </p:pic>
    </p:spTree>
    <p:extLst>
      <p:ext uri="{BB962C8B-B14F-4D97-AF65-F5344CB8AC3E}">
        <p14:creationId xmlns:p14="http://schemas.microsoft.com/office/powerpoint/2010/main" val="3692995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868867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Médicaments potentiellement inappropriés</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3</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12"/>
          <p:cNvSpPr/>
          <p:nvPr/>
        </p:nvSpPr>
        <p:spPr>
          <a:xfrm>
            <a:off x="7051653" y="3259916"/>
            <a:ext cx="4297574" cy="258532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5B9BD5"/>
                </a:solidFill>
                <a:effectLst/>
                <a:uLnTx/>
                <a:uFillTx/>
                <a:latin typeface="Segoe UI Emoji" panose="020B0502040204020203" pitchFamily="34" charset="0"/>
                <a:ea typeface="Segoe UI Emoji" panose="020B0502040204020203" pitchFamily="34" charset="0"/>
                <a:cs typeface="+mn-cs"/>
              </a:rPr>
              <a:t>Charge anticholinergique d’une prescription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Médicaments anticholinergiques classés selon la sévérité de leur effet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Score 1 : risque faible</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Score 2 : risque modéré</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Score 3 : risque majeur</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Charge anticholinergique = somme des scores de chaque molécule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 Plus elle est élevée, plus le risque est important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Différentes échelles de calcul de la charge anticholinergique</a:t>
            </a:r>
          </a:p>
        </p:txBody>
      </p:sp>
      <p:pic>
        <p:nvPicPr>
          <p:cNvPr id="15" name="Image 14" descr="Capture d’écran">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l="938" t="695"/>
          <a:stretch/>
        </p:blipFill>
        <p:spPr>
          <a:xfrm>
            <a:off x="10649753" y="742257"/>
            <a:ext cx="1297371" cy="1882863"/>
          </a:xfrm>
          <a:prstGeom prst="rect">
            <a:avLst/>
          </a:prstGeom>
        </p:spPr>
      </p:pic>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961568">
            <a:off x="10283504" y="2015531"/>
            <a:ext cx="954243" cy="954243"/>
          </a:xfrm>
          <a:prstGeom prst="rect">
            <a:avLst/>
          </a:prstGeom>
        </p:spPr>
      </p:pic>
      <p:sp>
        <p:nvSpPr>
          <p:cNvPr id="19" name="Rectangle 18"/>
          <p:cNvSpPr/>
          <p:nvPr/>
        </p:nvSpPr>
        <p:spPr>
          <a:xfrm>
            <a:off x="286076" y="2577136"/>
            <a:ext cx="6102953"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5B9BD5"/>
                </a:solidFill>
                <a:effectLst/>
                <a:uLnTx/>
                <a:uFillTx/>
                <a:latin typeface="Segoe UI Black" panose="020B0A02040204020203" pitchFamily="34" charset="0"/>
                <a:ea typeface="Segoe UI Black" panose="020B0A02040204020203" pitchFamily="34" charset="0"/>
                <a:cs typeface="+mn-cs"/>
              </a:rPr>
              <a:t>Focus sur les médicaments anticholinergiques :</a:t>
            </a:r>
          </a:p>
        </p:txBody>
      </p:sp>
      <p:graphicFrame>
        <p:nvGraphicFramePr>
          <p:cNvPr id="10" name="Tableau 9"/>
          <p:cNvGraphicFramePr>
            <a:graphicFrameLocks noGrp="1"/>
          </p:cNvGraphicFramePr>
          <p:nvPr/>
        </p:nvGraphicFramePr>
        <p:xfrm>
          <a:off x="812892" y="3372588"/>
          <a:ext cx="5013253" cy="2346960"/>
        </p:xfrm>
        <a:graphic>
          <a:graphicData uri="http://schemas.openxmlformats.org/drawingml/2006/table">
            <a:tbl>
              <a:tblPr firstRow="1" bandRow="1">
                <a:tableStyleId>{3B4B98B0-60AC-42C2-AFA5-B58CD77FA1E5}</a:tableStyleId>
              </a:tblPr>
              <a:tblGrid>
                <a:gridCol w="5013253">
                  <a:extLst>
                    <a:ext uri="{9D8B030D-6E8A-4147-A177-3AD203B41FA5}">
                      <a16:colId xmlns:a16="http://schemas.microsoft.com/office/drawing/2014/main" val="308226159"/>
                    </a:ext>
                  </a:extLst>
                </a:gridCol>
              </a:tblGrid>
              <a:tr h="405992">
                <a:tc>
                  <a:txBody>
                    <a:bodyPr/>
                    <a:lstStyle/>
                    <a:p>
                      <a:r>
                        <a:rPr lang="fr-FR" sz="1200" dirty="0">
                          <a:solidFill>
                            <a:schemeClr val="accent1"/>
                          </a:solidFill>
                          <a:latin typeface="Segoe UI Emoji" panose="020B0502040204020203" pitchFamily="34" charset="0"/>
                          <a:ea typeface="Segoe UI Emoji" panose="020B0502040204020203" pitchFamily="34" charset="0"/>
                        </a:rPr>
                        <a:t>Exemples de </a:t>
                      </a:r>
                      <a:r>
                        <a:rPr lang="fr-FR" sz="1200" baseline="0" dirty="0">
                          <a:solidFill>
                            <a:schemeClr val="accent1"/>
                          </a:solidFill>
                          <a:latin typeface="Segoe UI Emoji" panose="020B0502040204020203" pitchFamily="34" charset="0"/>
                          <a:ea typeface="Segoe UI Emoji" panose="020B0502040204020203" pitchFamily="34" charset="0"/>
                        </a:rPr>
                        <a:t>molécules ayant une activité anticholinergique plus ou moins importante</a:t>
                      </a:r>
                      <a:endParaRPr lang="fr-FR" sz="1200" dirty="0">
                        <a:solidFill>
                          <a:schemeClr val="accent1"/>
                        </a:solidFill>
                        <a:latin typeface="Segoe UI Emoji" panose="020B0502040204020203" pitchFamily="34" charset="0"/>
                        <a:ea typeface="Segoe UI Emoji" panose="020B0502040204020203" pitchFamily="34" charset="0"/>
                      </a:endParaRPr>
                    </a:p>
                  </a:txBody>
                  <a:tcPr/>
                </a:tc>
                <a:extLst>
                  <a:ext uri="{0D108BD9-81ED-4DB2-BD59-A6C34878D82A}">
                    <a16:rowId xmlns:a16="http://schemas.microsoft.com/office/drawing/2014/main" val="4294356765"/>
                  </a:ext>
                </a:extLst>
              </a:tr>
              <a:tr h="253791">
                <a:tc>
                  <a:txBody>
                    <a:bodyPr/>
                    <a:lstStyle/>
                    <a:p>
                      <a:r>
                        <a:rPr lang="fr-FR" sz="1100" dirty="0">
                          <a:latin typeface="Segoe UI Emoji" panose="020B0502040204020203" pitchFamily="34" charset="0"/>
                          <a:ea typeface="Segoe UI Emoji" panose="020B0502040204020203" pitchFamily="34" charset="0"/>
                        </a:rPr>
                        <a:t>Allergologie</a:t>
                      </a:r>
                      <a:r>
                        <a:rPr lang="fr-FR" sz="1100" baseline="0" dirty="0">
                          <a:latin typeface="Segoe UI Emoji" panose="020B0502040204020203" pitchFamily="34" charset="0"/>
                          <a:ea typeface="Segoe UI Emoji" panose="020B0502040204020203" pitchFamily="34" charset="0"/>
                        </a:rPr>
                        <a:t> : antihistaminiques de 1</a:t>
                      </a:r>
                      <a:r>
                        <a:rPr lang="fr-FR" sz="1100" baseline="30000" dirty="0">
                          <a:latin typeface="Segoe UI Emoji" panose="020B0502040204020203" pitchFamily="34" charset="0"/>
                          <a:ea typeface="Segoe UI Emoji" panose="020B0502040204020203" pitchFamily="34" charset="0"/>
                        </a:rPr>
                        <a:t>ère</a:t>
                      </a:r>
                      <a:r>
                        <a:rPr lang="fr-FR" sz="1100" baseline="0" dirty="0">
                          <a:latin typeface="Segoe UI Emoji" panose="020B0502040204020203" pitchFamily="34" charset="0"/>
                          <a:ea typeface="Segoe UI Emoji" panose="020B0502040204020203" pitchFamily="34" charset="0"/>
                        </a:rPr>
                        <a:t> génération…</a:t>
                      </a:r>
                      <a:endParaRPr lang="fr-FR" sz="1100" dirty="0">
                        <a:latin typeface="Segoe UI Emoji" panose="020B0502040204020203" pitchFamily="34" charset="0"/>
                        <a:ea typeface="Segoe UI Emoji" panose="020B0502040204020203" pitchFamily="34" charset="0"/>
                      </a:endParaRPr>
                    </a:p>
                  </a:txBody>
                  <a:tcPr/>
                </a:tc>
                <a:extLst>
                  <a:ext uri="{0D108BD9-81ED-4DB2-BD59-A6C34878D82A}">
                    <a16:rowId xmlns:a16="http://schemas.microsoft.com/office/drawing/2014/main" val="2579642251"/>
                  </a:ext>
                </a:extLst>
              </a:tr>
              <a:tr h="253791">
                <a:tc>
                  <a:txBody>
                    <a:bodyPr/>
                    <a:lstStyle/>
                    <a:p>
                      <a:r>
                        <a:rPr lang="fr-FR" sz="1100" dirty="0">
                          <a:latin typeface="Segoe UI Emoji" panose="020B0502040204020203" pitchFamily="34" charset="0"/>
                          <a:ea typeface="Segoe UI Emoji" panose="020B0502040204020203" pitchFamily="34" charset="0"/>
                        </a:rPr>
                        <a:t>Cardiologie : </a:t>
                      </a:r>
                      <a:r>
                        <a:rPr lang="fr-FR" sz="1100" dirty="0" err="1">
                          <a:latin typeface="Segoe UI Emoji" panose="020B0502040204020203" pitchFamily="34" charset="0"/>
                          <a:ea typeface="Segoe UI Emoji" panose="020B0502040204020203" pitchFamily="34" charset="0"/>
                        </a:rPr>
                        <a:t>disopyramide</a:t>
                      </a:r>
                      <a:r>
                        <a:rPr lang="fr-FR" sz="1100" dirty="0">
                          <a:latin typeface="Segoe UI Emoji" panose="020B0502040204020203" pitchFamily="34" charset="0"/>
                          <a:ea typeface="Segoe UI Emoji" panose="020B0502040204020203" pitchFamily="34" charset="0"/>
                        </a:rPr>
                        <a:t>…</a:t>
                      </a:r>
                    </a:p>
                  </a:txBody>
                  <a:tcPr/>
                </a:tc>
                <a:extLst>
                  <a:ext uri="{0D108BD9-81ED-4DB2-BD59-A6C34878D82A}">
                    <a16:rowId xmlns:a16="http://schemas.microsoft.com/office/drawing/2014/main" val="3414899120"/>
                  </a:ext>
                </a:extLst>
              </a:tr>
              <a:tr h="253791">
                <a:tc>
                  <a:txBody>
                    <a:bodyPr/>
                    <a:lstStyle/>
                    <a:p>
                      <a:r>
                        <a:rPr lang="fr-FR" sz="1100" dirty="0">
                          <a:latin typeface="Segoe UI Emoji" panose="020B0502040204020203" pitchFamily="34" charset="0"/>
                          <a:ea typeface="Segoe UI Emoji" panose="020B0502040204020203" pitchFamily="34" charset="0"/>
                        </a:rPr>
                        <a:t>Hépato-gastroentérologie</a:t>
                      </a:r>
                      <a:r>
                        <a:rPr lang="fr-FR" sz="1100" baseline="0" dirty="0">
                          <a:latin typeface="Segoe UI Emoji" panose="020B0502040204020203" pitchFamily="34" charset="0"/>
                          <a:ea typeface="Segoe UI Emoji" panose="020B0502040204020203" pitchFamily="34" charset="0"/>
                        </a:rPr>
                        <a:t> : antiémétiques, scopolamine…</a:t>
                      </a:r>
                      <a:endParaRPr lang="fr-FR" sz="1100" dirty="0">
                        <a:latin typeface="Segoe UI Emoji" panose="020B0502040204020203" pitchFamily="34" charset="0"/>
                        <a:ea typeface="Segoe UI Emoji" panose="020B0502040204020203" pitchFamily="34" charset="0"/>
                      </a:endParaRPr>
                    </a:p>
                  </a:txBody>
                  <a:tcPr/>
                </a:tc>
                <a:extLst>
                  <a:ext uri="{0D108BD9-81ED-4DB2-BD59-A6C34878D82A}">
                    <a16:rowId xmlns:a16="http://schemas.microsoft.com/office/drawing/2014/main" val="2426384295"/>
                  </a:ext>
                </a:extLst>
              </a:tr>
              <a:tr h="527789">
                <a:tc>
                  <a:txBody>
                    <a:bodyPr/>
                    <a:lstStyle/>
                    <a:p>
                      <a:r>
                        <a:rPr lang="fr-FR" sz="1100" dirty="0" err="1">
                          <a:latin typeface="Segoe UI Emoji" panose="020B0502040204020203" pitchFamily="34" charset="0"/>
                          <a:ea typeface="Segoe UI Emoji" panose="020B0502040204020203" pitchFamily="34" charset="0"/>
                        </a:rPr>
                        <a:t>Neuro-psychiatrie</a:t>
                      </a:r>
                      <a:r>
                        <a:rPr lang="fr-FR" sz="1100" baseline="0" dirty="0">
                          <a:latin typeface="Segoe UI Emoji" panose="020B0502040204020203" pitchFamily="34" charset="0"/>
                          <a:ea typeface="Segoe UI Emoji" panose="020B0502040204020203" pitchFamily="34" charset="0"/>
                        </a:rPr>
                        <a:t> : antidépresseurs </a:t>
                      </a:r>
                      <a:r>
                        <a:rPr lang="fr-FR" sz="1100" baseline="0" dirty="0" err="1">
                          <a:latin typeface="Segoe UI Emoji" panose="020B0502040204020203" pitchFamily="34" charset="0"/>
                          <a:ea typeface="Segoe UI Emoji" panose="020B0502040204020203" pitchFamily="34" charset="0"/>
                        </a:rPr>
                        <a:t>imipraminiques</a:t>
                      </a:r>
                      <a:r>
                        <a:rPr lang="fr-FR" sz="1100" baseline="0" dirty="0">
                          <a:latin typeface="Segoe UI Emoji" panose="020B0502040204020203" pitchFamily="34" charset="0"/>
                          <a:ea typeface="Segoe UI Emoji" panose="020B0502040204020203" pitchFamily="34" charset="0"/>
                        </a:rPr>
                        <a:t>, antiparkinsoniens, antipsychotiques </a:t>
                      </a:r>
                      <a:r>
                        <a:rPr lang="fr-FR" sz="1100" baseline="0" dirty="0" err="1">
                          <a:latin typeface="Segoe UI Emoji" panose="020B0502040204020203" pitchFamily="34" charset="0"/>
                          <a:ea typeface="Segoe UI Emoji" panose="020B0502040204020203" pitchFamily="34" charset="0"/>
                        </a:rPr>
                        <a:t>phénothiaziniques</a:t>
                      </a:r>
                      <a:r>
                        <a:rPr lang="fr-FR" sz="1100" baseline="0" dirty="0">
                          <a:latin typeface="Segoe UI Emoji" panose="020B0502040204020203" pitchFamily="34" charset="0"/>
                          <a:ea typeface="Segoe UI Emoji" panose="020B0502040204020203" pitchFamily="34" charset="0"/>
                        </a:rPr>
                        <a:t>, </a:t>
                      </a:r>
                      <a:r>
                        <a:rPr lang="fr-FR" sz="1100" baseline="0" dirty="0" err="1">
                          <a:latin typeface="Segoe UI Emoji" panose="020B0502040204020203" pitchFamily="34" charset="0"/>
                          <a:ea typeface="Segoe UI Emoji" panose="020B0502040204020203" pitchFamily="34" charset="0"/>
                        </a:rPr>
                        <a:t>antivertigineux</a:t>
                      </a:r>
                      <a:r>
                        <a:rPr lang="fr-FR" sz="1100" baseline="0" dirty="0">
                          <a:latin typeface="Segoe UI Emoji" panose="020B0502040204020203" pitchFamily="34" charset="0"/>
                          <a:ea typeface="Segoe UI Emoji" panose="020B0502040204020203" pitchFamily="34" charset="0"/>
                        </a:rPr>
                        <a:t>, </a:t>
                      </a:r>
                      <a:r>
                        <a:rPr lang="fr-FR" sz="1100" baseline="0" dirty="0" err="1">
                          <a:latin typeface="Segoe UI Emoji" panose="020B0502040204020203" pitchFamily="34" charset="0"/>
                          <a:ea typeface="Segoe UI Emoji" panose="020B0502040204020203" pitchFamily="34" charset="0"/>
                        </a:rPr>
                        <a:t>alimémazine</a:t>
                      </a:r>
                      <a:r>
                        <a:rPr lang="fr-FR" sz="1100" baseline="0" dirty="0">
                          <a:latin typeface="Segoe UI Emoji" panose="020B0502040204020203" pitchFamily="34" charset="0"/>
                          <a:ea typeface="Segoe UI Emoji" panose="020B0502040204020203" pitchFamily="34" charset="0"/>
                        </a:rPr>
                        <a:t>, </a:t>
                      </a:r>
                      <a:r>
                        <a:rPr lang="fr-FR" sz="1100" baseline="0" dirty="0" err="1">
                          <a:latin typeface="Segoe UI Emoji" panose="020B0502040204020203" pitchFamily="34" charset="0"/>
                          <a:ea typeface="Segoe UI Emoji" panose="020B0502040204020203" pitchFamily="34" charset="0"/>
                        </a:rPr>
                        <a:t>doxylamine</a:t>
                      </a:r>
                      <a:r>
                        <a:rPr lang="fr-FR" sz="1100" baseline="0" dirty="0">
                          <a:latin typeface="Segoe UI Emoji" panose="020B0502040204020203" pitchFamily="34" charset="0"/>
                          <a:ea typeface="Segoe UI Emoji" panose="020B0502040204020203" pitchFamily="34" charset="0"/>
                        </a:rPr>
                        <a:t>, </a:t>
                      </a:r>
                      <a:r>
                        <a:rPr lang="fr-FR" sz="1100" baseline="0" dirty="0" err="1">
                          <a:latin typeface="Segoe UI Emoji" panose="020B0502040204020203" pitchFamily="34" charset="0"/>
                          <a:ea typeface="Segoe UI Emoji" panose="020B0502040204020203" pitchFamily="34" charset="0"/>
                        </a:rPr>
                        <a:t>hydroxyzine</a:t>
                      </a:r>
                      <a:r>
                        <a:rPr lang="fr-FR" sz="1100" baseline="0" dirty="0">
                          <a:latin typeface="Segoe UI Emoji" panose="020B0502040204020203" pitchFamily="34" charset="0"/>
                          <a:ea typeface="Segoe UI Emoji" panose="020B0502040204020203" pitchFamily="34" charset="0"/>
                        </a:rPr>
                        <a:t>, prométhazine…</a:t>
                      </a:r>
                      <a:endParaRPr lang="fr-FR" sz="1100" dirty="0">
                        <a:latin typeface="Segoe UI Emoji" panose="020B0502040204020203" pitchFamily="34" charset="0"/>
                        <a:ea typeface="Segoe UI Emoji" panose="020B0502040204020203" pitchFamily="34" charset="0"/>
                      </a:endParaRPr>
                    </a:p>
                  </a:txBody>
                  <a:tcPr/>
                </a:tc>
                <a:extLst>
                  <a:ext uri="{0D108BD9-81ED-4DB2-BD59-A6C34878D82A}">
                    <a16:rowId xmlns:a16="http://schemas.microsoft.com/office/drawing/2014/main" val="1566762576"/>
                  </a:ext>
                </a:extLst>
              </a:tr>
              <a:tr h="253791">
                <a:tc>
                  <a:txBody>
                    <a:bodyPr/>
                    <a:lstStyle/>
                    <a:p>
                      <a:r>
                        <a:rPr lang="fr-FR" sz="1100" dirty="0">
                          <a:latin typeface="Segoe UI Emoji" panose="020B0502040204020203" pitchFamily="34" charset="0"/>
                          <a:ea typeface="Segoe UI Emoji" panose="020B0502040204020203" pitchFamily="34" charset="0"/>
                        </a:rPr>
                        <a:t>Pneumologie : antitussifs </a:t>
                      </a:r>
                      <a:r>
                        <a:rPr lang="fr-FR" sz="1100" dirty="0" err="1">
                          <a:latin typeface="Segoe UI Emoji" panose="020B0502040204020203" pitchFamily="34" charset="0"/>
                          <a:ea typeface="Segoe UI Emoji" panose="020B0502040204020203" pitchFamily="34" charset="0"/>
                        </a:rPr>
                        <a:t>anti-histaminiques</a:t>
                      </a:r>
                      <a:r>
                        <a:rPr lang="fr-FR" sz="1100" dirty="0">
                          <a:latin typeface="Segoe UI Emoji" panose="020B0502040204020203" pitchFamily="34" charset="0"/>
                          <a:ea typeface="Segoe UI Emoji" panose="020B0502040204020203" pitchFamily="34" charset="0"/>
                        </a:rPr>
                        <a:t>…</a:t>
                      </a:r>
                    </a:p>
                  </a:txBody>
                  <a:tcPr/>
                </a:tc>
                <a:extLst>
                  <a:ext uri="{0D108BD9-81ED-4DB2-BD59-A6C34878D82A}">
                    <a16:rowId xmlns:a16="http://schemas.microsoft.com/office/drawing/2014/main" val="1722532325"/>
                  </a:ext>
                </a:extLst>
              </a:tr>
              <a:tr h="253791">
                <a:tc>
                  <a:txBody>
                    <a:bodyPr/>
                    <a:lstStyle/>
                    <a:p>
                      <a:r>
                        <a:rPr lang="fr-FR" sz="1100" dirty="0">
                          <a:latin typeface="Segoe UI Emoji" panose="020B0502040204020203" pitchFamily="34" charset="0"/>
                          <a:ea typeface="Segoe UI Emoji" panose="020B0502040204020203" pitchFamily="34" charset="0"/>
                        </a:rPr>
                        <a:t>Urologie : </a:t>
                      </a:r>
                      <a:r>
                        <a:rPr lang="fr-FR" sz="1100" dirty="0" err="1">
                          <a:latin typeface="Segoe UI Emoji" panose="020B0502040204020203" pitchFamily="34" charset="0"/>
                          <a:ea typeface="Segoe UI Emoji" panose="020B0502040204020203" pitchFamily="34" charset="0"/>
                        </a:rPr>
                        <a:t>oxybutynine</a:t>
                      </a:r>
                      <a:r>
                        <a:rPr lang="fr-FR" sz="1100" dirty="0">
                          <a:latin typeface="Segoe UI Emoji" panose="020B0502040204020203" pitchFamily="34" charset="0"/>
                          <a:ea typeface="Segoe UI Emoji" panose="020B0502040204020203" pitchFamily="34" charset="0"/>
                        </a:rPr>
                        <a:t>, </a:t>
                      </a:r>
                      <a:r>
                        <a:rPr lang="fr-FR" sz="1100" dirty="0" err="1">
                          <a:latin typeface="Segoe UI Emoji" panose="020B0502040204020203" pitchFamily="34" charset="0"/>
                          <a:ea typeface="Segoe UI Emoji" panose="020B0502040204020203" pitchFamily="34" charset="0"/>
                        </a:rPr>
                        <a:t>trospium</a:t>
                      </a:r>
                      <a:r>
                        <a:rPr lang="fr-FR" sz="1100" dirty="0">
                          <a:latin typeface="Segoe UI Emoji" panose="020B0502040204020203" pitchFamily="34" charset="0"/>
                          <a:ea typeface="Segoe UI Emoji" panose="020B0502040204020203" pitchFamily="34" charset="0"/>
                        </a:rPr>
                        <a:t>…</a:t>
                      </a:r>
                    </a:p>
                  </a:txBody>
                  <a:tcPr/>
                </a:tc>
                <a:extLst>
                  <a:ext uri="{0D108BD9-81ED-4DB2-BD59-A6C34878D82A}">
                    <a16:rowId xmlns:a16="http://schemas.microsoft.com/office/drawing/2014/main" val="1195714836"/>
                  </a:ext>
                </a:extLst>
              </a:tr>
            </a:tbl>
          </a:graphicData>
        </a:graphic>
      </p:graphicFrame>
      <p:pic>
        <p:nvPicPr>
          <p:cNvPr id="20" name="Picture 6"/>
          <p:cNvPicPr>
            <a:picLocks noChangeAspect="1" noChangeArrowheads="1"/>
          </p:cNvPicPr>
          <p:nvPr/>
        </p:nvPicPr>
        <p:blipFill rotWithShape="1">
          <a:blip r:embed="rId6">
            <a:duotone>
              <a:schemeClr val="accent1">
                <a:shade val="45000"/>
                <a:satMod val="135000"/>
              </a:schemeClr>
              <a:prstClr val="white"/>
            </a:duotone>
            <a:extLst>
              <a:ext uri="{28A0092B-C50C-407E-A947-70E740481C1C}">
                <a14:useLocalDpi xmlns:a14="http://schemas.microsoft.com/office/drawing/2010/main" val="0"/>
              </a:ext>
            </a:extLst>
          </a:blip>
          <a:srcRect t="15556"/>
          <a:stretch/>
        </p:blipFill>
        <p:spPr bwMode="auto">
          <a:xfrm rot="10800000">
            <a:off x="6015037" y="4305508"/>
            <a:ext cx="847725" cy="48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0938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noFill/>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868867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Médicaments potentiellement inappropriés</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3</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5" name="Image 14" descr="Capture d’écran">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l="938" t="695"/>
          <a:stretch/>
        </p:blipFill>
        <p:spPr>
          <a:xfrm>
            <a:off x="10649753" y="742257"/>
            <a:ext cx="1297371" cy="1882863"/>
          </a:xfrm>
          <a:prstGeom prst="rect">
            <a:avLst/>
          </a:prstGeom>
        </p:spPr>
      </p:pic>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961568">
            <a:off x="10283504" y="2015531"/>
            <a:ext cx="954243" cy="954243"/>
          </a:xfrm>
          <a:prstGeom prst="rect">
            <a:avLst/>
          </a:prstGeom>
        </p:spPr>
      </p:pic>
      <p:sp>
        <p:nvSpPr>
          <p:cNvPr id="20" name="Rectangle 19"/>
          <p:cNvSpPr/>
          <p:nvPr/>
        </p:nvSpPr>
        <p:spPr>
          <a:xfrm>
            <a:off x="286076" y="2577136"/>
            <a:ext cx="6102953" cy="40011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5B9BD5"/>
                </a:solidFill>
                <a:effectLst/>
                <a:uLnTx/>
                <a:uFillTx/>
                <a:latin typeface="Segoe UI Black" panose="020B0A02040204020203" pitchFamily="34" charset="0"/>
                <a:ea typeface="Segoe UI Black" panose="020B0A02040204020203" pitchFamily="34" charset="0"/>
                <a:cs typeface="+mn-cs"/>
              </a:rPr>
              <a:t>Focus sur les médicaments anticholinergiques :</a:t>
            </a:r>
          </a:p>
        </p:txBody>
      </p:sp>
      <p:sp>
        <p:nvSpPr>
          <p:cNvPr id="14" name="Rectangle 13"/>
          <p:cNvSpPr/>
          <p:nvPr/>
        </p:nvSpPr>
        <p:spPr>
          <a:xfrm>
            <a:off x="797475" y="3153724"/>
            <a:ext cx="9963150" cy="240065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5B9BD5"/>
                </a:solidFill>
                <a:effectLst/>
                <a:uLnTx/>
                <a:uFillTx/>
                <a:latin typeface="Segoe UI Emoji" panose="020B0502040204020203" pitchFamily="34" charset="0"/>
                <a:ea typeface="Segoe UI Emoji" panose="020B0502040204020203" pitchFamily="34" charset="0"/>
                <a:cs typeface="+mn-cs"/>
              </a:rPr>
              <a:t>En pratique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Rechercher systématiquement la présence de médicaments ayant une activité anticholinergique (même cachée) en cas d’effet indésirable anticholinergique (rétention urinaire aiguë, hypotension, chute, constipation, diminution des sécrétions, confusion…)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(Ré-)évaluer le rapport bénéfice/risque à chaque nouvelle prescription de médicament anticholinergique en tenant compte de la situation clinique du patient et des traitements déjà prescrits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Prendre en compte les médicaments hors voir orale et l’automédication (action anticholinergique de certains antiémétiques, médicaments contre le rhume, l’insomnie…)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Evaluer la charge anticholinergique globale, prenant en compte l’effet anticholinergique cumulatif</a:t>
            </a:r>
          </a:p>
        </p:txBody>
      </p:sp>
    </p:spTree>
    <p:extLst>
      <p:ext uri="{BB962C8B-B14F-4D97-AF65-F5344CB8AC3E}">
        <p14:creationId xmlns:p14="http://schemas.microsoft.com/office/powerpoint/2010/main" val="3726524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1712963" y="162001"/>
            <a:ext cx="8766075" cy="964141"/>
          </a:xfrm>
        </p:spPr>
        <p:txBody>
          <a:bodyPr>
            <a:normAutofit fontScale="90000"/>
          </a:bodyPr>
          <a:lstStyle/>
          <a:p>
            <a:r>
              <a:rPr lang="fr-FR" dirty="0"/>
              <a:t>Réévaluation des prescriptions médicamenteuses</a:t>
            </a:r>
          </a:p>
        </p:txBody>
      </p:sp>
      <p:sp>
        <p:nvSpPr>
          <p:cNvPr id="6" name="ZoneTexte 5"/>
          <p:cNvSpPr txBox="1"/>
          <p:nvPr/>
        </p:nvSpPr>
        <p:spPr>
          <a:xfrm>
            <a:off x="1928937" y="5025917"/>
            <a:ext cx="8334126"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BACC6"/>
                </a:solidFill>
                <a:effectLst/>
                <a:uLnTx/>
                <a:uFillTx/>
                <a:latin typeface="Segoe UI Emoji" panose="020B0502040204020203" pitchFamily="34" charset="0"/>
                <a:ea typeface="Segoe UI Emoji" panose="020B0502040204020203" pitchFamily="34" charset="0"/>
                <a:cs typeface="+mn-cs"/>
              </a:rPr>
              <a:t>Principe fondamental (en dehors des situations d’urgence)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srgbClr val="4BACC6"/>
                </a:solidFill>
                <a:effectLst/>
                <a:uLnTx/>
                <a:uFillTx/>
                <a:latin typeface="Segoe UI Black" panose="020B0A02040204020203" pitchFamily="34" charset="0"/>
                <a:ea typeface="Segoe UI Black" panose="020B0A02040204020203" pitchFamily="34" charset="0"/>
                <a:cs typeface="+mn-cs"/>
              </a:rPr>
              <a:t>« START </a:t>
            </a:r>
            <a:r>
              <a:rPr kumimoji="0" lang="fr-FR" sz="2400" b="0" i="0" u="none" strike="noStrike" kern="1200" cap="none" spc="0" normalizeH="0" baseline="0" noProof="0" dirty="0" err="1">
                <a:ln>
                  <a:noFill/>
                </a:ln>
                <a:solidFill>
                  <a:srgbClr val="4BACC6"/>
                </a:solidFill>
                <a:effectLst/>
                <a:uLnTx/>
                <a:uFillTx/>
                <a:latin typeface="Segoe UI Black" panose="020B0A02040204020203" pitchFamily="34" charset="0"/>
                <a:ea typeface="Segoe UI Black" panose="020B0A02040204020203" pitchFamily="34" charset="0"/>
                <a:cs typeface="+mn-cs"/>
              </a:rPr>
              <a:t>low</a:t>
            </a:r>
            <a:r>
              <a:rPr kumimoji="0" lang="fr-FR" sz="2400" b="0" i="0" u="none" strike="noStrike" kern="1200" cap="none" spc="0" normalizeH="0" baseline="0" noProof="0" dirty="0">
                <a:ln>
                  <a:noFill/>
                </a:ln>
                <a:solidFill>
                  <a:srgbClr val="4BACC6"/>
                </a:solidFill>
                <a:effectLst/>
                <a:uLnTx/>
                <a:uFillTx/>
                <a:latin typeface="Segoe UI Black" panose="020B0A02040204020203" pitchFamily="34" charset="0"/>
                <a:ea typeface="Segoe UI Black" panose="020B0A02040204020203" pitchFamily="34" charset="0"/>
                <a:cs typeface="+mn-cs"/>
              </a:rPr>
              <a:t> and GO </a:t>
            </a:r>
            <a:r>
              <a:rPr kumimoji="0" lang="fr-FR" sz="2400" b="0" i="0" u="none" strike="noStrike" kern="1200" cap="none" spc="0" normalizeH="0" baseline="0" noProof="0" dirty="0" err="1">
                <a:ln>
                  <a:noFill/>
                </a:ln>
                <a:solidFill>
                  <a:srgbClr val="4BACC6"/>
                </a:solidFill>
                <a:effectLst/>
                <a:uLnTx/>
                <a:uFillTx/>
                <a:latin typeface="Segoe UI Black" panose="020B0A02040204020203" pitchFamily="34" charset="0"/>
                <a:ea typeface="Segoe UI Black" panose="020B0A02040204020203" pitchFamily="34" charset="0"/>
                <a:cs typeface="+mn-cs"/>
              </a:rPr>
              <a:t>low</a:t>
            </a:r>
            <a:r>
              <a:rPr kumimoji="0" lang="fr-FR" sz="2400" b="0" i="0" u="none" strike="noStrike" kern="1200" cap="none" spc="0" normalizeH="0" baseline="0" noProof="0" dirty="0">
                <a:ln>
                  <a:noFill/>
                </a:ln>
                <a:solidFill>
                  <a:srgbClr val="4BACC6"/>
                </a:solidFill>
                <a:effectLst/>
                <a:uLnTx/>
                <a:uFillTx/>
                <a:latin typeface="Segoe UI Black" panose="020B0A02040204020203" pitchFamily="34" charset="0"/>
                <a:ea typeface="Segoe UI Black" panose="020B0A02040204020203" pitchFamily="34" charset="0"/>
                <a:cs typeface="+mn-cs"/>
              </a:rPr>
              <a:t> »</a:t>
            </a:r>
          </a:p>
        </p:txBody>
      </p:sp>
      <p:sp>
        <p:nvSpPr>
          <p:cNvPr id="7" name="Espace réservé du contenu 2"/>
          <p:cNvSpPr txBox="1">
            <a:spLocks/>
          </p:cNvSpPr>
          <p:nvPr/>
        </p:nvSpPr>
        <p:spPr>
          <a:xfrm>
            <a:off x="1574486" y="2377658"/>
            <a:ext cx="9043028" cy="221801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34EA2"/>
                </a:solidFill>
                <a:latin typeface="Segoe UI Emoji" panose="020B0502040204020203" pitchFamily="34" charset="0"/>
                <a:ea typeface="Segoe UI Emoji" panose="020B0502040204020203"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Segoe UI Emoji" panose="020B0502040204020203" pitchFamily="34" charset="0"/>
                <a:ea typeface="Segoe UI Emoji" panose="020B0502040204020203"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Segoe UI Emoji" panose="020B0502040204020203" pitchFamily="34" charset="0"/>
                <a:ea typeface="Segoe UI Emoji" panose="020B0502040204020203"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Supprimer les médicaments sans indication ou dupliqués (« </a:t>
            </a:r>
            <a:r>
              <a:rPr kumimoji="0" lang="fr-FR" sz="1400" b="0" i="0" u="none"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rPr>
              <a:t>overuse</a:t>
            </a: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a:t>
            </a: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Identifier les conditions cliniques qui nécessiteraient un traitement (« </a:t>
            </a:r>
            <a:r>
              <a:rPr kumimoji="0" lang="fr-FR" sz="1400" b="0" i="0" u="none"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rPr>
              <a:t>underuse</a:t>
            </a: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a:t>
            </a: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Identifier les médicaments potentiellement inappropriés en termes de rapport bénéfice/risque défavorable et/ou d’efficacité discutable, de durée et/ou de dose inadaptées (« </a:t>
            </a:r>
            <a:r>
              <a:rPr kumimoji="0" lang="fr-FR" sz="1400" b="0" i="0" u="none" strike="noStrike" kern="1200" cap="none" spc="0" normalizeH="0" baseline="0" noProof="0" dirty="0" err="1">
                <a:ln>
                  <a:noFill/>
                </a:ln>
                <a:solidFill>
                  <a:prstClr val="black"/>
                </a:solidFill>
                <a:effectLst/>
                <a:uLnTx/>
                <a:uFillTx/>
                <a:latin typeface="Segoe UI Emoji" panose="020B0502040204020203" pitchFamily="34" charset="0"/>
                <a:ea typeface="Segoe UI Emoji" panose="020B0502040204020203" pitchFamily="34" charset="0"/>
                <a:cs typeface="+mn-cs"/>
              </a:rPr>
              <a:t>misuse</a:t>
            </a: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a:t>
            </a: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Vérifier les interactions potentiellement inappropriées avec certaines conditions cliniques et entre médicaments</a:t>
            </a: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Considérer tout nouveau symptôme chez le patient âgé comme un potentiel nouvel effet </a:t>
            </a:r>
            <a:r>
              <a:rPr kumimoji="0" lang="fr-FR" sz="1400" b="0" i="0" u="none" strike="noStrike" kern="1200" cap="none" spc="0" normalizeH="0" baseline="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indésirable</a:t>
            </a:r>
            <a:endPar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Surveiller régulièrement l’observance du patient</a:t>
            </a:r>
          </a:p>
        </p:txBody>
      </p:sp>
      <p:sp>
        <p:nvSpPr>
          <p:cNvPr id="8" name="ZoneTexte 7"/>
          <p:cNvSpPr txBox="1"/>
          <p:nvPr/>
        </p:nvSpPr>
        <p:spPr>
          <a:xfrm>
            <a:off x="297195" y="1887510"/>
            <a:ext cx="447483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8DC63F"/>
                </a:solidFill>
                <a:effectLst/>
                <a:uLnTx/>
                <a:uFillTx/>
                <a:latin typeface="Segoe UI Black" panose="020B0A02040204020203" pitchFamily="34" charset="0"/>
                <a:ea typeface="Segoe UI Black" panose="020B0A02040204020203" pitchFamily="34" charset="0"/>
                <a:cs typeface="+mn-cs"/>
              </a:rPr>
              <a:t>Réévaluation des prescriptions :</a:t>
            </a:r>
          </a:p>
        </p:txBody>
      </p:sp>
      <p:sp>
        <p:nvSpPr>
          <p:cNvPr id="9" name="Espace réservé du contenu 8"/>
          <p:cNvSpPr>
            <a:spLocks noGrp="1"/>
          </p:cNvSpPr>
          <p:nvPr>
            <p:ph idx="1"/>
          </p:nvPr>
        </p:nvSpPr>
        <p:spPr>
          <a:xfrm>
            <a:off x="624000" y="1394461"/>
            <a:ext cx="11328000" cy="624840"/>
          </a:xfrm>
        </p:spPr>
        <p:txBody>
          <a:bodyPr/>
          <a:lstStyle/>
          <a:p>
            <a:r>
              <a:rPr lang="fr-FR" dirty="0"/>
              <a:t>Comment limiter l’iatrogénie médicamenteuse chez la personne âgée ?</a:t>
            </a:r>
          </a:p>
        </p:txBody>
      </p:sp>
    </p:spTree>
    <p:extLst>
      <p:ext uri="{BB962C8B-B14F-4D97-AF65-F5344CB8AC3E}">
        <p14:creationId xmlns:p14="http://schemas.microsoft.com/office/powerpoint/2010/main" val="154618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3C55AAE-CD3E-1BE6-E182-94E70E632E3D}"/>
              </a:ext>
            </a:extLst>
          </p:cNvPr>
          <p:cNvSpPr/>
          <p:nvPr/>
        </p:nvSpPr>
        <p:spPr>
          <a:xfrm>
            <a:off x="5802497" y="0"/>
            <a:ext cx="6389503" cy="6858000"/>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76880881-F527-597A-8886-8E9E0268B6B1}"/>
              </a:ext>
            </a:extLst>
          </p:cNvPr>
          <p:cNvSpPr>
            <a:spLocks noGrp="1"/>
          </p:cNvSpPr>
          <p:nvPr>
            <p:ph type="ctrTitle"/>
          </p:nvPr>
        </p:nvSpPr>
        <p:spPr>
          <a:xfrm>
            <a:off x="6096000" y="1761783"/>
            <a:ext cx="5671184" cy="3334435"/>
          </a:xfrm>
        </p:spPr>
        <p:txBody>
          <a:bodyPr anchor="ctr" anchorCtr="0">
            <a:normAutofit fontScale="90000"/>
          </a:bodyPr>
          <a:lstStyle/>
          <a:p>
            <a:r>
              <a:rPr lang="fr-FR" b="1" dirty="0">
                <a:solidFill>
                  <a:schemeClr val="bg1"/>
                </a:solidFill>
              </a:rPr>
              <a:t>Accompagnement à domicile de la prise médicamenteuse</a:t>
            </a:r>
          </a:p>
        </p:txBody>
      </p:sp>
      <p:pic>
        <p:nvPicPr>
          <p:cNvPr id="4" name="Image 3">
            <a:extLst>
              <a:ext uri="{FF2B5EF4-FFF2-40B4-BE49-F238E27FC236}">
                <a16:creationId xmlns:a16="http://schemas.microsoft.com/office/drawing/2014/main" id="{F0B18CCD-7B06-5337-32C3-D25960F4E721}"/>
              </a:ext>
            </a:extLst>
          </p:cNvPr>
          <p:cNvPicPr>
            <a:picLocks noChangeAspect="1"/>
          </p:cNvPicPr>
          <p:nvPr/>
        </p:nvPicPr>
        <p:blipFill rotWithShape="1">
          <a:blip r:embed="rId2">
            <a:extLst>
              <a:ext uri="{28A0092B-C50C-407E-A947-70E740481C1C}">
                <a14:useLocalDpi xmlns:a14="http://schemas.microsoft.com/office/drawing/2010/main" val="0"/>
              </a:ext>
            </a:extLst>
          </a:blip>
          <a:srcRect l="9445" t="12612" r="8056" b="12241"/>
          <a:stretch/>
        </p:blipFill>
        <p:spPr>
          <a:xfrm>
            <a:off x="200393" y="1131570"/>
            <a:ext cx="5602104" cy="3829049"/>
          </a:xfrm>
          <a:prstGeom prst="rect">
            <a:avLst/>
          </a:prstGeom>
          <a:solidFill>
            <a:schemeClr val="bg1"/>
          </a:solidFill>
        </p:spPr>
      </p:pic>
    </p:spTree>
    <p:extLst>
      <p:ext uri="{BB962C8B-B14F-4D97-AF65-F5344CB8AC3E}">
        <p14:creationId xmlns:p14="http://schemas.microsoft.com/office/powerpoint/2010/main" val="3441442993"/>
      </p:ext>
    </p:extLst>
  </p:cSld>
  <p:clrMapOvr>
    <a:masterClrMapping/>
  </p:clrMapOvr>
  <p:extLst>
    <p:ext uri="{6950BFC3-D8DA-4A85-94F7-54DA5524770B}">
      <p188:commentRel xmlns:p188="http://schemas.microsoft.com/office/powerpoint/2018/8/main" xmlns=""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96062BDF-245B-8678-8713-CDBCF6902D17}"/>
              </a:ext>
            </a:extLst>
          </p:cNvPr>
          <p:cNvSpPr/>
          <p:nvPr/>
        </p:nvSpPr>
        <p:spPr>
          <a:xfrm>
            <a:off x="9103919" y="1448283"/>
            <a:ext cx="2930630" cy="848179"/>
          </a:xfrm>
          <a:prstGeom prst="rect">
            <a:avLst/>
          </a:prstGeom>
          <a:solidFill>
            <a:srgbClr val="FFF0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0139ACAD-5377-40C3-BDC3-2A20AF2DEDA4}"/>
              </a:ext>
            </a:extLst>
          </p:cNvPr>
          <p:cNvSpPr/>
          <p:nvPr/>
        </p:nvSpPr>
        <p:spPr>
          <a:xfrm>
            <a:off x="0" y="80493"/>
            <a:ext cx="12192000" cy="461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2060"/>
                </a:solidFill>
                <a:effectLst/>
                <a:uLnTx/>
                <a:uFillTx/>
                <a:latin typeface="Calibri" panose="020F0502020204030204"/>
                <a:ea typeface="+mn-ea"/>
                <a:cs typeface="+mn-cs"/>
              </a:rPr>
              <a:t>Surveillance et observation d'un patient à domicile</a:t>
            </a:r>
          </a:p>
        </p:txBody>
      </p:sp>
      <p:sp>
        <p:nvSpPr>
          <p:cNvPr id="3" name="Rectangle 2">
            <a:extLst>
              <a:ext uri="{FF2B5EF4-FFF2-40B4-BE49-F238E27FC236}">
                <a16:creationId xmlns:a16="http://schemas.microsoft.com/office/drawing/2014/main" id="{8BE18FF3-B6EF-4FF9-8EC3-908D93E3DD3E}"/>
              </a:ext>
            </a:extLst>
          </p:cNvPr>
          <p:cNvSpPr/>
          <p:nvPr/>
        </p:nvSpPr>
        <p:spPr>
          <a:xfrm>
            <a:off x="157452" y="778135"/>
            <a:ext cx="5292255" cy="62535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La situation clinique est susceptible de remettre en question </a:t>
            </a:r>
            <a:b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la stratégie thérapeutique</a:t>
            </a:r>
          </a:p>
        </p:txBody>
      </p:sp>
      <p:sp>
        <p:nvSpPr>
          <p:cNvPr id="5" name="Rectangle 4">
            <a:extLst>
              <a:ext uri="{FF2B5EF4-FFF2-40B4-BE49-F238E27FC236}">
                <a16:creationId xmlns:a16="http://schemas.microsoft.com/office/drawing/2014/main" id="{ECD5306F-1DDC-463F-84B5-0D46E9E3A078}"/>
              </a:ext>
            </a:extLst>
          </p:cNvPr>
          <p:cNvSpPr/>
          <p:nvPr/>
        </p:nvSpPr>
        <p:spPr>
          <a:xfrm>
            <a:off x="5663960" y="777397"/>
            <a:ext cx="3233151" cy="616079"/>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Vous modifiez un traitement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OU vous mettez en œuvre un traitement</a:t>
            </a:r>
          </a:p>
        </p:txBody>
      </p:sp>
      <p:sp>
        <p:nvSpPr>
          <p:cNvPr id="6" name="Rectangle 5">
            <a:extLst>
              <a:ext uri="{FF2B5EF4-FFF2-40B4-BE49-F238E27FC236}">
                <a16:creationId xmlns:a16="http://schemas.microsoft.com/office/drawing/2014/main" id="{E059EBBB-27C1-472C-8F09-882696215E66}"/>
              </a:ext>
            </a:extLst>
          </p:cNvPr>
          <p:cNvSpPr/>
          <p:nvPr/>
        </p:nvSpPr>
        <p:spPr>
          <a:xfrm>
            <a:off x="9111364" y="768991"/>
            <a:ext cx="2923184" cy="62535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Administration et surveillance </a:t>
            </a:r>
            <a:b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d'une thérapeutique orale </a:t>
            </a:r>
          </a:p>
        </p:txBody>
      </p:sp>
      <p:grpSp>
        <p:nvGrpSpPr>
          <p:cNvPr id="49" name="Groupe 48">
            <a:extLst>
              <a:ext uri="{FF2B5EF4-FFF2-40B4-BE49-F238E27FC236}">
                <a16:creationId xmlns:a16="http://schemas.microsoft.com/office/drawing/2014/main" id="{CBD13E0E-CDB7-01EB-FB1B-6CC83CA17498}"/>
              </a:ext>
            </a:extLst>
          </p:cNvPr>
          <p:cNvGrpSpPr/>
          <p:nvPr/>
        </p:nvGrpSpPr>
        <p:grpSpPr>
          <a:xfrm>
            <a:off x="156672" y="1471723"/>
            <a:ext cx="5292255" cy="695799"/>
            <a:chOff x="156672" y="1471723"/>
            <a:chExt cx="5292255" cy="695799"/>
          </a:xfrm>
        </p:grpSpPr>
        <p:sp>
          <p:nvSpPr>
            <p:cNvPr id="48" name="Rectangle 47">
              <a:extLst>
                <a:ext uri="{FF2B5EF4-FFF2-40B4-BE49-F238E27FC236}">
                  <a16:creationId xmlns:a16="http://schemas.microsoft.com/office/drawing/2014/main" id="{7743D71A-9161-4D25-FC26-E5FF6EDF7862}"/>
                </a:ext>
              </a:extLst>
            </p:cNvPr>
            <p:cNvSpPr/>
            <p:nvPr/>
          </p:nvSpPr>
          <p:spPr>
            <a:xfrm>
              <a:off x="156672" y="1471723"/>
              <a:ext cx="5292254" cy="695799"/>
            </a:xfrm>
            <a:prstGeom prst="rect">
              <a:avLst/>
            </a:prstGeom>
            <a:solidFill>
              <a:srgbClr val="FFF0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5E1E2EF-FDE3-449C-93AE-4495B04A3426}"/>
                </a:ext>
              </a:extLst>
            </p:cNvPr>
            <p:cNvSpPr/>
            <p:nvPr/>
          </p:nvSpPr>
          <p:spPr>
            <a:xfrm>
              <a:off x="156672" y="1496457"/>
              <a:ext cx="529225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1" u="none" strike="noStrike" kern="1200" cap="none" spc="0" normalizeH="0" baseline="0" noProof="0" dirty="0">
                  <a:ln>
                    <a:noFill/>
                  </a:ln>
                  <a:solidFill>
                    <a:srgbClr val="002060"/>
                  </a:solidFill>
                  <a:effectLst/>
                  <a:uLnTx/>
                  <a:uFillTx/>
                  <a:latin typeface="Calibri" panose="020F0502020204030204"/>
                  <a:ea typeface="+mn-ea"/>
                  <a:cs typeface="+mn-cs"/>
                </a:rPr>
                <a:t>Accompagnement à domicile de la prise médicamenteuse, lors de la mise en œuvre ou de la modification d’un traitement ou au cours d’une situation clinique susceptible de remettre en question la stratégie thérapeutique</a:t>
              </a:r>
            </a:p>
          </p:txBody>
        </p:sp>
      </p:grpSp>
      <p:sp>
        <p:nvSpPr>
          <p:cNvPr id="8" name="Rectangle 7">
            <a:extLst>
              <a:ext uri="{FF2B5EF4-FFF2-40B4-BE49-F238E27FC236}">
                <a16:creationId xmlns:a16="http://schemas.microsoft.com/office/drawing/2014/main" id="{5F363D23-FB30-4AE0-B3BF-3813FA4D9AF6}"/>
              </a:ext>
            </a:extLst>
          </p:cNvPr>
          <p:cNvSpPr/>
          <p:nvPr/>
        </p:nvSpPr>
        <p:spPr>
          <a:xfrm>
            <a:off x="180154" y="2261317"/>
            <a:ext cx="524751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002060"/>
                </a:solidFill>
                <a:effectLst/>
                <a:uLnTx/>
                <a:uFillTx/>
                <a:latin typeface="Calibri" panose="020F0502020204030204"/>
                <a:ea typeface="+mn-ea"/>
                <a:cs typeface="+mn-cs"/>
              </a:rPr>
              <a:t>Pour les patients</a:t>
            </a:r>
          </a:p>
          <a:p>
            <a:pPr marL="269875"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 patient non dépendant</a:t>
            </a:r>
          </a:p>
          <a:p>
            <a:pPr marL="269875"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 polymédiqué </a:t>
            </a:r>
          </a:p>
          <a:p>
            <a:pPr marL="269875"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 présentant des critères de fragilité identifiés par le médecin</a:t>
            </a:r>
          </a:p>
        </p:txBody>
      </p:sp>
      <p:sp>
        <p:nvSpPr>
          <p:cNvPr id="9" name="Rectangle 8">
            <a:extLst>
              <a:ext uri="{FF2B5EF4-FFF2-40B4-BE49-F238E27FC236}">
                <a16:creationId xmlns:a16="http://schemas.microsoft.com/office/drawing/2014/main" id="{60FAF3DD-2C53-4EAA-84DD-6BF33A039BF6}"/>
              </a:ext>
            </a:extLst>
          </p:cNvPr>
          <p:cNvSpPr/>
          <p:nvPr/>
        </p:nvSpPr>
        <p:spPr>
          <a:xfrm>
            <a:off x="180155" y="3134181"/>
            <a:ext cx="5247516"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002060"/>
                </a:solidFill>
                <a:effectLst/>
                <a:uLnTx/>
                <a:uFillTx/>
                <a:latin typeface="Calibri" panose="020F0502020204030204"/>
                <a:ea typeface="+mn-ea"/>
                <a:cs typeface="+mn-cs"/>
              </a:rPr>
              <a:t>Quoi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2060"/>
                </a:solidFill>
                <a:effectLst/>
                <a:uLnTx/>
                <a:uFillTx/>
                <a:latin typeface="Calibri" panose="020F0502020204030204"/>
                <a:ea typeface="+mn-ea"/>
                <a:cs typeface="+mn-cs"/>
              </a:rPr>
              <a:t>Trois séances </a:t>
            </a: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pour la surveillance et l’observation de la prise médicamenteuse, vérifier : la bonne compréhension de l’ordonnance, la gestion du stock, l’apparition d’effets indésirables, le recueil d’information sur l’observation du traitement et également le contexte social pouvant retentir sur l’observance</a:t>
            </a:r>
          </a:p>
        </p:txBody>
      </p:sp>
      <p:sp>
        <p:nvSpPr>
          <p:cNvPr id="11" name="Rectangle 10">
            <a:extLst>
              <a:ext uri="{FF2B5EF4-FFF2-40B4-BE49-F238E27FC236}">
                <a16:creationId xmlns:a16="http://schemas.microsoft.com/office/drawing/2014/main" id="{83A50636-45B7-4DEB-9499-529D45A28ABF}"/>
              </a:ext>
            </a:extLst>
          </p:cNvPr>
          <p:cNvSpPr/>
          <p:nvPr/>
        </p:nvSpPr>
        <p:spPr>
          <a:xfrm>
            <a:off x="180155" y="4187363"/>
            <a:ext cx="524689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sng" strike="noStrike" kern="1200" cap="none" spc="0" normalizeH="0" baseline="0" noProof="0" dirty="0">
                <a:ln>
                  <a:noFill/>
                </a:ln>
                <a:solidFill>
                  <a:srgbClr val="002060"/>
                </a:solidFill>
                <a:effectLst/>
                <a:uLnTx/>
                <a:uFillTx/>
                <a:latin typeface="Calibri" panose="020F0502020204030204"/>
                <a:ea typeface="+mn-ea"/>
                <a:cs typeface="+mn-cs"/>
              </a:rPr>
              <a:t>A réaliser</a:t>
            </a: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 dans un délai maximal d’un mois, renouvelables sur prescription une fois au cours des 12 mois suivants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Possibilité de suivre avec l’acte 2</a:t>
            </a:r>
          </a:p>
        </p:txBody>
      </p:sp>
      <p:sp>
        <p:nvSpPr>
          <p:cNvPr id="12" name="Rectangle 11">
            <a:extLst>
              <a:ext uri="{FF2B5EF4-FFF2-40B4-BE49-F238E27FC236}">
                <a16:creationId xmlns:a16="http://schemas.microsoft.com/office/drawing/2014/main" id="{66E5999D-F0B1-42E9-A558-744E1D87176E}"/>
              </a:ext>
            </a:extLst>
          </p:cNvPr>
          <p:cNvSpPr/>
          <p:nvPr/>
        </p:nvSpPr>
        <p:spPr>
          <a:xfrm>
            <a:off x="180155" y="4864962"/>
            <a:ext cx="524595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sng" strike="noStrike" kern="1200" cap="none" spc="0" normalizeH="0" baseline="0" noProof="0" dirty="0">
                <a:ln>
                  <a:noFill/>
                </a:ln>
                <a:solidFill>
                  <a:srgbClr val="002060"/>
                </a:solidFill>
                <a:effectLst/>
                <a:uLnTx/>
                <a:uFillTx/>
                <a:latin typeface="Calibri" panose="020F0502020204030204"/>
                <a:ea typeface="+mn-ea"/>
                <a:cs typeface="+mn-cs"/>
              </a:rPr>
              <a:t>Retour</a:t>
            </a: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 au médecin prescripteur et au médecin traitant s’il n’est pas le prescripteur. </a:t>
            </a:r>
          </a:p>
        </p:txBody>
      </p:sp>
      <p:sp>
        <p:nvSpPr>
          <p:cNvPr id="13" name="Rectangle 12">
            <a:extLst>
              <a:ext uri="{FF2B5EF4-FFF2-40B4-BE49-F238E27FC236}">
                <a16:creationId xmlns:a16="http://schemas.microsoft.com/office/drawing/2014/main" id="{22EAF05B-C85A-4904-95A8-AE06ACAD6F20}"/>
              </a:ext>
            </a:extLst>
          </p:cNvPr>
          <p:cNvSpPr/>
          <p:nvPr/>
        </p:nvSpPr>
        <p:spPr>
          <a:xfrm>
            <a:off x="900046" y="5501116"/>
            <a:ext cx="3056743"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Rémunération pour l’IDEL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Séance initiale AMI 5,1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2ème et 3ème séance AMI 4,6 </a:t>
            </a:r>
            <a:endParaRPr kumimoji="0" lang="fr-FR" sz="11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DD1049CA-E4F5-4807-9DC0-9258AAE7EC94}"/>
              </a:ext>
            </a:extLst>
          </p:cNvPr>
          <p:cNvSpPr/>
          <p:nvPr/>
        </p:nvSpPr>
        <p:spPr>
          <a:xfrm>
            <a:off x="5711254" y="2489785"/>
            <a:ext cx="294436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Établissement d'une fiche de surveillance</a:t>
            </a:r>
          </a:p>
        </p:txBody>
      </p:sp>
      <p:sp>
        <p:nvSpPr>
          <p:cNvPr id="16" name="Rectangle 15">
            <a:extLst>
              <a:ext uri="{FF2B5EF4-FFF2-40B4-BE49-F238E27FC236}">
                <a16:creationId xmlns:a16="http://schemas.microsoft.com/office/drawing/2014/main" id="{0281DF7D-312A-44BB-958C-160D9ED39A0C}"/>
              </a:ext>
            </a:extLst>
          </p:cNvPr>
          <p:cNvSpPr/>
          <p:nvPr/>
        </p:nvSpPr>
        <p:spPr>
          <a:xfrm>
            <a:off x="5700634" y="2801483"/>
            <a:ext cx="240285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Maximum 15 passages</a:t>
            </a:r>
          </a:p>
        </p:txBody>
      </p:sp>
      <p:sp>
        <p:nvSpPr>
          <p:cNvPr id="17" name="Rectangle 16">
            <a:extLst>
              <a:ext uri="{FF2B5EF4-FFF2-40B4-BE49-F238E27FC236}">
                <a16:creationId xmlns:a16="http://schemas.microsoft.com/office/drawing/2014/main" id="{6A6C7839-8588-43C2-BB18-2AE31FC9BE41}"/>
              </a:ext>
            </a:extLst>
          </p:cNvPr>
          <p:cNvSpPr/>
          <p:nvPr/>
        </p:nvSpPr>
        <p:spPr>
          <a:xfrm>
            <a:off x="9103917" y="1465466"/>
            <a:ext cx="2930631"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1" u="none" strike="noStrike" kern="1200" cap="none" spc="0" normalizeH="0" baseline="0" noProof="0" dirty="0">
                <a:ln>
                  <a:noFill/>
                </a:ln>
                <a:solidFill>
                  <a:srgbClr val="002060"/>
                </a:solidFill>
                <a:effectLst/>
                <a:uLnTx/>
                <a:uFillTx/>
                <a:latin typeface="Calibri" panose="020F0502020204030204"/>
                <a:ea typeface="+mn-ea"/>
                <a:cs typeface="+mn-cs"/>
              </a:rPr>
              <a:t>Uniquement pour les patients présentant des troubles psychiatriques ou cognitifs (maladies neurodégénératives ou apparentées)</a:t>
            </a:r>
          </a:p>
        </p:txBody>
      </p:sp>
      <p:sp>
        <p:nvSpPr>
          <p:cNvPr id="18" name="Rectangle 17">
            <a:extLst>
              <a:ext uri="{FF2B5EF4-FFF2-40B4-BE49-F238E27FC236}">
                <a16:creationId xmlns:a16="http://schemas.microsoft.com/office/drawing/2014/main" id="{0B64E510-640E-43D8-9143-0304A474D20B}"/>
              </a:ext>
            </a:extLst>
          </p:cNvPr>
          <p:cNvSpPr/>
          <p:nvPr/>
        </p:nvSpPr>
        <p:spPr>
          <a:xfrm>
            <a:off x="8958849" y="3899384"/>
            <a:ext cx="323315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Rémunération pour l’IDEL : AMI 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Au-delà du 1er mois : AMI 1 </a:t>
            </a:r>
            <a:r>
              <a:rPr kumimoji="0" lang="fr-FR" sz="105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(par passage </a:t>
            </a:r>
            <a:endParaRPr kumimoji="0" lang="fr-FR" sz="16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endParaRPr>
          </a:p>
        </p:txBody>
      </p:sp>
      <p:sp>
        <p:nvSpPr>
          <p:cNvPr id="19" name="Rectangle 18">
            <a:hlinkClick r:id="rId2"/>
            <a:extLst>
              <a:ext uri="{FF2B5EF4-FFF2-40B4-BE49-F238E27FC236}">
                <a16:creationId xmlns:a16="http://schemas.microsoft.com/office/drawing/2014/main" id="{C2E92BBC-B166-4C4D-84EE-8830408D5D8A}"/>
              </a:ext>
            </a:extLst>
          </p:cNvPr>
          <p:cNvSpPr/>
          <p:nvPr/>
        </p:nvSpPr>
        <p:spPr>
          <a:xfrm>
            <a:off x="5688766" y="3176528"/>
            <a:ext cx="2725585"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FFC000"/>
                </a:solidFill>
                <a:effectLst/>
                <a:uLnTx/>
                <a:uFillTx/>
                <a:latin typeface="Calibri" panose="020F0502020204030204"/>
                <a:ea typeface="+mn-ea"/>
                <a:cs typeface="+mn-cs"/>
              </a:rPr>
              <a:t>Cliquez ici</a:t>
            </a:r>
            <a:r>
              <a:rPr kumimoji="0" lang="fr-FR" sz="1200" b="1" i="0" u="none" strike="noStrike" kern="1200" cap="none" spc="0" normalizeH="0" baseline="0" noProof="0" dirty="0">
                <a:ln>
                  <a:noFill/>
                </a:ln>
                <a:solidFill>
                  <a:srgbClr val="FFC000"/>
                </a:solidFill>
                <a:effectLst/>
                <a:uLnTx/>
                <a:uFillTx/>
                <a:latin typeface="Calibri" panose="020F0502020204030204"/>
                <a:ea typeface="+mn-ea"/>
                <a:cs typeface="+mn-cs"/>
              </a:rPr>
              <a:t> pour télécharger le modèle d’ordonnance type (Assurance Maladie)</a:t>
            </a:r>
          </a:p>
        </p:txBody>
      </p:sp>
      <p:cxnSp>
        <p:nvCxnSpPr>
          <p:cNvPr id="21" name="Connecteur droit 20">
            <a:extLst>
              <a:ext uri="{FF2B5EF4-FFF2-40B4-BE49-F238E27FC236}">
                <a16:creationId xmlns:a16="http://schemas.microsoft.com/office/drawing/2014/main" id="{40A824DC-FBED-4E23-82DD-57EF743FCB5B}"/>
              </a:ext>
            </a:extLst>
          </p:cNvPr>
          <p:cNvCxnSpPr>
            <a:cxnSpLocks/>
          </p:cNvCxnSpPr>
          <p:nvPr/>
        </p:nvCxnSpPr>
        <p:spPr>
          <a:xfrm>
            <a:off x="0" y="654319"/>
            <a:ext cx="12192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1B187B9-B5A3-41CA-BEA9-67AE9B5CAAA2}"/>
              </a:ext>
            </a:extLst>
          </p:cNvPr>
          <p:cNvSpPr/>
          <p:nvPr/>
        </p:nvSpPr>
        <p:spPr>
          <a:xfrm>
            <a:off x="9056881" y="2489785"/>
            <a:ext cx="297766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Établissement d'une fiche de surveillance </a:t>
            </a:r>
            <a:b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fr-FR" sz="1200" b="0" i="0" u="none" strike="noStrike" kern="1200" cap="none" spc="0" normalizeH="0" baseline="0" noProof="0" dirty="0">
                <a:ln>
                  <a:noFill/>
                </a:ln>
                <a:solidFill>
                  <a:srgbClr val="002060"/>
                </a:solidFill>
                <a:effectLst/>
                <a:uLnTx/>
                <a:uFillTx/>
                <a:latin typeface="Calibri" panose="020F0502020204030204"/>
                <a:ea typeface="+mn-ea"/>
                <a:cs typeface="+mn-cs"/>
              </a:rPr>
              <a:t>par passage.</a:t>
            </a:r>
          </a:p>
        </p:txBody>
      </p:sp>
      <p:sp>
        <p:nvSpPr>
          <p:cNvPr id="37" name="ZoneTexte 36">
            <a:extLst>
              <a:ext uri="{FF2B5EF4-FFF2-40B4-BE49-F238E27FC236}">
                <a16:creationId xmlns:a16="http://schemas.microsoft.com/office/drawing/2014/main" id="{A7D74D78-9B78-4564-9232-C4B40384506D}"/>
              </a:ext>
            </a:extLst>
          </p:cNvPr>
          <p:cNvSpPr txBox="1"/>
          <p:nvPr/>
        </p:nvSpPr>
        <p:spPr>
          <a:xfrm>
            <a:off x="751900" y="6256648"/>
            <a:ext cx="335303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Pour information AMI : 3,15€</a:t>
            </a:r>
          </a:p>
        </p:txBody>
      </p:sp>
      <p:sp>
        <p:nvSpPr>
          <p:cNvPr id="38" name="ZoneTexte 37">
            <a:extLst>
              <a:ext uri="{FF2B5EF4-FFF2-40B4-BE49-F238E27FC236}">
                <a16:creationId xmlns:a16="http://schemas.microsoft.com/office/drawing/2014/main" id="{F04BB946-2449-488C-941F-4A6FA4071478}"/>
              </a:ext>
            </a:extLst>
          </p:cNvPr>
          <p:cNvSpPr txBox="1"/>
          <p:nvPr/>
        </p:nvSpPr>
        <p:spPr>
          <a:xfrm>
            <a:off x="4432240" y="5346882"/>
            <a:ext cx="371483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 l’issu de ces 3 séances, possibilité de prescrire « </a:t>
            </a:r>
            <a:r>
              <a:rPr kumimoji="0" lang="fr-FR" sz="1400" b="1"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 Surveillance et observation d'un patient »</a:t>
            </a:r>
            <a:endParaRPr kumimoji="0" lang="fr-FR"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cxnSp>
        <p:nvCxnSpPr>
          <p:cNvPr id="41" name="Connecteur droit avec flèche 40">
            <a:extLst>
              <a:ext uri="{FF2B5EF4-FFF2-40B4-BE49-F238E27FC236}">
                <a16:creationId xmlns:a16="http://schemas.microsoft.com/office/drawing/2014/main" id="{410660F7-3BE1-483D-B0C2-4AEF2DB959E3}"/>
              </a:ext>
            </a:extLst>
          </p:cNvPr>
          <p:cNvCxnSpPr>
            <a:cxnSpLocks/>
          </p:cNvCxnSpPr>
          <p:nvPr/>
        </p:nvCxnSpPr>
        <p:spPr>
          <a:xfrm flipV="1">
            <a:off x="7107349" y="4732762"/>
            <a:ext cx="0" cy="521314"/>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83F71A89-DF61-4211-9A0C-D38977AB25E6}"/>
              </a:ext>
            </a:extLst>
          </p:cNvPr>
          <p:cNvSpPr/>
          <p:nvPr/>
        </p:nvSpPr>
        <p:spPr>
          <a:xfrm>
            <a:off x="5708027" y="3860415"/>
            <a:ext cx="2978742"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70AD47">
                    <a:lumMod val="75000"/>
                  </a:srgbClr>
                </a:solidFill>
                <a:effectLst/>
                <a:uLnTx/>
                <a:uFillTx/>
                <a:latin typeface="Calibri" panose="020F0502020204030204"/>
                <a:ea typeface="+mn-ea"/>
                <a:cs typeface="+mn-cs"/>
              </a:rPr>
              <a:t>Rémunération pour l’IDEL : AMI 1</a:t>
            </a:r>
          </a:p>
        </p:txBody>
      </p:sp>
      <p:cxnSp>
        <p:nvCxnSpPr>
          <p:cNvPr id="45" name="Connecteur droit avec flèche 44">
            <a:extLst>
              <a:ext uri="{FF2B5EF4-FFF2-40B4-BE49-F238E27FC236}">
                <a16:creationId xmlns:a16="http://schemas.microsoft.com/office/drawing/2014/main" id="{B133266C-604F-4BFF-BCCF-124EAFA02648}"/>
              </a:ext>
            </a:extLst>
          </p:cNvPr>
          <p:cNvCxnSpPr>
            <a:cxnSpLocks/>
          </p:cNvCxnSpPr>
          <p:nvPr/>
        </p:nvCxnSpPr>
        <p:spPr>
          <a:xfrm>
            <a:off x="5106725" y="4777408"/>
            <a:ext cx="0" cy="53614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B5771866-E186-2B22-EEB8-228D0C30E050}"/>
              </a:ext>
            </a:extLst>
          </p:cNvPr>
          <p:cNvSpPr/>
          <p:nvPr/>
        </p:nvSpPr>
        <p:spPr>
          <a:xfrm>
            <a:off x="5646559" y="1471724"/>
            <a:ext cx="3259727" cy="694504"/>
          </a:xfrm>
          <a:prstGeom prst="rect">
            <a:avLst/>
          </a:prstGeom>
          <a:solidFill>
            <a:srgbClr val="FFF0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42B91B3B-7195-7A7F-1D5D-633C9CC3D254}"/>
              </a:ext>
            </a:extLst>
          </p:cNvPr>
          <p:cNvSpPr/>
          <p:nvPr/>
        </p:nvSpPr>
        <p:spPr>
          <a:xfrm>
            <a:off x="5646560" y="1506731"/>
            <a:ext cx="325972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1" u="none" strike="noStrike" kern="1200" cap="none" spc="0" normalizeH="0" baseline="0" noProof="0" dirty="0">
                <a:ln>
                  <a:noFill/>
                </a:ln>
                <a:solidFill>
                  <a:srgbClr val="002060"/>
                </a:solidFill>
                <a:effectLst/>
                <a:uLnTx/>
                <a:uFillTx/>
                <a:latin typeface="Calibri" panose="020F0502020204030204"/>
                <a:ea typeface="+mn-ea"/>
                <a:cs typeface="+mn-cs"/>
              </a:rPr>
              <a:t>Surveillance et observation d'un patient lors de la mise en œuvre d'un traitement ou lors de la modification de celui-ci</a:t>
            </a:r>
          </a:p>
        </p:txBody>
      </p:sp>
    </p:spTree>
    <p:extLst>
      <p:ext uri="{BB962C8B-B14F-4D97-AF65-F5344CB8AC3E}">
        <p14:creationId xmlns:p14="http://schemas.microsoft.com/office/powerpoint/2010/main" val="25634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CD5A93B8-656F-1123-EAA4-DE14C670743B}"/>
              </a:ext>
            </a:extLst>
          </p:cNvPr>
          <p:cNvSpPr txBox="1"/>
          <p:nvPr/>
        </p:nvSpPr>
        <p:spPr>
          <a:xfrm>
            <a:off x="4713454" y="119269"/>
            <a:ext cx="7478545"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2060"/>
                </a:solidFill>
                <a:effectLst/>
                <a:uLnTx/>
                <a:uFillTx/>
                <a:latin typeface="Calibri" panose="020F0502020204030204"/>
                <a:ea typeface="+mn-ea"/>
                <a:cs typeface="+mn-cs"/>
              </a:rPr>
              <a:t>GUIDE POUR ACCOMPAGNER LES IDEL </a:t>
            </a:r>
            <a:br>
              <a:rPr kumimoji="0" lang="fr-FR" sz="2800" b="1"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fr-FR" sz="2800" b="1" i="0" u="none" strike="noStrike" kern="1200" cap="none" spc="0" normalizeH="0" baseline="0" noProof="0" dirty="0">
                <a:ln>
                  <a:noFill/>
                </a:ln>
                <a:solidFill>
                  <a:srgbClr val="002060"/>
                </a:solidFill>
                <a:effectLst/>
                <a:uLnTx/>
                <a:uFillTx/>
                <a:latin typeface="Calibri" panose="020F0502020204030204"/>
                <a:ea typeface="+mn-ea"/>
                <a:cs typeface="+mn-cs"/>
              </a:rPr>
              <a:t>DANS LA MISE EN ŒUVRE DE CET ACTE</a:t>
            </a:r>
          </a:p>
        </p:txBody>
      </p:sp>
      <p:cxnSp>
        <p:nvCxnSpPr>
          <p:cNvPr id="3" name="Connecteur droit 2">
            <a:extLst>
              <a:ext uri="{FF2B5EF4-FFF2-40B4-BE49-F238E27FC236}">
                <a16:creationId xmlns:a16="http://schemas.microsoft.com/office/drawing/2014/main" id="{3558B91D-479D-5654-0FEC-DBEA3FAD5376}"/>
              </a:ext>
            </a:extLst>
          </p:cNvPr>
          <p:cNvCxnSpPr/>
          <p:nvPr/>
        </p:nvCxnSpPr>
        <p:spPr>
          <a:xfrm>
            <a:off x="-1" y="1205437"/>
            <a:ext cx="1219200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83CECBCE-1C68-0F79-20A0-3104C769D66D}"/>
              </a:ext>
            </a:extLst>
          </p:cNvPr>
          <p:cNvPicPr>
            <a:picLocks noChangeAspect="1"/>
          </p:cNvPicPr>
          <p:nvPr/>
        </p:nvPicPr>
        <p:blipFill>
          <a:blip r:embed="rId2"/>
          <a:stretch>
            <a:fillRect/>
          </a:stretch>
        </p:blipFill>
        <p:spPr>
          <a:xfrm>
            <a:off x="0" y="0"/>
            <a:ext cx="4839976" cy="6858000"/>
          </a:xfrm>
          <a:prstGeom prst="rect">
            <a:avLst/>
          </a:prstGeom>
        </p:spPr>
      </p:pic>
      <p:pic>
        <p:nvPicPr>
          <p:cNvPr id="9" name="Image 8">
            <a:extLst>
              <a:ext uri="{FF2B5EF4-FFF2-40B4-BE49-F238E27FC236}">
                <a16:creationId xmlns:a16="http://schemas.microsoft.com/office/drawing/2014/main" id="{F8BAB224-AC75-40F3-5E5B-CAA150B9E138}"/>
              </a:ext>
            </a:extLst>
          </p:cNvPr>
          <p:cNvPicPr>
            <a:picLocks noChangeAspect="1"/>
          </p:cNvPicPr>
          <p:nvPr/>
        </p:nvPicPr>
        <p:blipFill>
          <a:blip r:embed="rId3"/>
          <a:stretch>
            <a:fillRect/>
          </a:stretch>
        </p:blipFill>
        <p:spPr>
          <a:xfrm>
            <a:off x="7149948" y="2094111"/>
            <a:ext cx="3281768" cy="3267804"/>
          </a:xfrm>
          <a:prstGeom prst="rect">
            <a:avLst/>
          </a:prstGeom>
        </p:spPr>
      </p:pic>
    </p:spTree>
    <p:extLst>
      <p:ext uri="{BB962C8B-B14F-4D97-AF65-F5344CB8AC3E}">
        <p14:creationId xmlns:p14="http://schemas.microsoft.com/office/powerpoint/2010/main" val="78438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9B6EED-3B52-DBD2-010C-D98BD79485EE}"/>
              </a:ext>
            </a:extLst>
          </p:cNvPr>
          <p:cNvSpPr>
            <a:spLocks noGrp="1"/>
          </p:cNvSpPr>
          <p:nvPr>
            <p:ph type="title"/>
          </p:nvPr>
        </p:nvSpPr>
        <p:spPr>
          <a:xfrm>
            <a:off x="0" y="62166"/>
            <a:ext cx="12192000" cy="940447"/>
          </a:xfrm>
        </p:spPr>
        <p:txBody>
          <a:bodyPr>
            <a:normAutofit/>
          </a:bodyPr>
          <a:lstStyle/>
          <a:p>
            <a:pPr algn="ctr"/>
            <a:r>
              <a:rPr lang="fr-FR" sz="2800" b="1" dirty="0">
                <a:solidFill>
                  <a:srgbClr val="002060"/>
                </a:solidFill>
                <a:latin typeface="+mn-lt"/>
                <a:ea typeface="+mn-ea"/>
                <a:cs typeface="+mn-cs"/>
              </a:rPr>
              <a:t>Pour les patients dépendants  </a:t>
            </a:r>
          </a:p>
        </p:txBody>
      </p:sp>
      <p:sp>
        <p:nvSpPr>
          <p:cNvPr id="3" name="Espace réservé du contenu 2">
            <a:extLst>
              <a:ext uri="{FF2B5EF4-FFF2-40B4-BE49-F238E27FC236}">
                <a16:creationId xmlns:a16="http://schemas.microsoft.com/office/drawing/2014/main" id="{27679B51-0602-D7E5-61D4-38EA8B247A91}"/>
              </a:ext>
            </a:extLst>
          </p:cNvPr>
          <p:cNvSpPr>
            <a:spLocks noGrp="1"/>
          </p:cNvSpPr>
          <p:nvPr>
            <p:ph idx="1"/>
          </p:nvPr>
        </p:nvSpPr>
        <p:spPr>
          <a:xfrm>
            <a:off x="838200" y="1825625"/>
            <a:ext cx="10515600" cy="755650"/>
          </a:xfrm>
        </p:spPr>
        <p:txBody>
          <a:bodyPr/>
          <a:lstStyle/>
          <a:p>
            <a:pPr marL="0" indent="0" algn="ctr">
              <a:buNone/>
            </a:pPr>
            <a:r>
              <a:rPr lang="fr-FR" b="1" dirty="0">
                <a:solidFill>
                  <a:srgbClr val="002060"/>
                </a:solidFill>
              </a:rPr>
              <a:t>Possibilité de réaliser un BSI : Bilan de Soins Infirmiers</a:t>
            </a:r>
          </a:p>
        </p:txBody>
      </p:sp>
      <p:sp>
        <p:nvSpPr>
          <p:cNvPr id="4" name="ZoneTexte 3">
            <a:extLst>
              <a:ext uri="{FF2B5EF4-FFF2-40B4-BE49-F238E27FC236}">
                <a16:creationId xmlns:a16="http://schemas.microsoft.com/office/drawing/2014/main" id="{FBFB0C55-CAD7-EABF-83EB-3EB9E7BCF4D7}"/>
              </a:ext>
            </a:extLst>
          </p:cNvPr>
          <p:cNvSpPr txBox="1"/>
          <p:nvPr/>
        </p:nvSpPr>
        <p:spPr>
          <a:xfrm>
            <a:off x="1238250" y="2906443"/>
            <a:ext cx="4438650" cy="646331"/>
          </a:xfrm>
          <a:prstGeom prst="rect">
            <a:avLst/>
          </a:prstGeom>
          <a:noFill/>
          <a:ln w="19050">
            <a:solidFill>
              <a:srgbClr val="00206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Patient avec passage 1 fois par semaine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&gt; Surveillance globale</a:t>
            </a:r>
          </a:p>
        </p:txBody>
      </p:sp>
      <p:sp>
        <p:nvSpPr>
          <p:cNvPr id="5" name="ZoneTexte 4">
            <a:extLst>
              <a:ext uri="{FF2B5EF4-FFF2-40B4-BE49-F238E27FC236}">
                <a16:creationId xmlns:a16="http://schemas.microsoft.com/office/drawing/2014/main" id="{8021C6C8-7F9C-D261-8FBF-AF252C3CFCE6}"/>
              </a:ext>
            </a:extLst>
          </p:cNvPr>
          <p:cNvSpPr txBox="1"/>
          <p:nvPr/>
        </p:nvSpPr>
        <p:spPr>
          <a:xfrm>
            <a:off x="6515100" y="2914650"/>
            <a:ext cx="4438650" cy="646331"/>
          </a:xfrm>
          <a:prstGeom prst="rect">
            <a:avLst/>
          </a:prstGeom>
          <a:noFill/>
          <a:ln w="19050">
            <a:solidFill>
              <a:srgbClr val="002060"/>
            </a:solidFill>
          </a:ln>
        </p:spPr>
        <p:txBody>
          <a:bodyPr wrap="square" rtlCol="0">
            <a:spAutoFit/>
          </a:bodyPr>
          <a:lstStyle>
            <a:defPPr>
              <a:defRPr lang="fr-FR"/>
            </a:defPPr>
            <a:lvl1pPr algn="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Patient avec passage quotidien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&gt; Surveillance globale</a:t>
            </a:r>
          </a:p>
        </p:txBody>
      </p:sp>
      <p:sp>
        <p:nvSpPr>
          <p:cNvPr id="6" name="ZoneTexte 5">
            <a:extLst>
              <a:ext uri="{FF2B5EF4-FFF2-40B4-BE49-F238E27FC236}">
                <a16:creationId xmlns:a16="http://schemas.microsoft.com/office/drawing/2014/main" id="{D9AC8AE0-4C32-54DC-E16A-B08C12F68962}"/>
              </a:ext>
            </a:extLst>
          </p:cNvPr>
          <p:cNvSpPr txBox="1"/>
          <p:nvPr/>
        </p:nvSpPr>
        <p:spPr>
          <a:xfrm>
            <a:off x="953329" y="4152072"/>
            <a:ext cx="10285343" cy="123110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Surveillance clinique du patient</a:t>
            </a: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Préparation du pilulier et échange sur la bonne prise du traitement pour éviter le risque de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iatrognie</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600"/>
              </a:spcBef>
              <a:spcAft>
                <a:spcPts val="60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Retour fait au médecin traitant</a:t>
            </a:r>
          </a:p>
        </p:txBody>
      </p:sp>
      <p:cxnSp>
        <p:nvCxnSpPr>
          <p:cNvPr id="8" name="Connecteur droit 7">
            <a:extLst>
              <a:ext uri="{FF2B5EF4-FFF2-40B4-BE49-F238E27FC236}">
                <a16:creationId xmlns:a16="http://schemas.microsoft.com/office/drawing/2014/main" id="{793CC3B4-E27B-311A-9C63-06FA37D22177}"/>
              </a:ext>
            </a:extLst>
          </p:cNvPr>
          <p:cNvCxnSpPr/>
          <p:nvPr/>
        </p:nvCxnSpPr>
        <p:spPr>
          <a:xfrm>
            <a:off x="0" y="990081"/>
            <a:ext cx="121920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9548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a:solidFill>
                  <a:srgbClr val="FFFFFF">
                    <a:lumMod val="50000"/>
                  </a:srgbClr>
                </a:solidFill>
                <a:latin typeface="+mn-lt"/>
                <a:ea typeface="+mn-ea"/>
                <a:cs typeface="+mn-cs"/>
              </a:rPr>
              <a:t>Ordre du jour</a:t>
            </a:r>
            <a:br>
              <a:rPr lang="fr-FR" dirty="0">
                <a:solidFill>
                  <a:srgbClr val="FFFFFF">
                    <a:lumMod val="50000"/>
                  </a:srgbClr>
                </a:solidFill>
                <a:latin typeface="+mn-lt"/>
                <a:ea typeface="+mn-ea"/>
                <a:cs typeface="+mn-cs"/>
              </a:rPr>
            </a:br>
            <a:endParaRPr lang="fr-FR" dirty="0">
              <a:solidFill>
                <a:srgbClr val="FFFFFF">
                  <a:lumMod val="50000"/>
                </a:srgbClr>
              </a:solidFill>
              <a:latin typeface="+mn-lt"/>
              <a:ea typeface="+mn-ea"/>
              <a:cs typeface="+mn-cs"/>
            </a:endParaRPr>
          </a:p>
        </p:txBody>
      </p:sp>
      <p:sp>
        <p:nvSpPr>
          <p:cNvPr id="3" name="Espace réservé du contenu 2"/>
          <p:cNvSpPr>
            <a:spLocks noGrp="1"/>
          </p:cNvSpPr>
          <p:nvPr>
            <p:ph idx="1"/>
          </p:nvPr>
        </p:nvSpPr>
        <p:spPr/>
        <p:txBody>
          <a:bodyPr>
            <a:normAutofit fontScale="92500" lnSpcReduction="20000"/>
          </a:bodyPr>
          <a:lstStyle/>
          <a:p>
            <a:pPr lvl="0"/>
            <a:r>
              <a:rPr lang="fr-FR" dirty="0"/>
              <a:t>20H- 20H15 </a:t>
            </a:r>
            <a:r>
              <a:rPr lang="fr-FR" sz="2600" dirty="0">
                <a:solidFill>
                  <a:srgbClr val="FFFFFF">
                    <a:lumMod val="50000"/>
                  </a:srgbClr>
                </a:solidFill>
              </a:rPr>
              <a:t>Accueil (15 minutes)</a:t>
            </a:r>
          </a:p>
          <a:p>
            <a:pPr lvl="0"/>
            <a:r>
              <a:rPr lang="fr-FR" dirty="0"/>
              <a:t>20H15-21H00 </a:t>
            </a:r>
            <a:r>
              <a:rPr lang="fr-FR" sz="2600" dirty="0">
                <a:solidFill>
                  <a:srgbClr val="FFFFFF">
                    <a:lumMod val="50000"/>
                  </a:srgbClr>
                </a:solidFill>
              </a:rPr>
              <a:t>Première séquence de présentations en plénière (45 minutes) et de réponses aux questions des participants </a:t>
            </a:r>
          </a:p>
          <a:p>
            <a:pPr lvl="1"/>
            <a:r>
              <a:rPr lang="fr-FR" sz="2600" dirty="0">
                <a:solidFill>
                  <a:srgbClr val="FFFFFF">
                    <a:lumMod val="50000"/>
                  </a:srgbClr>
                </a:solidFill>
              </a:rPr>
              <a:t>Prévention de l’iatrogénie médicamenteuse chez les sujets âgés</a:t>
            </a:r>
          </a:p>
          <a:p>
            <a:pPr lvl="1"/>
            <a:r>
              <a:rPr lang="fr-FR" sz="2600" dirty="0">
                <a:solidFill>
                  <a:srgbClr val="FFFFFF">
                    <a:lumMod val="50000"/>
                  </a:srgbClr>
                </a:solidFill>
              </a:rPr>
              <a:t>Accompagnement à domicile de la prise médicamenteuse</a:t>
            </a:r>
          </a:p>
          <a:p>
            <a:pPr lvl="1"/>
            <a:r>
              <a:rPr lang="fr-FR" sz="2600" dirty="0">
                <a:solidFill>
                  <a:srgbClr val="FFFFFF">
                    <a:lumMod val="50000"/>
                  </a:srgbClr>
                </a:solidFill>
              </a:rPr>
              <a:t>La mise en place du bilan partagé de médication</a:t>
            </a:r>
          </a:p>
          <a:p>
            <a:pPr lvl="0"/>
            <a:r>
              <a:rPr lang="fr-FR" dirty="0"/>
              <a:t>21H00-21H45 </a:t>
            </a:r>
            <a:r>
              <a:rPr lang="fr-FR" sz="2600" dirty="0">
                <a:solidFill>
                  <a:srgbClr val="FFFFFF">
                    <a:lumMod val="50000"/>
                  </a:srgbClr>
                </a:solidFill>
              </a:rPr>
              <a:t>Deuxième séquence d’ateliers en sous-groupes de 6 à 8 personnes sur deux cas cliniques pluri- professionnels impliquant un risque iatrogénique (45 minutes).</a:t>
            </a:r>
          </a:p>
          <a:p>
            <a:pPr lvl="0"/>
            <a:r>
              <a:rPr lang="fr-FR" dirty="0"/>
              <a:t>21H45-22H00 </a:t>
            </a:r>
            <a:r>
              <a:rPr lang="fr-FR" sz="2600" dirty="0">
                <a:solidFill>
                  <a:srgbClr val="FFFFFF">
                    <a:lumMod val="50000"/>
                  </a:srgbClr>
                </a:solidFill>
              </a:rPr>
              <a:t>Troisième séquence de restitution en plénière (15 minutes) avec synthèse par groupe</a:t>
            </a:r>
          </a:p>
          <a:p>
            <a:pPr lvl="0"/>
            <a:r>
              <a:rPr lang="fr-FR" dirty="0"/>
              <a:t>22H00</a:t>
            </a:r>
            <a:r>
              <a:rPr lang="fr-FR" sz="2600" dirty="0">
                <a:solidFill>
                  <a:srgbClr val="FFFFFF">
                    <a:lumMod val="50000"/>
                  </a:srgbClr>
                </a:solidFill>
              </a:rPr>
              <a:t> Conclusion (15 minutes)</a:t>
            </a:r>
          </a:p>
          <a:p>
            <a:endParaRPr lang="fr-FR" sz="3200" dirty="0"/>
          </a:p>
          <a:p>
            <a:endParaRPr lang="fr-FR" dirty="0"/>
          </a:p>
        </p:txBody>
      </p:sp>
      <p:pic>
        <p:nvPicPr>
          <p:cNvPr id="4" name="Image 3"/>
          <p:cNvPicPr>
            <a:picLocks noChangeAspect="1"/>
          </p:cNvPicPr>
          <p:nvPr/>
        </p:nvPicPr>
        <p:blipFill>
          <a:blip r:embed="rId2"/>
          <a:stretch>
            <a:fillRect/>
          </a:stretch>
        </p:blipFill>
        <p:spPr>
          <a:xfrm>
            <a:off x="4564256" y="924816"/>
            <a:ext cx="3063487" cy="765872"/>
          </a:xfrm>
          <a:prstGeom prst="rect">
            <a:avLst/>
          </a:prstGeom>
        </p:spPr>
      </p:pic>
    </p:spTree>
    <p:extLst>
      <p:ext uri="{BB962C8B-B14F-4D97-AF65-F5344CB8AC3E}">
        <p14:creationId xmlns:p14="http://schemas.microsoft.com/office/powerpoint/2010/main" val="1755523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Espace réservé pour une image  6"/>
          <p:cNvPicPr>
            <a:picLocks noChangeAspect="1"/>
          </p:cNvPicPr>
          <p:nvPr/>
        </p:nvPicPr>
        <p:blipFill rotWithShape="1">
          <a:blip r:embed="rId3" cstate="print">
            <a:extLst>
              <a:ext uri="{28A0092B-C50C-407E-A947-70E740481C1C}">
                <a14:useLocalDpi xmlns:a14="http://schemas.microsoft.com/office/drawing/2010/main" val="0"/>
              </a:ext>
            </a:extLst>
          </a:blip>
          <a:srcRect l="16879" t="3790" b="26077"/>
          <a:stretch/>
        </p:blipFill>
        <p:spPr>
          <a:xfrm flipH="1">
            <a:off x="0" y="-10160"/>
            <a:ext cx="12192000" cy="6858000"/>
          </a:xfrm>
          <a:prstGeom prst="rect">
            <a:avLst/>
          </a:prstGeom>
        </p:spPr>
      </p:pic>
      <p:sp>
        <p:nvSpPr>
          <p:cNvPr id="10" name="Rectangle 9"/>
          <p:cNvSpPr/>
          <p:nvPr/>
        </p:nvSpPr>
        <p:spPr>
          <a:xfrm>
            <a:off x="0" y="-10160"/>
            <a:ext cx="6969760" cy="686816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969760"/>
              <a:gd name="connsiteY0" fmla="*/ 10160 h 6868160"/>
              <a:gd name="connsiteX1" fmla="*/ 6969760 w 6969760"/>
              <a:gd name="connsiteY1" fmla="*/ 0 h 6868160"/>
              <a:gd name="connsiteX2" fmla="*/ 6096000 w 6969760"/>
              <a:gd name="connsiteY2" fmla="*/ 6868160 h 6868160"/>
              <a:gd name="connsiteX3" fmla="*/ 0 w 6969760"/>
              <a:gd name="connsiteY3" fmla="*/ 6868160 h 6868160"/>
              <a:gd name="connsiteX4" fmla="*/ 0 w 6969760"/>
              <a:gd name="connsiteY4" fmla="*/ 10160 h 6868160"/>
              <a:gd name="connsiteX0" fmla="*/ 0 w 6969760"/>
              <a:gd name="connsiteY0" fmla="*/ 10160 h 6868160"/>
              <a:gd name="connsiteX1" fmla="*/ 6969760 w 6969760"/>
              <a:gd name="connsiteY1" fmla="*/ 0 h 6868160"/>
              <a:gd name="connsiteX2" fmla="*/ 5212080 w 6969760"/>
              <a:gd name="connsiteY2" fmla="*/ 6868160 h 6868160"/>
              <a:gd name="connsiteX3" fmla="*/ 0 w 6969760"/>
              <a:gd name="connsiteY3" fmla="*/ 6868160 h 6868160"/>
              <a:gd name="connsiteX4" fmla="*/ 0 w 6969760"/>
              <a:gd name="connsiteY4" fmla="*/ 10160 h 686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9760" h="6868160">
                <a:moveTo>
                  <a:pt x="0" y="10160"/>
                </a:moveTo>
                <a:lnTo>
                  <a:pt x="6969760" y="0"/>
                </a:lnTo>
                <a:lnTo>
                  <a:pt x="5212080" y="6868160"/>
                </a:lnTo>
                <a:lnTo>
                  <a:pt x="0" y="6868160"/>
                </a:lnTo>
                <a:lnTo>
                  <a:pt x="0" y="10160"/>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74" name="TextBox 3"/>
          <p:cNvSpPr txBox="1">
            <a:spLocks noChangeArrowheads="1"/>
          </p:cNvSpPr>
          <p:nvPr/>
        </p:nvSpPr>
        <p:spPr bwMode="auto">
          <a:xfrm>
            <a:off x="1049639" y="2100629"/>
            <a:ext cx="784923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3000" b="0" i="0" u="none" strike="noStrike" kern="1200" cap="none" spc="300" normalizeH="0" baseline="0" noProof="0" dirty="0">
                <a:ln>
                  <a:noFill/>
                </a:ln>
                <a:solidFill>
                  <a:srgbClr val="FFFFFF"/>
                </a:solidFill>
                <a:effectLst/>
                <a:uLnTx/>
                <a:uFillTx/>
                <a:latin typeface="Lato Black" charset="0"/>
                <a:ea typeface="Lato Black" charset="0"/>
                <a:cs typeface="Lato Black" charset="0"/>
              </a:rPr>
              <a:t>La </a:t>
            </a:r>
            <a:r>
              <a:rPr kumimoji="0" lang="en-US" altLang="fr-FR" sz="3000" b="0" i="0" u="none" strike="noStrike" kern="1200" cap="none" spc="300" normalizeH="0" baseline="0" noProof="0" dirty="0" err="1">
                <a:ln>
                  <a:noFill/>
                </a:ln>
                <a:solidFill>
                  <a:srgbClr val="FFFFFF"/>
                </a:solidFill>
                <a:effectLst/>
                <a:uLnTx/>
                <a:uFillTx/>
                <a:latin typeface="Lato Black" charset="0"/>
                <a:ea typeface="Lato Black" charset="0"/>
                <a:cs typeface="Lato Black" charset="0"/>
              </a:rPr>
              <a:t>iatrogénie</a:t>
            </a:r>
            <a:r>
              <a:rPr kumimoji="0" lang="en-US" altLang="fr-FR" sz="3000" b="0" i="0" u="none" strike="noStrike" kern="1200" cap="none" spc="300" normalizeH="0" baseline="0" noProof="0" dirty="0">
                <a:ln>
                  <a:noFill/>
                </a:ln>
                <a:solidFill>
                  <a:srgbClr val="FFFFFF"/>
                </a:solidFill>
                <a:effectLst/>
                <a:uLnTx/>
                <a:uFillTx/>
                <a:latin typeface="Lato Black" charset="0"/>
                <a:ea typeface="Lato Black" charset="0"/>
                <a:cs typeface="Lato Black"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3000" b="0" i="0" u="none" strike="noStrike" kern="1200" cap="none" spc="300" normalizeH="0" baseline="0" noProof="0" dirty="0" err="1">
                <a:ln>
                  <a:noFill/>
                </a:ln>
                <a:solidFill>
                  <a:srgbClr val="FFFFFF"/>
                </a:solidFill>
                <a:effectLst/>
                <a:uLnTx/>
                <a:uFillTx/>
                <a:latin typeface="Lato Black" charset="0"/>
                <a:ea typeface="Lato Black" charset="0"/>
                <a:cs typeface="Lato Black" charset="0"/>
              </a:rPr>
              <a:t>médicamenteuse</a:t>
            </a:r>
            <a:r>
              <a:rPr kumimoji="0" lang="en-US" altLang="fr-FR" sz="3000" b="0" i="0" u="none" strike="noStrike" kern="1200" cap="none" spc="300" normalizeH="0" baseline="0" noProof="0" dirty="0">
                <a:ln>
                  <a:noFill/>
                </a:ln>
                <a:solidFill>
                  <a:srgbClr val="FFFFFF"/>
                </a:solidFill>
                <a:effectLst/>
                <a:uLnTx/>
                <a:uFillTx/>
                <a:latin typeface="Lato Black" charset="0"/>
                <a:ea typeface="Lato Black" charset="0"/>
                <a:cs typeface="Lato Black" charset="0"/>
              </a:rPr>
              <a:t> </a:t>
            </a:r>
            <a:r>
              <a:rPr kumimoji="0" lang="en-US" altLang="fr-FR" sz="4200" b="0" i="0" u="none" strike="noStrike" kern="1200" cap="none" spc="0" normalizeH="0" baseline="0" noProof="0" dirty="0">
                <a:ln>
                  <a:noFill/>
                </a:ln>
                <a:solidFill>
                  <a:srgbClr val="00AAFF"/>
                </a:solidFill>
                <a:effectLst/>
                <a:uLnTx/>
                <a:uFillTx/>
                <a:latin typeface="Lato Bold" charset="0"/>
                <a:ea typeface="Lato Bold" charset="0"/>
                <a:cs typeface="Lato Bold" charset="0"/>
              </a:rPr>
              <a:t/>
            </a:r>
            <a:br>
              <a:rPr kumimoji="0" lang="en-US" altLang="fr-FR" sz="4200" b="0" i="0" u="none" strike="noStrike" kern="1200" cap="none" spc="0" normalizeH="0" baseline="0" noProof="0" dirty="0">
                <a:ln>
                  <a:noFill/>
                </a:ln>
                <a:solidFill>
                  <a:srgbClr val="00AAFF"/>
                </a:solidFill>
                <a:effectLst/>
                <a:uLnTx/>
                <a:uFillTx/>
                <a:latin typeface="Lato Bold" charset="0"/>
                <a:ea typeface="Lato Bold" charset="0"/>
                <a:cs typeface="Lato Bold" charset="0"/>
              </a:rPr>
            </a:br>
            <a:endParaRPr kumimoji="0" lang="en-US" altLang="fr-FR" sz="2000" b="0" i="0" u="none" strike="noStrike" kern="1200" cap="none" spc="0" normalizeH="0" baseline="0" noProof="0" dirty="0">
              <a:ln>
                <a:noFill/>
              </a:ln>
              <a:solidFill>
                <a:srgbClr val="FF0000"/>
              </a:solidFill>
              <a:effectLst/>
              <a:uLnTx/>
              <a:uFillTx/>
              <a:latin typeface="Lato Light" charset="0"/>
              <a:ea typeface="Lato Light" charset="0"/>
              <a:cs typeface="Lato Light" charset="0"/>
            </a:endParaRPr>
          </a:p>
        </p:txBody>
      </p:sp>
      <p:sp>
        <p:nvSpPr>
          <p:cNvPr id="3075" name="TextBox 4"/>
          <p:cNvSpPr txBox="1">
            <a:spLocks noChangeArrowheads="1"/>
          </p:cNvSpPr>
          <p:nvPr/>
        </p:nvSpPr>
        <p:spPr bwMode="auto">
          <a:xfrm>
            <a:off x="1297351" y="5792770"/>
            <a:ext cx="36769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600" b="0" i="1" u="none" strike="noStrike" kern="1200" cap="none" spc="0" normalizeH="0" baseline="0" noProof="0" dirty="0">
                <a:ln>
                  <a:noFill/>
                </a:ln>
                <a:solidFill>
                  <a:srgbClr val="FFFFFF"/>
                </a:solidFill>
                <a:effectLst/>
                <a:uLnTx/>
                <a:uFillTx/>
                <a:latin typeface="Lato Light" charset="0"/>
                <a:ea typeface="Lato Light" charset="0"/>
                <a:cs typeface="Lato Light" charset="0"/>
              </a:rPr>
              <a:t>URPS Pharmaciens Pays de la Loire</a:t>
            </a:r>
          </a:p>
        </p:txBody>
      </p:sp>
      <p:grpSp>
        <p:nvGrpSpPr>
          <p:cNvPr id="3" name="Grouper 2"/>
          <p:cNvGrpSpPr/>
          <p:nvPr/>
        </p:nvGrpSpPr>
        <p:grpSpPr>
          <a:xfrm>
            <a:off x="950094" y="3848585"/>
            <a:ext cx="4758541" cy="739791"/>
            <a:chOff x="1558924" y="4519930"/>
            <a:chExt cx="4658996" cy="450850"/>
          </a:xfrm>
        </p:grpSpPr>
        <p:sp>
          <p:nvSpPr>
            <p:cNvPr id="6" name="Rectangle 5"/>
            <p:cNvSpPr/>
            <p:nvPr/>
          </p:nvSpPr>
          <p:spPr>
            <a:xfrm>
              <a:off x="1558924" y="4519930"/>
              <a:ext cx="4658996" cy="45085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77" name="TextBox 6"/>
            <p:cNvSpPr txBox="1">
              <a:spLocks noChangeArrowheads="1"/>
            </p:cNvSpPr>
            <p:nvPr/>
          </p:nvSpPr>
          <p:spPr bwMode="auto">
            <a:xfrm>
              <a:off x="1730057" y="4653280"/>
              <a:ext cx="4365943" cy="3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1600" b="1" i="0" u="none" strike="noStrike" kern="1200" cap="none" spc="0" normalizeH="0" baseline="0" noProof="0" dirty="0">
                  <a:ln>
                    <a:noFill/>
                  </a:ln>
                  <a:solidFill>
                    <a:srgbClr val="4DC0E2"/>
                  </a:solidFill>
                  <a:effectLst/>
                  <a:uLnTx/>
                  <a:uFillTx/>
                  <a:latin typeface="Lato Medium" charset="0"/>
                  <a:ea typeface="Lato Medium" charset="0"/>
                  <a:cs typeface="Lato Medium" charset="0"/>
                </a:rPr>
                <a:t>LA MISE EN PLACE DU BILAN PARTAGE DE MEDICATION</a:t>
              </a:r>
            </a:p>
          </p:txBody>
        </p:sp>
      </p:grpSp>
      <p:grpSp>
        <p:nvGrpSpPr>
          <p:cNvPr id="17" name="Grouper 16"/>
          <p:cNvGrpSpPr/>
          <p:nvPr/>
        </p:nvGrpSpPr>
        <p:grpSpPr>
          <a:xfrm>
            <a:off x="5968454" y="3953069"/>
            <a:ext cx="2124533" cy="2593244"/>
            <a:chOff x="10174147" y="-203335"/>
            <a:chExt cx="2475957" cy="3022199"/>
          </a:xfrm>
        </p:grpSpPr>
        <p:sp>
          <p:nvSpPr>
            <p:cNvPr id="11" name="Shape 128"/>
            <p:cNvSpPr/>
            <p:nvPr/>
          </p:nvSpPr>
          <p:spPr>
            <a:xfrm rot="10800000" flipH="1">
              <a:off x="10174147" y="926004"/>
              <a:ext cx="1559266" cy="1349948"/>
            </a:xfrm>
            <a:custGeom>
              <a:avLst/>
              <a:gdLst/>
              <a:ahLst/>
              <a:cxnLst/>
              <a:rect l="0" t="0" r="0" b="0"/>
              <a:pathLst>
                <a:path w="120000" h="120000" extrusionOk="0">
                  <a:moveTo>
                    <a:pt x="30000" y="0"/>
                  </a:moveTo>
                  <a:lnTo>
                    <a:pt x="0" y="59994"/>
                  </a:lnTo>
                  <a:lnTo>
                    <a:pt x="30000" y="120000"/>
                  </a:lnTo>
                  <a:lnTo>
                    <a:pt x="90000" y="120000"/>
                  </a:lnTo>
                  <a:lnTo>
                    <a:pt x="120000" y="59994"/>
                  </a:lnTo>
                  <a:lnTo>
                    <a:pt x="90000" y="0"/>
                  </a:lnTo>
                  <a:lnTo>
                    <a:pt x="30000" y="0"/>
                  </a:lnTo>
                  <a:close/>
                  <a:moveTo>
                    <a:pt x="38477" y="16950"/>
                  </a:moveTo>
                  <a:lnTo>
                    <a:pt x="81522" y="16950"/>
                  </a:lnTo>
                  <a:lnTo>
                    <a:pt x="103033" y="59994"/>
                  </a:lnTo>
                  <a:lnTo>
                    <a:pt x="81522" y="103038"/>
                  </a:lnTo>
                  <a:lnTo>
                    <a:pt x="38477" y="103038"/>
                  </a:lnTo>
                  <a:lnTo>
                    <a:pt x="16955" y="59994"/>
                  </a:lnTo>
                  <a:lnTo>
                    <a:pt x="38477" y="16950"/>
                  </a:lnTo>
                  <a:close/>
                </a:path>
              </a:pathLst>
            </a:custGeom>
            <a:gradFill>
              <a:gsLst>
                <a:gs pos="0">
                  <a:schemeClr val="accent2"/>
                </a:gs>
                <a:gs pos="100000">
                  <a:srgbClr val="00E2C7"/>
                </a:gs>
              </a:gsLst>
              <a:lin ang="6983783" scaled="0"/>
            </a:gradFill>
            <a:ln>
              <a:noFill/>
            </a:ln>
          </p:spPr>
          <p:txBody>
            <a:bodyPr spcFirstLastPara="1" wrap="square" lIns="50800" tIns="50800" rIns="50800" bIns="50800" anchor="ctr" anchorCtr="0">
              <a:noAutofit/>
            </a:bodyPr>
            <a:lstStyle/>
            <a:p>
              <a:pPr marL="0" marR="0" lvl="0" indent="0" algn="ctr" defTabSz="914400" rtl="0" eaLnBrk="0" fontAlgn="base" latinLnBrk="0" hangingPunct="0">
                <a:lnSpc>
                  <a:spcPct val="100000"/>
                </a:lnSpc>
                <a:spcBef>
                  <a:spcPts val="0"/>
                </a:spcBef>
                <a:spcAft>
                  <a:spcPts val="0"/>
                </a:spcAft>
                <a:buClr>
                  <a:srgbClr val="FFFFFF"/>
                </a:buClr>
                <a:buSzTx/>
                <a:buFont typeface="Helvetica Neue"/>
                <a:buNone/>
                <a:tabLst/>
                <a:defRPr/>
              </a:pPr>
              <a:endParaRPr kumimoji="0" sz="3200" b="0" i="0" u="none" strike="noStrike" kern="1200" cap="none" spc="0" normalizeH="0" baseline="0" noProof="0">
                <a:ln>
                  <a:noFill/>
                </a:ln>
                <a:solidFill>
                  <a:srgbClr val="FFFFFF"/>
                </a:solidFill>
                <a:effectLst/>
                <a:uLnTx/>
                <a:uFillTx/>
                <a:latin typeface="Helvetica Neue"/>
                <a:ea typeface="Helvetica Neue"/>
                <a:cs typeface="Helvetica Neue"/>
                <a:sym typeface="Helvetica Neue"/>
              </a:endParaRPr>
            </a:p>
          </p:txBody>
        </p:sp>
        <p:sp>
          <p:nvSpPr>
            <p:cNvPr id="12" name="Shape 136"/>
            <p:cNvSpPr/>
            <p:nvPr/>
          </p:nvSpPr>
          <p:spPr>
            <a:xfrm rot="10800000" flipH="1">
              <a:off x="11414536" y="1748762"/>
              <a:ext cx="1235568" cy="1070102"/>
            </a:xfrm>
            <a:prstGeom prst="hexagon">
              <a:avLst>
                <a:gd name="adj" fmla="val 28678"/>
                <a:gd name="vf" fmla="val 115470"/>
              </a:avLst>
            </a:prstGeom>
            <a:noFill/>
            <a:ln w="9525" cap="flat" cmpd="sng">
              <a:solidFill>
                <a:srgbClr val="184769"/>
              </a:solidFill>
              <a:prstDash val="solid"/>
              <a:round/>
              <a:headEnd type="none" w="med" len="med"/>
              <a:tailEnd type="none" w="med" len="med"/>
            </a:ln>
          </p:spPr>
          <p:txBody>
            <a:bodyPr spcFirstLastPara="1" wrap="square" lIns="91425" tIns="91425" rIns="91425" bIns="91425" anchor="ctr" anchorCtr="0">
              <a:no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14" name="Shape 138"/>
            <p:cNvSpPr/>
            <p:nvPr/>
          </p:nvSpPr>
          <p:spPr>
            <a:xfrm rot="10800000" flipH="1">
              <a:off x="10411752" y="-203335"/>
              <a:ext cx="1235567" cy="1069650"/>
            </a:xfrm>
            <a:prstGeom prst="hexagon">
              <a:avLst>
                <a:gd name="adj" fmla="val 28678"/>
                <a:gd name="vf" fmla="val 115470"/>
              </a:avLst>
            </a:prstGeom>
            <a:solidFill>
              <a:schemeClr val="accent2"/>
            </a:solidFill>
            <a:ln>
              <a:noFill/>
            </a:ln>
          </p:spPr>
          <p:txBody>
            <a:bodyPr spcFirstLastPara="1" wrap="square" lIns="91425" tIns="91425" rIns="91425" bIns="91425" anchor="ctr" anchorCtr="0">
              <a:no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15" name="Shape 139"/>
            <p:cNvSpPr/>
            <p:nvPr/>
          </p:nvSpPr>
          <p:spPr>
            <a:xfrm rot="10800000" flipH="1">
              <a:off x="11414537" y="665850"/>
              <a:ext cx="540702" cy="467916"/>
            </a:xfrm>
            <a:prstGeom prst="hexagon">
              <a:avLst>
                <a:gd name="adj" fmla="val 28678"/>
                <a:gd name="vf" fmla="val 115470"/>
              </a:avLst>
            </a:prstGeom>
            <a:noFill/>
            <a:ln w="19050" cap="flat" cmpd="sng">
              <a:solidFill>
                <a:schemeClr val="accent3"/>
              </a:solidFill>
              <a:prstDash val="solid"/>
              <a:round/>
              <a:headEnd type="none" w="med" len="med"/>
              <a:tailEnd type="none" w="med" len="med"/>
            </a:ln>
          </p:spPr>
          <p:txBody>
            <a:bodyPr spcFirstLastPara="1" wrap="square" lIns="91425" tIns="91425" rIns="91425" bIns="91425" anchor="ctr" anchorCtr="0">
              <a:no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16" name="Shape 152"/>
            <p:cNvSpPr/>
            <p:nvPr/>
          </p:nvSpPr>
          <p:spPr>
            <a:xfrm>
              <a:off x="10803530" y="125901"/>
              <a:ext cx="452020" cy="411160"/>
            </a:xfrm>
            <a:custGeom>
              <a:avLst/>
              <a:gdLst/>
              <a:ahLst/>
              <a:cxnLst/>
              <a:rect l="0" t="0" r="0" b="0"/>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chemeClr val="bg1"/>
            </a:solidFill>
            <a:ln>
              <a:noFill/>
            </a:ln>
          </p:spPr>
          <p:txBody>
            <a:bodyPr spcFirstLastPara="1" wrap="square" lIns="91425" tIns="91425" rIns="91425" bIns="91425" anchor="ctr" anchorCtr="0">
              <a:no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19" name="Shape 2768"/>
            <p:cNvSpPr/>
            <p:nvPr/>
          </p:nvSpPr>
          <p:spPr>
            <a:xfrm rot="5400000">
              <a:off x="11689183" y="2159035"/>
              <a:ext cx="686274" cy="249554"/>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chemeClr val="accent2"/>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6599" t="7813" r="33401" b="7813"/>
          <a:stretch/>
        </p:blipFill>
        <p:spPr>
          <a:xfrm flipH="1">
            <a:off x="0" y="0"/>
            <a:ext cx="6096000" cy="6858000"/>
          </a:xfrm>
        </p:spPr>
      </p:pic>
      <p:sp>
        <p:nvSpPr>
          <p:cNvPr id="16" name="Rectangle 15"/>
          <p:cNvSpPr/>
          <p:nvPr/>
        </p:nvSpPr>
        <p:spPr>
          <a:xfrm>
            <a:off x="0" y="0"/>
            <a:ext cx="6096000" cy="6858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er 27"/>
          <p:cNvGrpSpPr/>
          <p:nvPr/>
        </p:nvGrpSpPr>
        <p:grpSpPr>
          <a:xfrm>
            <a:off x="1012476" y="2382031"/>
            <a:ext cx="4079874" cy="911225"/>
            <a:chOff x="4370388" y="1258888"/>
            <a:chExt cx="3451225" cy="911225"/>
          </a:xfrm>
        </p:grpSpPr>
        <p:sp>
          <p:nvSpPr>
            <p:cNvPr id="31" name="Rectangle 30"/>
            <p:cNvSpPr/>
            <p:nvPr/>
          </p:nvSpPr>
          <p:spPr>
            <a:xfrm>
              <a:off x="4370388" y="1258888"/>
              <a:ext cx="3451225" cy="9112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2" name="TextBox 7"/>
            <p:cNvSpPr txBox="1"/>
            <p:nvPr/>
          </p:nvSpPr>
          <p:spPr>
            <a:xfrm>
              <a:off x="4450080" y="1403112"/>
              <a:ext cx="3291840" cy="615553"/>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fr-FR" sz="2000" b="0" i="0" u="none" strike="noStrike" kern="1200" cap="none" spc="300" normalizeH="0" baseline="0" noProof="0" dirty="0">
                  <a:ln>
                    <a:noFill/>
                  </a:ln>
                  <a:solidFill>
                    <a:srgbClr val="FFFFFF"/>
                  </a:solidFill>
                  <a:effectLst/>
                  <a:uLnTx/>
                  <a:uFillTx/>
                  <a:latin typeface="Lato Black" charset="0"/>
                  <a:ea typeface="Lato Black" charset="0"/>
                  <a:cs typeface="Lato Black" charset="0"/>
                </a:rPr>
                <a:t>LES ENTRETIENS </a:t>
              </a:r>
              <a:r>
                <a:rPr kumimoji="0" lang="en-US" altLang="fr-FR" sz="2000" b="1" i="0" u="none" strike="noStrike" kern="1200" cap="none" spc="300" normalizeH="0" baseline="0" noProof="0" dirty="0">
                  <a:ln>
                    <a:noFill/>
                  </a:ln>
                  <a:solidFill>
                    <a:srgbClr val="FFFFFF"/>
                  </a:solidFill>
                  <a:effectLst/>
                  <a:uLnTx/>
                  <a:uFillTx/>
                  <a:latin typeface="Lato Black" charset="0"/>
                  <a:ea typeface="Lato Black" charset="0"/>
                  <a:cs typeface="Lato Black" charset="0"/>
                </a:rPr>
                <a:t/>
              </a:r>
              <a:br>
                <a:rPr kumimoji="0" lang="en-US" altLang="fr-FR" sz="2000" b="1" i="0" u="none" strike="noStrike" kern="1200" cap="none" spc="300" normalizeH="0" baseline="0" noProof="0" dirty="0">
                  <a:ln>
                    <a:noFill/>
                  </a:ln>
                  <a:solidFill>
                    <a:srgbClr val="FFFFFF"/>
                  </a:solidFill>
                  <a:effectLst/>
                  <a:uLnTx/>
                  <a:uFillTx/>
                  <a:latin typeface="Lato Black" charset="0"/>
                  <a:ea typeface="Lato Black" charset="0"/>
                  <a:cs typeface="Lato Black" charset="0"/>
                </a:rPr>
              </a:br>
              <a:r>
                <a:rPr kumimoji="0" lang="en-US" altLang="fr-FR" sz="2000" b="0" i="0" u="none" strike="noStrike" kern="1200" cap="none" spc="300" normalizeH="0" baseline="0" noProof="0" dirty="0">
                  <a:ln>
                    <a:noFill/>
                  </a:ln>
                  <a:solidFill>
                    <a:srgbClr val="FFFFFF"/>
                  </a:solidFill>
                  <a:effectLst/>
                  <a:uLnTx/>
                  <a:uFillTx/>
                  <a:latin typeface="Lato Black" charset="0"/>
                  <a:ea typeface="Lato Black" charset="0"/>
                  <a:cs typeface="Lato Black" charset="0"/>
                </a:rPr>
                <a:t>PHARMACEUTIQUES</a:t>
              </a:r>
              <a:endParaRPr kumimoji="0" lang="en-US" sz="2000" b="0" i="0" u="none" strike="noStrike" kern="1200" cap="none" spc="300" normalizeH="0" baseline="0" noProof="0" dirty="0">
                <a:ln>
                  <a:noFill/>
                </a:ln>
                <a:solidFill>
                  <a:srgbClr val="FFFFFF"/>
                </a:solidFill>
                <a:effectLst/>
                <a:uLnTx/>
                <a:uFillTx/>
                <a:latin typeface="Lato Bold" panose="020F0502020204030203" pitchFamily="34" charset="0"/>
                <a:ea typeface="Lato Bold" panose="020F0502020204030203" pitchFamily="34" charset="0"/>
                <a:cs typeface="Lato Bold" panose="020F0502020204030203" pitchFamily="34" charset="0"/>
              </a:endParaRPr>
            </a:p>
          </p:txBody>
        </p:sp>
      </p:grpSp>
      <p:sp>
        <p:nvSpPr>
          <p:cNvPr id="33" name="Rectangle 32"/>
          <p:cNvSpPr/>
          <p:nvPr/>
        </p:nvSpPr>
        <p:spPr>
          <a:xfrm>
            <a:off x="1044375" y="3505270"/>
            <a:ext cx="3985665" cy="707886"/>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fr-FR" sz="2000" b="0" i="0" u="none" strike="noStrike" kern="1200" cap="none" spc="0" normalizeH="0" baseline="0" noProof="0" dirty="0">
                <a:ln>
                  <a:noFill/>
                </a:ln>
                <a:solidFill>
                  <a:srgbClr val="154768"/>
                </a:solidFill>
                <a:effectLst/>
                <a:uLnTx/>
                <a:uFillTx/>
                <a:latin typeface="Lato" charset="0"/>
                <a:ea typeface="Lato" charset="0"/>
                <a:cs typeface="Lato" charset="0"/>
              </a:rPr>
              <a:t>LA MISE EN PLACE DU BILAN PARTAGE DE MÉDICATION</a:t>
            </a:r>
          </a:p>
        </p:txBody>
      </p:sp>
      <p:grpSp>
        <p:nvGrpSpPr>
          <p:cNvPr id="2" name="Groupe 1">
            <a:extLst>
              <a:ext uri="{FF2B5EF4-FFF2-40B4-BE49-F238E27FC236}">
                <a16:creationId xmlns:a16="http://schemas.microsoft.com/office/drawing/2014/main" id="{EDE4FB64-C14E-4394-85E4-BCCEE44573D6}"/>
              </a:ext>
            </a:extLst>
          </p:cNvPr>
          <p:cNvGrpSpPr/>
          <p:nvPr/>
        </p:nvGrpSpPr>
        <p:grpSpPr>
          <a:xfrm>
            <a:off x="6626225" y="1114425"/>
            <a:ext cx="5035550" cy="1214438"/>
            <a:chOff x="6626225" y="1114425"/>
            <a:chExt cx="5035550" cy="1214438"/>
          </a:xfrm>
        </p:grpSpPr>
        <p:sp>
          <p:nvSpPr>
            <p:cNvPr id="46" name="TextBox 24"/>
            <p:cNvSpPr txBox="1">
              <a:spLocks noChangeArrowheads="1"/>
            </p:cNvSpPr>
            <p:nvPr/>
          </p:nvSpPr>
          <p:spPr bwMode="auto">
            <a:xfrm>
              <a:off x="7013573" y="1189648"/>
              <a:ext cx="42322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CADRE – </a:t>
              </a:r>
              <a:r>
                <a:rPr kumimoji="0" lang="en-US" altLang="fr-FR" sz="1600" b="1" i="0" u="none" strike="noStrike" kern="1200" cap="none" spc="0" normalizeH="0" baseline="0" noProof="0" dirty="0" err="1" smtClean="0">
                  <a:ln>
                    <a:noFill/>
                  </a:ln>
                  <a:solidFill>
                    <a:srgbClr val="154768"/>
                  </a:solidFill>
                  <a:effectLst/>
                  <a:uLnTx/>
                  <a:uFillTx/>
                  <a:latin typeface="Lato Black" charset="0"/>
                  <a:ea typeface="Lato Black" charset="0"/>
                  <a:cs typeface="Lato Black" charset="0"/>
                </a:rPr>
                <a:t>Avenants</a:t>
              </a:r>
              <a:r>
                <a:rPr kumimoji="0" lang="en-US" altLang="fr-FR" sz="1600" b="1" i="0" u="none" strike="noStrike" kern="1200" cap="none" spc="0" normalizeH="0" baseline="0" noProof="0" dirty="0" smtClean="0">
                  <a:ln>
                    <a:noFill/>
                  </a:ln>
                  <a:solidFill>
                    <a:srgbClr val="154768"/>
                  </a:solidFill>
                  <a:effectLst/>
                  <a:uLnTx/>
                  <a:uFillTx/>
                  <a:latin typeface="Lato Black" charset="0"/>
                  <a:ea typeface="Lato Black" charset="0"/>
                  <a:cs typeface="Lato Black" charset="0"/>
                </a:rPr>
                <a:t> </a:t>
              </a: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12 </a:t>
              </a:r>
              <a:r>
                <a:rPr kumimoji="0" lang="en-US" altLang="fr-FR" sz="1600" b="1" i="0" u="none" strike="noStrike" kern="1200" cap="none" spc="0" normalizeH="0" baseline="0" noProof="0" dirty="0" smtClean="0">
                  <a:ln>
                    <a:noFill/>
                  </a:ln>
                  <a:solidFill>
                    <a:srgbClr val="154768"/>
                  </a:solidFill>
                  <a:effectLst/>
                  <a:uLnTx/>
                  <a:uFillTx/>
                  <a:latin typeface="Lato Black" charset="0"/>
                  <a:ea typeface="Lato Black" charset="0"/>
                  <a:cs typeface="Lato Black" charset="0"/>
                </a:rPr>
                <a:t>et 21 à </a:t>
              </a: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la Convention </a:t>
              </a:r>
              <a:r>
                <a:rPr kumimoji="0" lang="en-US" altLang="fr-FR" sz="1600" b="1" i="0" u="none" strike="noStrike" kern="1200" cap="none" spc="0" normalizeH="0" baseline="0" noProof="0" dirty="0" err="1">
                  <a:ln>
                    <a:noFill/>
                  </a:ln>
                  <a:solidFill>
                    <a:srgbClr val="154768"/>
                  </a:solidFill>
                  <a:effectLst/>
                  <a:uLnTx/>
                  <a:uFillTx/>
                  <a:latin typeface="Lato Black" charset="0"/>
                  <a:ea typeface="Lato Black" charset="0"/>
                  <a:cs typeface="Lato Black" charset="0"/>
                </a:rPr>
                <a:t>Pharmaceutique</a:t>
              </a: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 de 2012</a:t>
              </a:r>
            </a:p>
          </p:txBody>
        </p:sp>
        <p:sp>
          <p:nvSpPr>
            <p:cNvPr id="47" name="TextBox 25"/>
            <p:cNvSpPr txBox="1">
              <a:spLocks noChangeArrowheads="1"/>
            </p:cNvSpPr>
            <p:nvPr/>
          </p:nvSpPr>
          <p:spPr bwMode="auto">
            <a:xfrm flipH="1">
              <a:off x="7013575" y="1660684"/>
              <a:ext cx="4648200" cy="44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Parcours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 santé des patients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âgés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 plus de 65 ans avec</a:t>
              </a:r>
              <a:r>
                <a:rPr kumimoji="0" lang="fr-FR"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fr-FR" altLang="fr-FR" sz="1200" b="0" i="0" u="none" strike="noStrike" kern="1200" cap="none" spc="0" normalizeH="0" baseline="0" noProof="0" dirty="0">
                  <a:ln>
                    <a:noFill/>
                  </a:ln>
                  <a:solidFill>
                    <a:srgbClr val="424242"/>
                  </a:solidFill>
                  <a:effectLst/>
                  <a:uLnTx/>
                  <a:uFillTx/>
                  <a:latin typeface="Lato Regular" panose="020F0502020204030203" pitchFamily="34" charset="0"/>
                  <a:ea typeface="Lato Regular" panose="020F0502020204030203" pitchFamily="34" charset="0"/>
                  <a:cs typeface="Lato Regular" panose="020F0502020204030203" pitchFamily="34" charset="0"/>
                </a:rPr>
                <a:t>5</a:t>
              </a:r>
              <a:r>
                <a:rPr kumimoji="0" lang="fr-FR" sz="1200" b="0" i="0" u="none" strike="noStrike" kern="1200" cap="none" spc="0" normalizeH="0" baseline="0" noProof="0" dirty="0">
                  <a:ln>
                    <a:noFill/>
                  </a:ln>
                  <a:solidFill>
                    <a:srgbClr val="424242"/>
                  </a:solidFill>
                  <a:effectLst/>
                  <a:uLnTx/>
                  <a:uFillTx/>
                  <a:latin typeface="Lato Regular" panose="020F0502020204030203" pitchFamily="34" charset="0"/>
                  <a:ea typeface="Lato Regular" panose="020F0502020204030203" pitchFamily="34" charset="0"/>
                  <a:cs typeface="Lato Regular" panose="020F0502020204030203" pitchFamily="34" charset="0"/>
                </a:rPr>
                <a:t> molécules ou principes actifs remboursés.</a:t>
              </a:r>
              <a:endParaRPr kumimoji="0" lang="en-US" altLang="fr-FR" sz="1200" b="0" i="0" u="none" strike="noStrike" kern="1200" cap="none" spc="0" normalizeH="0" baseline="0" noProof="0" dirty="0">
                <a:ln>
                  <a:noFill/>
                </a:ln>
                <a:solidFill>
                  <a:srgbClr val="424242"/>
                </a:solidFill>
                <a:effectLst/>
                <a:uLnTx/>
                <a:uFillTx/>
                <a:latin typeface="Lato Regular" panose="020F0502020204030203" pitchFamily="34" charset="0"/>
                <a:ea typeface="Lato Regular" panose="020F0502020204030203" pitchFamily="34" charset="0"/>
                <a:cs typeface="Lato Regular" panose="020F0502020204030203" pitchFamily="34" charset="0"/>
              </a:endParaRPr>
            </a:p>
          </p:txBody>
        </p:sp>
        <p:sp>
          <p:nvSpPr>
            <p:cNvPr id="48" name="Rectangle 47"/>
            <p:cNvSpPr/>
            <p:nvPr/>
          </p:nvSpPr>
          <p:spPr>
            <a:xfrm>
              <a:off x="6626225" y="1114425"/>
              <a:ext cx="5035549" cy="121443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 name="Groupe 2">
            <a:extLst>
              <a:ext uri="{FF2B5EF4-FFF2-40B4-BE49-F238E27FC236}">
                <a16:creationId xmlns:a16="http://schemas.microsoft.com/office/drawing/2014/main" id="{601B7F11-2446-44DB-AF50-08680BACB333}"/>
              </a:ext>
            </a:extLst>
          </p:cNvPr>
          <p:cNvGrpSpPr/>
          <p:nvPr/>
        </p:nvGrpSpPr>
        <p:grpSpPr>
          <a:xfrm>
            <a:off x="6626225" y="2797112"/>
            <a:ext cx="5035549" cy="1214438"/>
            <a:chOff x="6626225" y="2797112"/>
            <a:chExt cx="5035549" cy="1214438"/>
          </a:xfrm>
        </p:grpSpPr>
        <p:sp>
          <p:nvSpPr>
            <p:cNvPr id="59" name="TextBox 24"/>
            <p:cNvSpPr txBox="1">
              <a:spLocks noChangeArrowheads="1"/>
            </p:cNvSpPr>
            <p:nvPr/>
          </p:nvSpPr>
          <p:spPr bwMode="auto">
            <a:xfrm>
              <a:off x="7013575" y="3046350"/>
              <a:ext cx="42322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MISE EN PLACE</a:t>
              </a:r>
            </a:p>
          </p:txBody>
        </p:sp>
        <p:sp>
          <p:nvSpPr>
            <p:cNvPr id="60" name="TextBox 25"/>
            <p:cNvSpPr txBox="1">
              <a:spLocks noChangeArrowheads="1"/>
            </p:cNvSpPr>
            <p:nvPr/>
          </p:nvSpPr>
          <p:spPr bwMode="auto">
            <a:xfrm flipH="1">
              <a:off x="7013575" y="3343371"/>
              <a:ext cx="4232275" cy="43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Entretien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pharmaceutique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autour</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d’une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analyse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des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différentes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prescriptions que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peut</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avoir</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une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personne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âgée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p>
          </p:txBody>
        </p:sp>
        <p:sp>
          <p:nvSpPr>
            <p:cNvPr id="61" name="Rectangle 60"/>
            <p:cNvSpPr/>
            <p:nvPr/>
          </p:nvSpPr>
          <p:spPr>
            <a:xfrm>
              <a:off x="6626225" y="2797112"/>
              <a:ext cx="5035549" cy="121443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4" name="Groupe 3">
            <a:extLst>
              <a:ext uri="{FF2B5EF4-FFF2-40B4-BE49-F238E27FC236}">
                <a16:creationId xmlns:a16="http://schemas.microsoft.com/office/drawing/2014/main" id="{33918BC1-7E6B-4728-BD15-F108118252BE}"/>
              </a:ext>
            </a:extLst>
          </p:cNvPr>
          <p:cNvGrpSpPr/>
          <p:nvPr/>
        </p:nvGrpSpPr>
        <p:grpSpPr>
          <a:xfrm>
            <a:off x="6626225" y="4467225"/>
            <a:ext cx="5035549" cy="1214438"/>
            <a:chOff x="6626225" y="4467225"/>
            <a:chExt cx="5035549" cy="1214438"/>
          </a:xfrm>
        </p:grpSpPr>
        <p:sp>
          <p:nvSpPr>
            <p:cNvPr id="65" name="TextBox 24"/>
            <p:cNvSpPr txBox="1">
              <a:spLocks noChangeArrowheads="1"/>
            </p:cNvSpPr>
            <p:nvPr/>
          </p:nvSpPr>
          <p:spPr bwMode="auto">
            <a:xfrm>
              <a:off x="7013575" y="4569429"/>
              <a:ext cx="42322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fr-FR" sz="1600" b="1" i="0" u="none" strike="noStrike" kern="1200" cap="none" spc="0" normalizeH="0" baseline="0" noProof="0" dirty="0">
                  <a:ln>
                    <a:noFill/>
                  </a:ln>
                  <a:solidFill>
                    <a:srgbClr val="154768"/>
                  </a:solidFill>
                  <a:effectLst/>
                  <a:uLnTx/>
                  <a:uFillTx/>
                  <a:latin typeface="Lato Black" charset="0"/>
                  <a:ea typeface="Lato Black" charset="0"/>
                  <a:cs typeface="Lato Black" charset="0"/>
                </a:rPr>
                <a:t>LE BILAN DE MEDICATION </a:t>
              </a:r>
            </a:p>
          </p:txBody>
        </p:sp>
        <p:sp>
          <p:nvSpPr>
            <p:cNvPr id="66" name="TextBox 25"/>
            <p:cNvSpPr txBox="1">
              <a:spLocks noChangeArrowheads="1"/>
            </p:cNvSpPr>
            <p:nvPr/>
          </p:nvSpPr>
          <p:spPr bwMode="auto">
            <a:xfrm flipH="1">
              <a:off x="7013573" y="4866450"/>
              <a:ext cx="464820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171450" marR="0" lvl="0" indent="-171450" algn="l" defTabSz="914400" rtl="0" eaLnBrk="1" fontAlgn="base" latinLnBrk="0" hangingPunct="1">
                <a:lnSpc>
                  <a:spcPct val="125000"/>
                </a:lnSpc>
                <a:spcBef>
                  <a:spcPct val="0"/>
                </a:spcBef>
                <a:spcAft>
                  <a:spcPct val="0"/>
                </a:spcAft>
                <a:buClrTx/>
                <a:buSzTx/>
                <a:buFont typeface="Arial" charset="0"/>
                <a:buChar char="•"/>
                <a:tabLst/>
                <a:defRPr/>
              </a:pP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Bilan</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sur</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l’ensemble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des prescriptions</a:t>
              </a:r>
            </a:p>
            <a:p>
              <a:pPr marL="171450" marR="0" lvl="0" indent="-171450" algn="l" defTabSz="914400" rtl="0" eaLnBrk="1" fontAlgn="base" latinLnBrk="0" hangingPunct="1">
                <a:lnSpc>
                  <a:spcPct val="125000"/>
                </a:lnSpc>
                <a:spcBef>
                  <a:spcPct val="0"/>
                </a:spcBef>
                <a:spcAft>
                  <a:spcPct val="0"/>
                </a:spcAft>
                <a:buClrTx/>
                <a:buSzTx/>
                <a:buFont typeface="Arial" charset="0"/>
                <a:buChar char="•"/>
                <a:tabLst/>
                <a:defRPr/>
              </a:pP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Informer le patient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sur</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ses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traitements</a:t>
              </a:r>
              <a:endPar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endParaRPr>
            </a:p>
            <a:p>
              <a:pPr marL="171450" marR="0" lvl="0" indent="-171450" algn="l" defTabSz="914400" rtl="0" eaLnBrk="1" fontAlgn="base" latinLnBrk="0" hangingPunct="1">
                <a:lnSpc>
                  <a:spcPct val="125000"/>
                </a:lnSpc>
                <a:spcBef>
                  <a:spcPct val="0"/>
                </a:spcBef>
                <a:spcAft>
                  <a:spcPct val="0"/>
                </a:spcAft>
                <a:buClrTx/>
                <a:buSzTx/>
                <a:buFont typeface="Arial" charset="0"/>
                <a:buChar char="•"/>
                <a:tabLst/>
                <a:defRPr/>
              </a:pP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Lever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d’éventuels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point de ruptures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dans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la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prise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du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traitement</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p>
          </p:txBody>
        </p:sp>
        <p:sp>
          <p:nvSpPr>
            <p:cNvPr id="67" name="Rectangle 66"/>
            <p:cNvSpPr/>
            <p:nvPr/>
          </p:nvSpPr>
          <p:spPr>
            <a:xfrm>
              <a:off x="6626225" y="4467225"/>
              <a:ext cx="5035549" cy="121443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01267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
          <p:cNvGrpSpPr>
            <a:grpSpLocks/>
          </p:cNvGrpSpPr>
          <p:nvPr/>
        </p:nvGrpSpPr>
        <p:grpSpPr bwMode="auto">
          <a:xfrm>
            <a:off x="4454017" y="2565709"/>
            <a:ext cx="3283966" cy="3283964"/>
            <a:chOff x="3666187" y="999188"/>
            <a:chExt cx="4859628" cy="4859626"/>
          </a:xfrm>
        </p:grpSpPr>
        <p:sp>
          <p:nvSpPr>
            <p:cNvPr id="32" name="Freeform 64"/>
            <p:cNvSpPr>
              <a:spLocks noEditPoints="1"/>
            </p:cNvSpPr>
            <p:nvPr/>
          </p:nvSpPr>
          <p:spPr bwMode="auto">
            <a:xfrm>
              <a:off x="4158346" y="3213309"/>
              <a:ext cx="2830215" cy="2477479"/>
            </a:xfrm>
            <a:custGeom>
              <a:avLst/>
              <a:gdLst>
                <a:gd name="T0" fmla="*/ 2147483646 w 889"/>
                <a:gd name="T1" fmla="*/ 2147483646 h 778"/>
                <a:gd name="T2" fmla="*/ 2147483646 w 889"/>
                <a:gd name="T3" fmla="*/ 2147483646 h 778"/>
                <a:gd name="T4" fmla="*/ 2147483646 w 889"/>
                <a:gd name="T5" fmla="*/ 2147483646 h 778"/>
                <a:gd name="T6" fmla="*/ 2147483646 w 889"/>
                <a:gd name="T7" fmla="*/ 2147483646 h 778"/>
                <a:gd name="T8" fmla="*/ 2147483646 w 889"/>
                <a:gd name="T9" fmla="*/ 0 h 778"/>
                <a:gd name="T10" fmla="*/ 0 w 889"/>
                <a:gd name="T11" fmla="*/ 2147483646 h 778"/>
                <a:gd name="T12" fmla="*/ 0 w 889"/>
                <a:gd name="T13" fmla="*/ 2147483646 h 778"/>
                <a:gd name="T14" fmla="*/ 2147483646 w 889"/>
                <a:gd name="T15" fmla="*/ 0 h 778"/>
                <a:gd name="T16" fmla="*/ 2147483646 w 889"/>
                <a:gd name="T17" fmla="*/ 0 h 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89" h="778">
                  <a:moveTo>
                    <a:pt x="889" y="219"/>
                  </a:moveTo>
                  <a:cubicBezTo>
                    <a:pt x="888" y="221"/>
                    <a:pt x="888" y="221"/>
                    <a:pt x="888" y="221"/>
                  </a:cubicBezTo>
                  <a:cubicBezTo>
                    <a:pt x="888" y="221"/>
                    <a:pt x="888" y="221"/>
                    <a:pt x="888" y="221"/>
                  </a:cubicBezTo>
                  <a:cubicBezTo>
                    <a:pt x="889" y="219"/>
                    <a:pt x="889" y="219"/>
                    <a:pt x="889" y="219"/>
                  </a:cubicBezTo>
                  <a:moveTo>
                    <a:pt x="764" y="0"/>
                  </a:moveTo>
                  <a:cubicBezTo>
                    <a:pt x="342" y="7"/>
                    <a:pt x="0" y="354"/>
                    <a:pt x="0" y="778"/>
                  </a:cubicBezTo>
                  <a:cubicBezTo>
                    <a:pt x="0" y="778"/>
                    <a:pt x="0" y="778"/>
                    <a:pt x="0" y="778"/>
                  </a:cubicBezTo>
                  <a:cubicBezTo>
                    <a:pt x="0" y="354"/>
                    <a:pt x="342" y="7"/>
                    <a:pt x="764" y="0"/>
                  </a:cubicBezTo>
                  <a:cubicBezTo>
                    <a:pt x="764" y="0"/>
                    <a:pt x="764" y="0"/>
                    <a:pt x="76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33" name="Freeform 10"/>
            <p:cNvSpPr>
              <a:spLocks/>
            </p:cNvSpPr>
            <p:nvPr/>
          </p:nvSpPr>
          <p:spPr bwMode="auto">
            <a:xfrm>
              <a:off x="6032843" y="999188"/>
              <a:ext cx="2473906" cy="2869539"/>
            </a:xfrm>
            <a:custGeom>
              <a:avLst/>
              <a:gdLst>
                <a:gd name="T0" fmla="*/ 2174232 w 388"/>
                <a:gd name="T1" fmla="*/ 2652729 h 450"/>
                <a:gd name="T2" fmla="*/ 2473906 w 388"/>
                <a:gd name="T3" fmla="*/ 2136212 h 450"/>
                <a:gd name="T4" fmla="*/ 63760 w 388"/>
                <a:gd name="T5" fmla="*/ 0 h 450"/>
                <a:gd name="T6" fmla="*/ 0 w 388"/>
                <a:gd name="T7" fmla="*/ 0 h 450"/>
                <a:gd name="T8" fmla="*/ 344307 w 388"/>
                <a:gd name="T9" fmla="*/ 274200 h 450"/>
                <a:gd name="T10" fmla="*/ 580220 w 388"/>
                <a:gd name="T11" fmla="*/ 988397 h 450"/>
                <a:gd name="T12" fmla="*/ 580220 w 388"/>
                <a:gd name="T13" fmla="*/ 1913026 h 450"/>
                <a:gd name="T14" fmla="*/ 1543003 w 388"/>
                <a:gd name="T15" fmla="*/ 1913026 h 450"/>
                <a:gd name="T16" fmla="*/ 1543003 w 388"/>
                <a:gd name="T17" fmla="*/ 2869539 h 450"/>
                <a:gd name="T18" fmla="*/ 2174232 w 388"/>
                <a:gd name="T19" fmla="*/ 2652729 h 4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8" h="450">
                  <a:moveTo>
                    <a:pt x="341" y="416"/>
                  </a:moveTo>
                  <a:cubicBezTo>
                    <a:pt x="385" y="381"/>
                    <a:pt x="388" y="340"/>
                    <a:pt x="388" y="335"/>
                  </a:cubicBezTo>
                  <a:cubicBezTo>
                    <a:pt x="365" y="144"/>
                    <a:pt x="203" y="0"/>
                    <a:pt x="10" y="0"/>
                  </a:cubicBezTo>
                  <a:cubicBezTo>
                    <a:pt x="7" y="0"/>
                    <a:pt x="4" y="0"/>
                    <a:pt x="0" y="0"/>
                  </a:cubicBezTo>
                  <a:cubicBezTo>
                    <a:pt x="17" y="7"/>
                    <a:pt x="36" y="20"/>
                    <a:pt x="54" y="43"/>
                  </a:cubicBezTo>
                  <a:cubicBezTo>
                    <a:pt x="90" y="90"/>
                    <a:pt x="91" y="152"/>
                    <a:pt x="91" y="155"/>
                  </a:cubicBezTo>
                  <a:cubicBezTo>
                    <a:pt x="91" y="300"/>
                    <a:pt x="91" y="300"/>
                    <a:pt x="91" y="300"/>
                  </a:cubicBezTo>
                  <a:cubicBezTo>
                    <a:pt x="242" y="300"/>
                    <a:pt x="242" y="300"/>
                    <a:pt x="242" y="300"/>
                  </a:cubicBezTo>
                  <a:cubicBezTo>
                    <a:pt x="242" y="450"/>
                    <a:pt x="242" y="450"/>
                    <a:pt x="242" y="450"/>
                  </a:cubicBezTo>
                  <a:cubicBezTo>
                    <a:pt x="258" y="449"/>
                    <a:pt x="305" y="443"/>
                    <a:pt x="341" y="4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a:ln>
                  <a:noFill/>
                </a:ln>
                <a:solidFill>
                  <a:srgbClr val="424242"/>
                </a:solidFill>
                <a:effectLst/>
                <a:uLnTx/>
                <a:uFillTx/>
                <a:latin typeface="Calibri" charset="0"/>
                <a:ea typeface="+mn-ea"/>
                <a:cs typeface="+mn-cs"/>
              </a:endParaRPr>
            </a:p>
          </p:txBody>
        </p:sp>
        <p:sp>
          <p:nvSpPr>
            <p:cNvPr id="34" name="Freeform 11"/>
            <p:cNvSpPr>
              <a:spLocks/>
            </p:cNvSpPr>
            <p:nvPr/>
          </p:nvSpPr>
          <p:spPr bwMode="auto">
            <a:xfrm>
              <a:off x="3666187" y="1018211"/>
              <a:ext cx="2869083" cy="2474778"/>
            </a:xfrm>
            <a:custGeom>
              <a:avLst/>
              <a:gdLst>
                <a:gd name="T0" fmla="*/ 416 w 450"/>
                <a:gd name="T1" fmla="*/ 47 h 388"/>
                <a:gd name="T2" fmla="*/ 335 w 450"/>
                <a:gd name="T3" fmla="*/ 0 h 388"/>
                <a:gd name="T4" fmla="*/ 0 w 450"/>
                <a:gd name="T5" fmla="*/ 378 h 388"/>
                <a:gd name="T6" fmla="*/ 0 w 450"/>
                <a:gd name="T7" fmla="*/ 388 h 388"/>
                <a:gd name="T8" fmla="*/ 43 w 450"/>
                <a:gd name="T9" fmla="*/ 334 h 388"/>
                <a:gd name="T10" fmla="*/ 155 w 450"/>
                <a:gd name="T11" fmla="*/ 297 h 388"/>
                <a:gd name="T12" fmla="*/ 300 w 450"/>
                <a:gd name="T13" fmla="*/ 297 h 388"/>
                <a:gd name="T14" fmla="*/ 300 w 450"/>
                <a:gd name="T15" fmla="*/ 146 h 388"/>
                <a:gd name="T16" fmla="*/ 450 w 450"/>
                <a:gd name="T17" fmla="*/ 146 h 388"/>
                <a:gd name="T18" fmla="*/ 416 w 450"/>
                <a:gd name="T19" fmla="*/ 4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0" h="388">
                  <a:moveTo>
                    <a:pt x="416" y="47"/>
                  </a:moveTo>
                  <a:cubicBezTo>
                    <a:pt x="381" y="3"/>
                    <a:pt x="340" y="0"/>
                    <a:pt x="335" y="0"/>
                  </a:cubicBezTo>
                  <a:cubicBezTo>
                    <a:pt x="144" y="23"/>
                    <a:pt x="0" y="185"/>
                    <a:pt x="0" y="378"/>
                  </a:cubicBezTo>
                  <a:cubicBezTo>
                    <a:pt x="0" y="381"/>
                    <a:pt x="0" y="384"/>
                    <a:pt x="0" y="388"/>
                  </a:cubicBezTo>
                  <a:cubicBezTo>
                    <a:pt x="7" y="371"/>
                    <a:pt x="20" y="352"/>
                    <a:pt x="43" y="334"/>
                  </a:cubicBezTo>
                  <a:cubicBezTo>
                    <a:pt x="90" y="298"/>
                    <a:pt x="152" y="297"/>
                    <a:pt x="155" y="297"/>
                  </a:cubicBezTo>
                  <a:cubicBezTo>
                    <a:pt x="300" y="297"/>
                    <a:pt x="300" y="297"/>
                    <a:pt x="300" y="297"/>
                  </a:cubicBezTo>
                  <a:cubicBezTo>
                    <a:pt x="300" y="146"/>
                    <a:pt x="300" y="146"/>
                    <a:pt x="300" y="146"/>
                  </a:cubicBezTo>
                  <a:cubicBezTo>
                    <a:pt x="450" y="146"/>
                    <a:pt x="450" y="146"/>
                    <a:pt x="450" y="146"/>
                  </a:cubicBezTo>
                  <a:cubicBezTo>
                    <a:pt x="449" y="130"/>
                    <a:pt x="443" y="83"/>
                    <a:pt x="416" y="47"/>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24242"/>
                </a:solidFill>
                <a:effectLst/>
                <a:uLnTx/>
                <a:uFillTx/>
                <a:latin typeface="Calibri" panose="020F0502020204030204"/>
                <a:ea typeface="+mn-ea"/>
                <a:cs typeface="+mn-cs"/>
              </a:endParaRPr>
            </a:p>
          </p:txBody>
        </p:sp>
        <p:sp>
          <p:nvSpPr>
            <p:cNvPr id="35" name="Freeform 12"/>
            <p:cNvSpPr>
              <a:spLocks/>
            </p:cNvSpPr>
            <p:nvPr/>
          </p:nvSpPr>
          <p:spPr bwMode="auto">
            <a:xfrm>
              <a:off x="3685211" y="2989732"/>
              <a:ext cx="2467860" cy="2869082"/>
            </a:xfrm>
            <a:custGeom>
              <a:avLst/>
              <a:gdLst>
                <a:gd name="T0" fmla="*/ 47 w 387"/>
                <a:gd name="T1" fmla="*/ 34 h 450"/>
                <a:gd name="T2" fmla="*/ 0 w 387"/>
                <a:gd name="T3" fmla="*/ 115 h 450"/>
                <a:gd name="T4" fmla="*/ 378 w 387"/>
                <a:gd name="T5" fmla="*/ 450 h 450"/>
                <a:gd name="T6" fmla="*/ 387 w 387"/>
                <a:gd name="T7" fmla="*/ 450 h 450"/>
                <a:gd name="T8" fmla="*/ 334 w 387"/>
                <a:gd name="T9" fmla="*/ 407 h 450"/>
                <a:gd name="T10" fmla="*/ 297 w 387"/>
                <a:gd name="T11" fmla="*/ 295 h 450"/>
                <a:gd name="T12" fmla="*/ 297 w 387"/>
                <a:gd name="T13" fmla="*/ 150 h 450"/>
                <a:gd name="T14" fmla="*/ 146 w 387"/>
                <a:gd name="T15" fmla="*/ 150 h 450"/>
                <a:gd name="T16" fmla="*/ 146 w 387"/>
                <a:gd name="T17" fmla="*/ 0 h 450"/>
                <a:gd name="T18" fmla="*/ 47 w 387"/>
                <a:gd name="T19" fmla="*/ 3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450">
                  <a:moveTo>
                    <a:pt x="47" y="34"/>
                  </a:moveTo>
                  <a:cubicBezTo>
                    <a:pt x="3" y="69"/>
                    <a:pt x="0" y="110"/>
                    <a:pt x="0" y="115"/>
                  </a:cubicBezTo>
                  <a:cubicBezTo>
                    <a:pt x="23" y="306"/>
                    <a:pt x="185" y="450"/>
                    <a:pt x="378" y="450"/>
                  </a:cubicBezTo>
                  <a:cubicBezTo>
                    <a:pt x="381" y="450"/>
                    <a:pt x="384" y="450"/>
                    <a:pt x="387" y="450"/>
                  </a:cubicBezTo>
                  <a:cubicBezTo>
                    <a:pt x="371" y="443"/>
                    <a:pt x="352" y="430"/>
                    <a:pt x="334" y="407"/>
                  </a:cubicBezTo>
                  <a:cubicBezTo>
                    <a:pt x="298" y="360"/>
                    <a:pt x="297" y="298"/>
                    <a:pt x="297" y="295"/>
                  </a:cubicBezTo>
                  <a:cubicBezTo>
                    <a:pt x="297" y="150"/>
                    <a:pt x="297" y="150"/>
                    <a:pt x="297" y="150"/>
                  </a:cubicBezTo>
                  <a:cubicBezTo>
                    <a:pt x="146" y="150"/>
                    <a:pt x="146" y="150"/>
                    <a:pt x="146" y="150"/>
                  </a:cubicBezTo>
                  <a:cubicBezTo>
                    <a:pt x="146" y="0"/>
                    <a:pt x="146" y="0"/>
                    <a:pt x="146" y="0"/>
                  </a:cubicBezTo>
                  <a:cubicBezTo>
                    <a:pt x="130" y="1"/>
                    <a:pt x="83" y="7"/>
                    <a:pt x="47" y="34"/>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24242"/>
                </a:solidFill>
                <a:effectLst/>
                <a:uLnTx/>
                <a:uFillTx/>
                <a:latin typeface="Calibri" panose="020F0502020204030204"/>
                <a:ea typeface="+mn-ea"/>
                <a:cs typeface="+mn-cs"/>
              </a:endParaRPr>
            </a:p>
          </p:txBody>
        </p:sp>
        <p:sp>
          <p:nvSpPr>
            <p:cNvPr id="36" name="Freeform 13"/>
            <p:cNvSpPr>
              <a:spLocks/>
            </p:cNvSpPr>
            <p:nvPr/>
          </p:nvSpPr>
          <p:spPr bwMode="auto">
            <a:xfrm>
              <a:off x="5656275" y="3365843"/>
              <a:ext cx="2869540" cy="2473905"/>
            </a:xfrm>
            <a:custGeom>
              <a:avLst/>
              <a:gdLst>
                <a:gd name="T0" fmla="*/ 216810 w 450"/>
                <a:gd name="T1" fmla="*/ 2174231 h 388"/>
                <a:gd name="T2" fmla="*/ 733327 w 450"/>
                <a:gd name="T3" fmla="*/ 2473905 h 388"/>
                <a:gd name="T4" fmla="*/ 2869540 w 450"/>
                <a:gd name="T5" fmla="*/ 63760 h 388"/>
                <a:gd name="T6" fmla="*/ 2869540 w 450"/>
                <a:gd name="T7" fmla="*/ 0 h 388"/>
                <a:gd name="T8" fmla="*/ 2595340 w 450"/>
                <a:gd name="T9" fmla="*/ 344306 h 388"/>
                <a:gd name="T10" fmla="*/ 1881143 w 450"/>
                <a:gd name="T11" fmla="*/ 580220 h 388"/>
                <a:gd name="T12" fmla="*/ 956513 w 450"/>
                <a:gd name="T13" fmla="*/ 580220 h 388"/>
                <a:gd name="T14" fmla="*/ 956513 w 450"/>
                <a:gd name="T15" fmla="*/ 1543003 h 388"/>
                <a:gd name="T16" fmla="*/ 0 w 450"/>
                <a:gd name="T17" fmla="*/ 1543003 h 388"/>
                <a:gd name="T18" fmla="*/ 216810 w 450"/>
                <a:gd name="T19" fmla="*/ 2174231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0" h="388">
                  <a:moveTo>
                    <a:pt x="34" y="341"/>
                  </a:moveTo>
                  <a:cubicBezTo>
                    <a:pt x="69" y="385"/>
                    <a:pt x="110" y="388"/>
                    <a:pt x="115" y="388"/>
                  </a:cubicBezTo>
                  <a:cubicBezTo>
                    <a:pt x="306" y="365"/>
                    <a:pt x="450" y="203"/>
                    <a:pt x="450" y="10"/>
                  </a:cubicBezTo>
                  <a:cubicBezTo>
                    <a:pt x="450" y="7"/>
                    <a:pt x="450" y="4"/>
                    <a:pt x="450" y="0"/>
                  </a:cubicBezTo>
                  <a:cubicBezTo>
                    <a:pt x="443" y="17"/>
                    <a:pt x="430" y="36"/>
                    <a:pt x="407" y="54"/>
                  </a:cubicBezTo>
                  <a:cubicBezTo>
                    <a:pt x="360" y="90"/>
                    <a:pt x="298" y="91"/>
                    <a:pt x="295" y="91"/>
                  </a:cubicBezTo>
                  <a:cubicBezTo>
                    <a:pt x="150" y="91"/>
                    <a:pt x="150" y="91"/>
                    <a:pt x="150" y="91"/>
                  </a:cubicBezTo>
                  <a:cubicBezTo>
                    <a:pt x="150" y="242"/>
                    <a:pt x="150" y="242"/>
                    <a:pt x="150" y="242"/>
                  </a:cubicBezTo>
                  <a:cubicBezTo>
                    <a:pt x="0" y="242"/>
                    <a:pt x="0" y="242"/>
                    <a:pt x="0" y="242"/>
                  </a:cubicBezTo>
                  <a:cubicBezTo>
                    <a:pt x="1" y="258"/>
                    <a:pt x="7" y="305"/>
                    <a:pt x="34" y="3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a:ln>
                  <a:noFill/>
                </a:ln>
                <a:solidFill>
                  <a:srgbClr val="424242"/>
                </a:solidFill>
                <a:effectLst/>
                <a:uLnTx/>
                <a:uFillTx/>
                <a:latin typeface="Calibri" charset="0"/>
                <a:ea typeface="+mn-ea"/>
                <a:cs typeface="+mn-cs"/>
              </a:endParaRPr>
            </a:p>
          </p:txBody>
        </p:sp>
      </p:grpSp>
      <p:grpSp>
        <p:nvGrpSpPr>
          <p:cNvPr id="9" name="Grouper 8"/>
          <p:cNvGrpSpPr/>
          <p:nvPr/>
        </p:nvGrpSpPr>
        <p:grpSpPr>
          <a:xfrm>
            <a:off x="537328" y="2887498"/>
            <a:ext cx="3385384" cy="928994"/>
            <a:chOff x="537328" y="3452292"/>
            <a:chExt cx="3385384" cy="928994"/>
          </a:xfrm>
        </p:grpSpPr>
        <p:sp>
          <p:nvSpPr>
            <p:cNvPr id="21" name="TextBox 69"/>
            <p:cNvSpPr txBox="1">
              <a:spLocks noChangeArrowheads="1"/>
            </p:cNvSpPr>
            <p:nvPr/>
          </p:nvSpPr>
          <p:spPr bwMode="auto">
            <a:xfrm flipH="1">
              <a:off x="537328" y="3452292"/>
              <a:ext cx="3385384"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Proposer </a:t>
              </a:r>
              <a:r>
                <a:rPr kumimoji="0" lang="en-US" altLang="fr-FR" sz="1200" b="1" i="0" u="none" strike="noStrike" kern="1200" cap="none" spc="0" normalizeH="0" baseline="0" noProof="0" dirty="0" err="1">
                  <a:ln>
                    <a:noFill/>
                  </a:ln>
                  <a:solidFill>
                    <a:srgbClr val="424242"/>
                  </a:solidFill>
                  <a:effectLst/>
                  <a:uLnTx/>
                  <a:uFillTx/>
                  <a:latin typeface="Lato" charset="0"/>
                  <a:ea typeface="Lato" charset="0"/>
                  <a:cs typeface="Lato" charset="0"/>
                </a:rPr>
                <a:t>ces</a:t>
              </a: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 </a:t>
              </a:r>
              <a:r>
                <a:rPr kumimoji="0" lang="en-US" altLang="fr-FR" sz="1200" b="1" i="0" u="none" strike="noStrike" kern="1200" cap="none" spc="0" normalizeH="0" baseline="0" noProof="0" dirty="0" err="1">
                  <a:ln>
                    <a:noFill/>
                  </a:ln>
                  <a:solidFill>
                    <a:srgbClr val="424242"/>
                  </a:solidFill>
                  <a:effectLst/>
                  <a:uLnTx/>
                  <a:uFillTx/>
                  <a:latin typeface="Lato" charset="0"/>
                  <a:ea typeface="Lato" charset="0"/>
                  <a:cs typeface="Lato" charset="0"/>
                </a:rPr>
                <a:t>entretiens</a:t>
              </a: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 de manière </a:t>
              </a:r>
              <a:r>
                <a:rPr kumimoji="0" lang="en-US" altLang="fr-FR" sz="1200" b="1" i="0" u="none" strike="noStrike" kern="1200" cap="none" spc="0" normalizeH="0" baseline="0" noProof="0" dirty="0" err="1">
                  <a:ln>
                    <a:noFill/>
                  </a:ln>
                  <a:solidFill>
                    <a:srgbClr val="424242"/>
                  </a:solidFill>
                  <a:effectLst/>
                  <a:uLnTx/>
                  <a:uFillTx/>
                  <a:latin typeface="Lato" charset="0"/>
                  <a:ea typeface="Lato" charset="0"/>
                  <a:cs typeface="Lato" charset="0"/>
                </a:rPr>
                <a:t>systématisée</a:t>
              </a: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lors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du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repérage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d’une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fragilité</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dans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l’observance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et le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suivi</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du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traitement</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a:t>
              </a:r>
            </a:p>
          </p:txBody>
        </p:sp>
        <p:sp>
          <p:nvSpPr>
            <p:cNvPr id="40" name="Rectangle 39"/>
            <p:cNvSpPr/>
            <p:nvPr/>
          </p:nvSpPr>
          <p:spPr>
            <a:xfrm>
              <a:off x="2947987" y="4335248"/>
              <a:ext cx="974725" cy="460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1" name="Grouper 10"/>
          <p:cNvGrpSpPr/>
          <p:nvPr/>
        </p:nvGrpSpPr>
        <p:grpSpPr>
          <a:xfrm>
            <a:off x="537328" y="4677160"/>
            <a:ext cx="3385384" cy="950090"/>
            <a:chOff x="537328" y="5241954"/>
            <a:chExt cx="3385384" cy="950090"/>
          </a:xfrm>
        </p:grpSpPr>
        <p:sp>
          <p:nvSpPr>
            <p:cNvPr id="29" name="TextBox 72"/>
            <p:cNvSpPr txBox="1">
              <a:spLocks noChangeArrowheads="1"/>
            </p:cNvSpPr>
            <p:nvPr/>
          </p:nvSpPr>
          <p:spPr bwMode="auto">
            <a:xfrm flipH="1">
              <a:off x="537328" y="5241954"/>
              <a:ext cx="3118041" cy="66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1" i="0" u="none" strike="noStrike" kern="1200" cap="none" spc="0" normalizeH="0" baseline="0" noProof="0" dirty="0" err="1">
                  <a:ln>
                    <a:noFill/>
                  </a:ln>
                  <a:solidFill>
                    <a:srgbClr val="424242"/>
                  </a:solidFill>
                  <a:effectLst/>
                  <a:uLnTx/>
                  <a:uFillTx/>
                  <a:latin typeface="Lato" charset="0"/>
                  <a:ea typeface="Lato" charset="0"/>
                  <a:cs typeface="Lato" charset="0"/>
                </a:rPr>
                <a:t>Inscrire</a:t>
              </a: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 les patients dans un </a:t>
              </a:r>
              <a:r>
                <a:rPr kumimoji="0" lang="en-US" altLang="fr-FR" sz="1200" b="1" i="0" u="none" strike="noStrike" kern="1200" cap="none" spc="0" normalizeH="0" baseline="0" noProof="0" dirty="0" err="1">
                  <a:ln>
                    <a:noFill/>
                  </a:ln>
                  <a:solidFill>
                    <a:srgbClr val="424242"/>
                  </a:solidFill>
                  <a:effectLst/>
                  <a:uLnTx/>
                  <a:uFillTx/>
                  <a:latin typeface="Lato" charset="0"/>
                  <a:ea typeface="Lato" charset="0"/>
                  <a:cs typeface="Lato" charset="0"/>
                </a:rPr>
                <a:t>parcours</a:t>
              </a:r>
              <a:r>
                <a:rPr kumimoji="0" lang="en-US" altLang="fr-FR" sz="1200" b="1" i="0" u="none" strike="noStrike" kern="1200" cap="none" spc="0" normalizeH="0" baseline="0" noProof="0" dirty="0">
                  <a:ln>
                    <a:noFill/>
                  </a:ln>
                  <a:solidFill>
                    <a:srgbClr val="424242"/>
                  </a:solidFill>
                  <a:effectLst/>
                  <a:uLnTx/>
                  <a:uFillTx/>
                  <a:latin typeface="Lato" charset="0"/>
                  <a:ea typeface="Lato" charset="0"/>
                  <a:cs typeface="Lato" charset="0"/>
                </a:rPr>
                <a:t> de santé </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en lien avec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l’ensemble</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des </a:t>
              </a:r>
              <a:r>
                <a:rPr kumimoji="0" lang="en-US" altLang="fr-FR" sz="1200" b="0"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professionnels</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 </a:t>
              </a:r>
              <a:r>
                <a:rPr kumimoji="0" lang="en-US" altLang="fr-FR" sz="1200" b="1"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amelioration du </a:t>
              </a:r>
              <a:r>
                <a:rPr kumimoji="0" lang="en-US" altLang="fr-FR" sz="1200" b="1"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parcours</a:t>
              </a:r>
              <a:r>
                <a:rPr kumimoji="0" lang="en-US" altLang="fr-FR" sz="1200" b="1"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de </a:t>
              </a:r>
              <a:r>
                <a:rPr kumimoji="0" lang="en-US" altLang="fr-FR" sz="1200" b="1" i="0" u="none" strike="noStrike" kern="1200" cap="none" spc="0" normalizeH="0" baseline="0" noProof="0" dirty="0" err="1">
                  <a:ln>
                    <a:noFill/>
                  </a:ln>
                  <a:solidFill>
                    <a:srgbClr val="424242"/>
                  </a:solidFill>
                  <a:effectLst/>
                  <a:uLnTx/>
                  <a:uFillTx/>
                  <a:latin typeface="Lato Regular" charset="0"/>
                  <a:ea typeface="Lato Regular" charset="0"/>
                  <a:cs typeface="Lato Regular" charset="0"/>
                </a:rPr>
                <a:t>santé</a:t>
              </a:r>
              <a:r>
                <a:rPr kumimoji="0" lang="en-US" altLang="fr-FR" sz="1200" b="0" i="0" u="none" strike="noStrike" kern="1200" cap="none" spc="0" normalizeH="0" baseline="0" noProof="0" dirty="0">
                  <a:ln>
                    <a:noFill/>
                  </a:ln>
                  <a:solidFill>
                    <a:srgbClr val="424242"/>
                  </a:solidFill>
                  <a:effectLst/>
                  <a:uLnTx/>
                  <a:uFillTx/>
                  <a:latin typeface="Lato Regular" charset="0"/>
                  <a:ea typeface="Lato Regular" charset="0"/>
                  <a:cs typeface="Lato Regular" charset="0"/>
                </a:rPr>
                <a:t>. </a:t>
              </a:r>
            </a:p>
          </p:txBody>
        </p:sp>
        <p:sp>
          <p:nvSpPr>
            <p:cNvPr id="41" name="Rectangle 40"/>
            <p:cNvSpPr/>
            <p:nvPr/>
          </p:nvSpPr>
          <p:spPr>
            <a:xfrm>
              <a:off x="2947987" y="6146006"/>
              <a:ext cx="974725" cy="46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3" name="Grouper 12"/>
          <p:cNvGrpSpPr/>
          <p:nvPr/>
        </p:nvGrpSpPr>
        <p:grpSpPr>
          <a:xfrm>
            <a:off x="8228013" y="2860750"/>
            <a:ext cx="3330003" cy="955742"/>
            <a:chOff x="8228013" y="3425544"/>
            <a:chExt cx="3330003" cy="955742"/>
          </a:xfrm>
        </p:grpSpPr>
        <p:sp>
          <p:nvSpPr>
            <p:cNvPr id="15" name="TextBox 61"/>
            <p:cNvSpPr txBox="1">
              <a:spLocks noChangeArrowheads="1"/>
            </p:cNvSpPr>
            <p:nvPr/>
          </p:nvSpPr>
          <p:spPr bwMode="auto">
            <a:xfrm flipH="1">
              <a:off x="8228013" y="3425544"/>
              <a:ext cx="333000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t>Permettre aux pharmaciens de répondre </a:t>
              </a:r>
              <a:b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br>
              <a: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t>aux </a:t>
              </a:r>
              <a:r>
                <a:rPr kumimoji="0" lang="fr-FR" sz="1200" b="1" i="0" u="none" strike="noStrike" kern="1200" cap="none" spc="0" normalizeH="0" baseline="0" noProof="0" dirty="0">
                  <a:ln>
                    <a:noFill/>
                  </a:ln>
                  <a:solidFill>
                    <a:srgbClr val="424242"/>
                  </a:solidFill>
                  <a:effectLst/>
                  <a:uLnTx/>
                  <a:uFillTx/>
                  <a:latin typeface="Lato" charset="0"/>
                  <a:ea typeface="Lato" charset="0"/>
                  <a:cs typeface="Lato" charset="0"/>
                </a:rPr>
                <a:t>enjeux de santé publique</a:t>
              </a:r>
              <a: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t> caractérisant </a:t>
              </a:r>
              <a:b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br>
              <a: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t>leur activité professionnelle.</a:t>
              </a:r>
            </a:p>
          </p:txBody>
        </p:sp>
        <p:sp>
          <p:nvSpPr>
            <p:cNvPr id="42" name="Rectangle 41"/>
            <p:cNvSpPr/>
            <p:nvPr/>
          </p:nvSpPr>
          <p:spPr>
            <a:xfrm>
              <a:off x="8230772" y="4335248"/>
              <a:ext cx="974725"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2" name="Grouper 11"/>
          <p:cNvGrpSpPr/>
          <p:nvPr/>
        </p:nvGrpSpPr>
        <p:grpSpPr>
          <a:xfrm>
            <a:off x="8228013" y="4790717"/>
            <a:ext cx="3447520" cy="810093"/>
            <a:chOff x="8228013" y="5355511"/>
            <a:chExt cx="3447520" cy="810093"/>
          </a:xfrm>
        </p:grpSpPr>
        <p:sp>
          <p:nvSpPr>
            <p:cNvPr id="39" name="TextBox 61"/>
            <p:cNvSpPr txBox="1">
              <a:spLocks noChangeArrowheads="1"/>
            </p:cNvSpPr>
            <p:nvPr/>
          </p:nvSpPr>
          <p:spPr bwMode="auto">
            <a:xfrm flipH="1">
              <a:off x="8228013" y="5355511"/>
              <a:ext cx="344752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200" b="1" i="0" u="none" strike="noStrike" kern="1200" cap="none" spc="0" normalizeH="0" baseline="0" noProof="0" dirty="0">
                  <a:ln>
                    <a:noFill/>
                  </a:ln>
                  <a:solidFill>
                    <a:srgbClr val="424242"/>
                  </a:solidFill>
                  <a:effectLst/>
                  <a:uLnTx/>
                  <a:uFillTx/>
                  <a:latin typeface="Lato" charset="0"/>
                  <a:ea typeface="Lato" charset="0"/>
                  <a:cs typeface="Lato" charset="0"/>
                </a:rPr>
                <a:t>Limiter les risques iatrogènes au moment des points de rupture </a:t>
              </a:r>
              <a:r>
                <a:rPr kumimoji="0" lang="fr-FR" sz="1200" b="0" i="0" u="none" strike="noStrike" kern="1200" cap="none" spc="0" normalizeH="0" baseline="0" noProof="0" dirty="0">
                  <a:ln>
                    <a:noFill/>
                  </a:ln>
                  <a:solidFill>
                    <a:srgbClr val="424242"/>
                  </a:solidFill>
                  <a:effectLst/>
                  <a:uLnTx/>
                  <a:uFillTx/>
                  <a:latin typeface="Lato" charset="0"/>
                  <a:ea typeface="Lato" charset="0"/>
                  <a:cs typeface="Lato" charset="0"/>
                </a:rPr>
                <a:t>tel qu’une sortie d’hospitalisation.</a:t>
              </a:r>
            </a:p>
          </p:txBody>
        </p:sp>
        <p:sp>
          <p:nvSpPr>
            <p:cNvPr id="43" name="Rectangle 42"/>
            <p:cNvSpPr/>
            <p:nvPr/>
          </p:nvSpPr>
          <p:spPr>
            <a:xfrm>
              <a:off x="8230772" y="6119566"/>
              <a:ext cx="974725" cy="460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44" name="Grouper 43"/>
          <p:cNvGrpSpPr/>
          <p:nvPr/>
        </p:nvGrpSpPr>
        <p:grpSpPr>
          <a:xfrm>
            <a:off x="4056064" y="803504"/>
            <a:ext cx="4079874" cy="911225"/>
            <a:chOff x="4370388" y="1258888"/>
            <a:chExt cx="3451225" cy="911225"/>
          </a:xfrm>
        </p:grpSpPr>
        <p:sp>
          <p:nvSpPr>
            <p:cNvPr id="47" name="Rectangle 46"/>
            <p:cNvSpPr/>
            <p:nvPr/>
          </p:nvSpPr>
          <p:spPr>
            <a:xfrm>
              <a:off x="4370388" y="1258888"/>
              <a:ext cx="3451225" cy="9112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8" name="TextBox 7"/>
            <p:cNvSpPr txBox="1"/>
            <p:nvPr/>
          </p:nvSpPr>
          <p:spPr>
            <a:xfrm>
              <a:off x="4450080" y="1560611"/>
              <a:ext cx="3291840" cy="3077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fr-FR" sz="2000" b="0" i="0" u="none" strike="noStrike" kern="1200" cap="none" spc="300" normalizeH="0" baseline="0" noProof="0" dirty="0">
                  <a:ln>
                    <a:noFill/>
                  </a:ln>
                  <a:solidFill>
                    <a:srgbClr val="4DC0E2"/>
                  </a:solidFill>
                  <a:effectLst/>
                  <a:uLnTx/>
                  <a:uFillTx/>
                  <a:latin typeface="Lato Black" charset="0"/>
                  <a:ea typeface="Lato Black" charset="0"/>
                  <a:cs typeface="Lato Black" charset="0"/>
                </a:rPr>
                <a:t>OBJECTIFS DU BPM </a:t>
              </a:r>
            </a:p>
          </p:txBody>
        </p:sp>
      </p:grpSp>
    </p:spTree>
    <p:extLst>
      <p:ext uri="{BB962C8B-B14F-4D97-AF65-F5344CB8AC3E}">
        <p14:creationId xmlns:p14="http://schemas.microsoft.com/office/powerpoint/2010/main" val="200788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Espace réservé pour une image  2"/>
          <p:cNvPicPr>
            <a:picLocks noChangeAspect="1"/>
          </p:cNvPicPr>
          <p:nvPr/>
        </p:nvPicPr>
        <p:blipFill rotWithShape="1">
          <a:blip r:embed="rId3" cstate="print">
            <a:extLst>
              <a:ext uri="{28A0092B-C50C-407E-A947-70E740481C1C}">
                <a14:useLocalDpi xmlns:a14="http://schemas.microsoft.com/office/drawing/2010/main" val="0"/>
              </a:ext>
            </a:extLst>
          </a:blip>
          <a:srcRect l="32459" t="8575" b="38430"/>
          <a:stretch/>
        </p:blipFill>
        <p:spPr>
          <a:xfrm>
            <a:off x="1055688" y="2587237"/>
            <a:ext cx="4785307" cy="2287588"/>
          </a:xfrm>
          <a:prstGeom prst="rect">
            <a:avLst/>
          </a:prstGeom>
          <a:solidFill>
            <a:schemeClr val="bg1">
              <a:lumMod val="25000"/>
            </a:schemeClr>
          </a:solidFill>
        </p:spPr>
      </p:pic>
      <p:pic>
        <p:nvPicPr>
          <p:cNvPr id="41" name="Espace réservé pour une image  1"/>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9068" t="7970" r="12820" b="50000"/>
          <a:stretch/>
        </p:blipFill>
        <p:spPr bwMode="auto">
          <a:xfrm flipH="1">
            <a:off x="6391175" y="2587237"/>
            <a:ext cx="4785307" cy="2287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5" name="Rectangle 4"/>
          <p:cNvSpPr/>
          <p:nvPr/>
        </p:nvSpPr>
        <p:spPr>
          <a:xfrm>
            <a:off x="1055689" y="2586594"/>
            <a:ext cx="4785306" cy="2287588"/>
          </a:xfrm>
          <a:prstGeom prst="rect">
            <a:avLst/>
          </a:prstGeom>
          <a:solidFill>
            <a:schemeClr val="accent3">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327" name="TextBox 15"/>
          <p:cNvSpPr txBox="1">
            <a:spLocks noChangeArrowheads="1"/>
          </p:cNvSpPr>
          <p:nvPr/>
        </p:nvSpPr>
        <p:spPr bwMode="auto">
          <a:xfrm flipH="1">
            <a:off x="1402343" y="3670485"/>
            <a:ext cx="4028352" cy="89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Après proposition du BPM à son patient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réalise</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un premier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entretien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de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recueil</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d’informations</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un second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entretien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d’analyse</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des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traitements</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(avec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ou</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sans son patient) et un dernier pour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lui</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délivrer</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les conseils. </a:t>
            </a:r>
            <a:endParaRPr kumimoji="0" lang="en-US" altLang="fr-FR" sz="1200" b="0" i="0" u="none" strike="noStrike" kern="1200" cap="none" spc="0" normalizeH="0" baseline="0" noProof="0" dirty="0">
              <a:ln>
                <a:noFill/>
              </a:ln>
              <a:solidFill>
                <a:srgbClr val="FFFFFF"/>
              </a:solidFill>
              <a:effectLst/>
              <a:uLnTx/>
              <a:uFillTx/>
              <a:latin typeface="Lato" charset="0"/>
              <a:ea typeface="Lato" charset="0"/>
              <a:cs typeface="Lato" charset="0"/>
            </a:endParaRPr>
          </a:p>
        </p:txBody>
      </p:sp>
      <p:sp>
        <p:nvSpPr>
          <p:cNvPr id="27" name="Rectangle 26"/>
          <p:cNvSpPr/>
          <p:nvPr/>
        </p:nvSpPr>
        <p:spPr>
          <a:xfrm>
            <a:off x="6392333" y="2586594"/>
            <a:ext cx="4785306" cy="2287588"/>
          </a:xfrm>
          <a:prstGeom prst="rect">
            <a:avLst/>
          </a:prstGeom>
          <a:solidFill>
            <a:schemeClr val="accent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Shape 2550"/>
          <p:cNvSpPr/>
          <p:nvPr/>
        </p:nvSpPr>
        <p:spPr>
          <a:xfrm>
            <a:off x="4681061" y="2858878"/>
            <a:ext cx="749634" cy="749634"/>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29" name="TextBox 4"/>
          <p:cNvSpPr txBox="1">
            <a:spLocks noChangeArrowheads="1"/>
          </p:cNvSpPr>
          <p:nvPr/>
        </p:nvSpPr>
        <p:spPr bwMode="auto">
          <a:xfrm flipH="1">
            <a:off x="1402344" y="3110232"/>
            <a:ext cx="3278717"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rPr>
              <a:t>LE </a:t>
            </a:r>
            <a:r>
              <a:rPr kumimoji="0" lang="fr-FR"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rPr>
              <a:t>PHARMACIEN</a:t>
            </a:r>
            <a:endParaRPr kumimoji="0" lang="en-US"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endParaRPr>
          </a:p>
        </p:txBody>
      </p:sp>
      <p:sp>
        <p:nvSpPr>
          <p:cNvPr id="30" name="TextBox 15"/>
          <p:cNvSpPr txBox="1">
            <a:spLocks noChangeArrowheads="1"/>
          </p:cNvSpPr>
          <p:nvPr/>
        </p:nvSpPr>
        <p:spPr bwMode="auto">
          <a:xfrm flipH="1">
            <a:off x="6741318" y="3670485"/>
            <a:ext cx="4028352" cy="89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Il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renvoie</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son patient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vers</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son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pharmacien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pour la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réalisation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d’un Bilan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Partagé</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de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Médication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b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b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Une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fois</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l’entretien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réalisé</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le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compte</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rendu</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est</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renvoyé</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b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b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au </a:t>
            </a:r>
            <a:r>
              <a:rPr kumimoji="0" lang="en-US" altLang="fr-FR" sz="1200" b="0" i="0" u="none" strike="noStrike" kern="1200" cap="none" spc="0" normalizeH="0" baseline="0" noProof="0" dirty="0" err="1">
                <a:ln>
                  <a:noFill/>
                </a:ln>
                <a:solidFill>
                  <a:srgbClr val="FFFFFF"/>
                </a:solidFill>
                <a:effectLst/>
                <a:uLnTx/>
                <a:uFillTx/>
                <a:latin typeface="Lato Regular" charset="0"/>
                <a:ea typeface="Lato Regular" charset="0"/>
                <a:cs typeface="Lato Regular" charset="0"/>
              </a:rPr>
              <a:t>médecin</a:t>
            </a:r>
            <a:r>
              <a:rPr kumimoji="0" lang="en-US" altLang="fr-FR" sz="1200" b="0" i="0" u="none" strike="noStrike" kern="1200" cap="none" spc="0" normalizeH="0" baseline="0" noProof="0" dirty="0">
                <a:ln>
                  <a:noFill/>
                </a:ln>
                <a:solidFill>
                  <a:srgbClr val="FFFFFF"/>
                </a:solidFill>
                <a:effectLst/>
                <a:uLnTx/>
                <a:uFillTx/>
                <a:latin typeface="Lato Regular" charset="0"/>
                <a:ea typeface="Lato Regular" charset="0"/>
                <a:cs typeface="Lato Regular" charset="0"/>
              </a:rPr>
              <a:t>. </a:t>
            </a:r>
            <a:endParaRPr kumimoji="0" lang="en-US" altLang="fr-FR" sz="1200" b="1" i="0" u="none" strike="noStrike" kern="1200" cap="none" spc="0" normalizeH="0" baseline="0" noProof="0" dirty="0">
              <a:ln>
                <a:noFill/>
              </a:ln>
              <a:solidFill>
                <a:srgbClr val="FFFFFF"/>
              </a:solidFill>
              <a:effectLst/>
              <a:uLnTx/>
              <a:uFillTx/>
              <a:latin typeface="Lato" charset="0"/>
              <a:ea typeface="Lato" charset="0"/>
              <a:cs typeface="Lato" charset="0"/>
            </a:endParaRPr>
          </a:p>
        </p:txBody>
      </p:sp>
      <p:sp>
        <p:nvSpPr>
          <p:cNvPr id="32" name="TextBox 4"/>
          <p:cNvSpPr txBox="1">
            <a:spLocks noChangeArrowheads="1"/>
          </p:cNvSpPr>
          <p:nvPr/>
        </p:nvSpPr>
        <p:spPr bwMode="auto">
          <a:xfrm flipH="1">
            <a:off x="6741319" y="3110232"/>
            <a:ext cx="3278717"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en-US"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rPr>
              <a:t>LE </a:t>
            </a:r>
            <a:r>
              <a:rPr kumimoji="0" lang="fr-FR"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rPr>
              <a:t>MÉDECIN TRAITANT</a:t>
            </a:r>
            <a:endParaRPr kumimoji="0" lang="en-US" altLang="fr-FR" sz="2000" b="1" i="0" u="none" strike="noStrike" kern="1200" cap="none" spc="0" normalizeH="0" baseline="0" noProof="0" dirty="0">
              <a:ln>
                <a:noFill/>
              </a:ln>
              <a:solidFill>
                <a:srgbClr val="FFFFFF"/>
              </a:solidFill>
              <a:effectLst/>
              <a:uLnTx/>
              <a:uFillTx/>
              <a:latin typeface="Lato Black" charset="0"/>
              <a:ea typeface="Lato Black" charset="0"/>
              <a:cs typeface="Lato Black" charset="0"/>
            </a:endParaRPr>
          </a:p>
        </p:txBody>
      </p:sp>
      <p:pic>
        <p:nvPicPr>
          <p:cNvPr id="33" name="Image 32"/>
          <p:cNvPicPr>
            <a:picLocks noChangeAspect="1"/>
          </p:cNvPicPr>
          <p:nvPr/>
        </p:nvPicPr>
        <p:blipFill>
          <a:blip r:embed="rId5"/>
          <a:stretch>
            <a:fillRect/>
          </a:stretch>
        </p:blipFill>
        <p:spPr>
          <a:xfrm>
            <a:off x="10003723" y="2684765"/>
            <a:ext cx="730598" cy="850934"/>
          </a:xfrm>
          <a:prstGeom prst="rect">
            <a:avLst/>
          </a:prstGeom>
        </p:spPr>
      </p:pic>
      <p:grpSp>
        <p:nvGrpSpPr>
          <p:cNvPr id="34" name="Grouper 33"/>
          <p:cNvGrpSpPr/>
          <p:nvPr/>
        </p:nvGrpSpPr>
        <p:grpSpPr>
          <a:xfrm>
            <a:off x="1055688" y="5299649"/>
            <a:ext cx="10121950" cy="311618"/>
            <a:chOff x="3903180" y="6189834"/>
            <a:chExt cx="10121950" cy="311618"/>
          </a:xfrm>
        </p:grpSpPr>
        <p:sp>
          <p:nvSpPr>
            <p:cNvPr id="35" name="Shape 2920"/>
            <p:cNvSpPr/>
            <p:nvPr/>
          </p:nvSpPr>
          <p:spPr bwMode="auto">
            <a:xfrm>
              <a:off x="3903180" y="6189834"/>
              <a:ext cx="457040" cy="311618"/>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chemeClr val="accent2"/>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36" name="TextBox 69"/>
            <p:cNvSpPr txBox="1">
              <a:spLocks noChangeArrowheads="1"/>
            </p:cNvSpPr>
            <p:nvPr/>
          </p:nvSpPr>
          <p:spPr bwMode="auto">
            <a:xfrm flipH="1">
              <a:off x="4448222" y="6244843"/>
              <a:ext cx="9576908" cy="189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1200" b="1" i="0" u="none" strike="noStrike" kern="1200" cap="none" spc="0" normalizeH="0" baseline="0" noProof="0" dirty="0">
                  <a:ln>
                    <a:noFill/>
                  </a:ln>
                  <a:solidFill>
                    <a:srgbClr val="4DC0E2"/>
                  </a:solidFill>
                  <a:effectLst/>
                  <a:uLnTx/>
                  <a:uFillTx/>
                  <a:latin typeface="Lato" charset="0"/>
                  <a:ea typeface="Lato" charset="0"/>
                  <a:cs typeface="Lato" charset="0"/>
                </a:rPr>
                <a:t>Les conclusions du BPM sont intégrées au Dossier Médical Partagé du patient. </a:t>
              </a:r>
            </a:p>
          </p:txBody>
        </p:sp>
      </p:grpSp>
      <p:sp>
        <p:nvSpPr>
          <p:cNvPr id="37" name="Rectangle 36"/>
          <p:cNvSpPr/>
          <p:nvPr/>
        </p:nvSpPr>
        <p:spPr>
          <a:xfrm>
            <a:off x="1600730" y="5230840"/>
            <a:ext cx="9576908" cy="4492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8" name="Grouper 37"/>
          <p:cNvGrpSpPr/>
          <p:nvPr/>
        </p:nvGrpSpPr>
        <p:grpSpPr>
          <a:xfrm>
            <a:off x="3005668" y="803504"/>
            <a:ext cx="6180667" cy="911225"/>
            <a:chOff x="3481842" y="1258888"/>
            <a:chExt cx="5228316" cy="911225"/>
          </a:xfrm>
        </p:grpSpPr>
        <p:sp>
          <p:nvSpPr>
            <p:cNvPr id="39" name="Rectangle 38"/>
            <p:cNvSpPr/>
            <p:nvPr/>
          </p:nvSpPr>
          <p:spPr>
            <a:xfrm>
              <a:off x="3481842" y="1258888"/>
              <a:ext cx="5228316" cy="9112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TextBox 7"/>
            <p:cNvSpPr txBox="1"/>
            <p:nvPr/>
          </p:nvSpPr>
          <p:spPr>
            <a:xfrm>
              <a:off x="3567788" y="1560611"/>
              <a:ext cx="5056424" cy="3077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fr-FR" sz="2000" b="0" i="0" u="none" strike="noStrike" kern="1200" cap="none" spc="300" normalizeH="0" baseline="0" noProof="0" dirty="0">
                  <a:ln>
                    <a:noFill/>
                  </a:ln>
                  <a:solidFill>
                    <a:srgbClr val="4DC0E2"/>
                  </a:solidFill>
                  <a:effectLst/>
                  <a:uLnTx/>
                  <a:uFillTx/>
                  <a:latin typeface="Lato Black" charset="0"/>
                  <a:ea typeface="Lato Black" charset="0"/>
                  <a:cs typeface="Lato Black" charset="0"/>
                </a:rPr>
                <a:t>QUELS SONT LES POINTS D’ENTRÉE ?</a:t>
              </a:r>
            </a:p>
          </p:txBody>
        </p:sp>
      </p:grpSp>
    </p:spTree>
    <p:extLst>
      <p:ext uri="{BB962C8B-B14F-4D97-AF65-F5344CB8AC3E}">
        <p14:creationId xmlns:p14="http://schemas.microsoft.com/office/powerpoint/2010/main" val="111283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r 37">
            <a:extLst>
              <a:ext uri="{FF2B5EF4-FFF2-40B4-BE49-F238E27FC236}">
                <a16:creationId xmlns:a16="http://schemas.microsoft.com/office/drawing/2014/main" id="{D80D7788-1514-0F05-BFF9-EC49FE8BB876}"/>
              </a:ext>
            </a:extLst>
          </p:cNvPr>
          <p:cNvGrpSpPr/>
          <p:nvPr/>
        </p:nvGrpSpPr>
        <p:grpSpPr>
          <a:xfrm>
            <a:off x="3005666" y="197448"/>
            <a:ext cx="6180667" cy="911225"/>
            <a:chOff x="3481842" y="1258888"/>
            <a:chExt cx="5228316" cy="911225"/>
          </a:xfrm>
        </p:grpSpPr>
        <p:sp>
          <p:nvSpPr>
            <p:cNvPr id="4" name="Rectangle 3">
              <a:extLst>
                <a:ext uri="{FF2B5EF4-FFF2-40B4-BE49-F238E27FC236}">
                  <a16:creationId xmlns:a16="http://schemas.microsoft.com/office/drawing/2014/main" id="{6F05A3E9-302C-5031-C861-CC18C05DB55B}"/>
                </a:ext>
              </a:extLst>
            </p:cNvPr>
            <p:cNvSpPr/>
            <p:nvPr/>
          </p:nvSpPr>
          <p:spPr>
            <a:xfrm>
              <a:off x="3481842" y="1258888"/>
              <a:ext cx="5228316" cy="9112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Box 7">
              <a:extLst>
                <a:ext uri="{FF2B5EF4-FFF2-40B4-BE49-F238E27FC236}">
                  <a16:creationId xmlns:a16="http://schemas.microsoft.com/office/drawing/2014/main" id="{A1B95C3B-E2AC-8145-9650-8CC1B2E29E1E}"/>
                </a:ext>
              </a:extLst>
            </p:cNvPr>
            <p:cNvSpPr txBox="1"/>
            <p:nvPr/>
          </p:nvSpPr>
          <p:spPr>
            <a:xfrm>
              <a:off x="3567788" y="1560611"/>
              <a:ext cx="5056424" cy="3077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fr-FR" sz="2000" b="0" i="0" u="none" strike="noStrike" kern="1200" cap="none" spc="300" normalizeH="0" baseline="0" noProof="0" dirty="0">
                  <a:ln>
                    <a:noFill/>
                  </a:ln>
                  <a:solidFill>
                    <a:srgbClr val="4DC0E2"/>
                  </a:solidFill>
                  <a:effectLst/>
                  <a:uLnTx/>
                  <a:uFillTx/>
                  <a:latin typeface="Lato Black" charset="0"/>
                  <a:ea typeface="Lato Black" charset="0"/>
                  <a:cs typeface="Lato Black" charset="0"/>
                </a:rPr>
                <a:t>L’ENTRETIEN DU BPM </a:t>
              </a:r>
            </a:p>
          </p:txBody>
        </p:sp>
      </p:grpSp>
      <p:pic>
        <p:nvPicPr>
          <p:cNvPr id="7" name="Image 6" descr="Une image contenant texte, capture d’écran, Police, nombre&#10;&#10;Description générée automatiquement">
            <a:extLst>
              <a:ext uri="{FF2B5EF4-FFF2-40B4-BE49-F238E27FC236}">
                <a16:creationId xmlns:a16="http://schemas.microsoft.com/office/drawing/2014/main" id="{3876C160-F2BB-E1D2-8221-3BA71ABED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007" y="1463922"/>
            <a:ext cx="3941936" cy="5051024"/>
          </a:xfrm>
          <a:prstGeom prst="rect">
            <a:avLst/>
          </a:prstGeom>
        </p:spPr>
      </p:pic>
      <p:pic>
        <p:nvPicPr>
          <p:cNvPr id="9" name="Image 8" descr="Une image contenant texte, capture d’écran, Police, document&#10;&#10;Description générée automatiquement">
            <a:extLst>
              <a:ext uri="{FF2B5EF4-FFF2-40B4-BE49-F238E27FC236}">
                <a16:creationId xmlns:a16="http://schemas.microsoft.com/office/drawing/2014/main" id="{7CA82E8C-CDA0-3B35-BD7E-15B42E2A4F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6551" y="1515940"/>
            <a:ext cx="4889080" cy="4946988"/>
          </a:xfrm>
          <a:prstGeom prst="rect">
            <a:avLst/>
          </a:prstGeom>
        </p:spPr>
      </p:pic>
      <p:sp>
        <p:nvSpPr>
          <p:cNvPr id="2" name="ZoneTexte 1"/>
          <p:cNvSpPr txBox="1"/>
          <p:nvPr/>
        </p:nvSpPr>
        <p:spPr>
          <a:xfrm flipH="1">
            <a:off x="3152280" y="1138528"/>
            <a:ext cx="6906119" cy="215444"/>
          </a:xfrm>
          <a:prstGeom prst="rect">
            <a:avLst/>
          </a:prstGeom>
          <a:noFill/>
        </p:spPr>
        <p:txBody>
          <a:bodyPr wrap="square" lIns="0" tIns="0" rIns="0" bIns="0" rtlCol="0">
            <a:spAutoFit/>
          </a:bodyPr>
          <a:lstStyle/>
          <a:p>
            <a:r>
              <a:rPr lang="fr-FR" sz="1400" dirty="0" smtClean="0">
                <a:solidFill>
                  <a:schemeClr val="accent1">
                    <a:lumMod val="75000"/>
                  </a:schemeClr>
                </a:solidFill>
                <a:latin typeface="Lato Medium" panose="020F0502020204030203" pitchFamily="34" charset="0"/>
                <a:ea typeface="Lato Medium" panose="020F0502020204030203" pitchFamily="34" charset="0"/>
                <a:cs typeface="Lato Medium" panose="020F0502020204030203" pitchFamily="34" charset="0"/>
                <a:hlinkClick r:id="rId5"/>
              </a:rPr>
              <a:t>www.ameli.fr/sites/default/files/Documents/503_BPM_bilan_entretien_recueil_info.pdf</a:t>
            </a:r>
            <a:endParaRPr lang="fr-FR" sz="1100" dirty="0" smtClean="0">
              <a:solidFill>
                <a:schemeClr val="accent1">
                  <a:lumMod val="75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Tree>
    <p:extLst>
      <p:ext uri="{BB962C8B-B14F-4D97-AF65-F5344CB8AC3E}">
        <p14:creationId xmlns:p14="http://schemas.microsoft.com/office/powerpoint/2010/main" val="114535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r 37">
            <a:extLst>
              <a:ext uri="{FF2B5EF4-FFF2-40B4-BE49-F238E27FC236}">
                <a16:creationId xmlns:a16="http://schemas.microsoft.com/office/drawing/2014/main" id="{6F3668B9-9F54-E056-0EF4-3E6FF923B7FF}"/>
              </a:ext>
            </a:extLst>
          </p:cNvPr>
          <p:cNvGrpSpPr/>
          <p:nvPr/>
        </p:nvGrpSpPr>
        <p:grpSpPr>
          <a:xfrm>
            <a:off x="3005666" y="197448"/>
            <a:ext cx="6180667" cy="911225"/>
            <a:chOff x="3481842" y="1258888"/>
            <a:chExt cx="5228316" cy="911225"/>
          </a:xfrm>
        </p:grpSpPr>
        <p:sp>
          <p:nvSpPr>
            <p:cNvPr id="4" name="Rectangle 3">
              <a:extLst>
                <a:ext uri="{FF2B5EF4-FFF2-40B4-BE49-F238E27FC236}">
                  <a16:creationId xmlns:a16="http://schemas.microsoft.com/office/drawing/2014/main" id="{FB1047E2-FBDE-6B03-7370-1523AB984A8A}"/>
                </a:ext>
              </a:extLst>
            </p:cNvPr>
            <p:cNvSpPr/>
            <p:nvPr/>
          </p:nvSpPr>
          <p:spPr>
            <a:xfrm>
              <a:off x="3481842" y="1258888"/>
              <a:ext cx="5228316" cy="91122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Box 7">
              <a:extLst>
                <a:ext uri="{FF2B5EF4-FFF2-40B4-BE49-F238E27FC236}">
                  <a16:creationId xmlns:a16="http://schemas.microsoft.com/office/drawing/2014/main" id="{B08D469A-2781-E576-5C50-F7D1A21E63A0}"/>
                </a:ext>
              </a:extLst>
            </p:cNvPr>
            <p:cNvSpPr txBox="1"/>
            <p:nvPr/>
          </p:nvSpPr>
          <p:spPr>
            <a:xfrm>
              <a:off x="3567788" y="1560611"/>
              <a:ext cx="5056424" cy="3077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fr-FR" sz="2000" b="0" i="0" u="none" strike="noStrike" kern="1200" cap="none" spc="300" normalizeH="0" baseline="0" noProof="0" dirty="0">
                  <a:ln>
                    <a:noFill/>
                  </a:ln>
                  <a:solidFill>
                    <a:srgbClr val="4DC0E2"/>
                  </a:solidFill>
                  <a:effectLst/>
                  <a:uLnTx/>
                  <a:uFillTx/>
                  <a:latin typeface="Lato Black" charset="0"/>
                  <a:ea typeface="Lato Black" charset="0"/>
                  <a:cs typeface="Lato Black" charset="0"/>
                </a:rPr>
                <a:t>L’ENTRETIEN DU BPM </a:t>
              </a:r>
            </a:p>
          </p:txBody>
        </p:sp>
      </p:grpSp>
      <p:pic>
        <p:nvPicPr>
          <p:cNvPr id="7" name="Image 6" descr="Une image contenant texte, habits, chaussures, personne&#10;&#10;Description générée automatiquement">
            <a:extLst>
              <a:ext uri="{FF2B5EF4-FFF2-40B4-BE49-F238E27FC236}">
                <a16:creationId xmlns:a16="http://schemas.microsoft.com/office/drawing/2014/main" id="{68F6FC96-C745-28EA-5B00-D41F4F1A0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023" y="1590421"/>
            <a:ext cx="5096487" cy="5192155"/>
          </a:xfrm>
          <a:prstGeom prst="rect">
            <a:avLst/>
          </a:prstGeom>
        </p:spPr>
      </p:pic>
      <p:sp>
        <p:nvSpPr>
          <p:cNvPr id="8" name="ZoneTexte 7">
            <a:extLst>
              <a:ext uri="{FF2B5EF4-FFF2-40B4-BE49-F238E27FC236}">
                <a16:creationId xmlns:a16="http://schemas.microsoft.com/office/drawing/2014/main" id="{90E5DFDE-6DAD-CE1A-CC62-F919094675BF}"/>
              </a:ext>
            </a:extLst>
          </p:cNvPr>
          <p:cNvSpPr txBox="1"/>
          <p:nvPr/>
        </p:nvSpPr>
        <p:spPr>
          <a:xfrm>
            <a:off x="6762307" y="1509823"/>
            <a:ext cx="4752753" cy="4431983"/>
          </a:xfrm>
          <a:prstGeom prst="rect">
            <a:avLst/>
          </a:prstGeom>
          <a:noFill/>
        </p:spPr>
        <p:txBody>
          <a:bodyPr wrap="square" lIns="0" tIns="0" rIns="0" bIns="0"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rPr>
              <a:t>Le Bilan Partagé de Médication sur AMELI :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 action="ppaction://noaction"/>
              </a:rPr>
              <a:t>-   BILAN PARTAGÉ DE MÉDICATION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 action="ppaction://noaction"/>
              </a:rPr>
              <a:t>ENTRETIEN DE RECUEIL D’INFORMATION </a:t>
            </a: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rId3"/>
              </a:rPr>
              <a:t>ENTRETIEN ANALYSE DES TRAITEMENTS</a:t>
            </a: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 action="ppaction://noaction"/>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 action="ppaction://noaction"/>
              </a:rPr>
              <a:t>ENTRETIEN d’OBSERVANCE </a:t>
            </a: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rId4"/>
              </a:rPr>
              <a:t>ENTRETIEN SYNTHESE </a:t>
            </a: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285750" marR="0" lvl="0" indent="-285750" algn="l" defTabSz="914400" rtl="0" eaLnBrk="0" fontAlgn="base" latinLnBrk="0" hangingPunct="0">
              <a:lnSpc>
                <a:spcPct val="100000"/>
              </a:lnSpc>
              <a:spcBef>
                <a:spcPct val="0"/>
              </a:spcBef>
              <a:spcAft>
                <a:spcPct val="0"/>
              </a:spcAft>
              <a:buClrTx/>
              <a:buSzTx/>
              <a:buFontTx/>
              <a:buChar char="-"/>
              <a:tabLst/>
              <a:defRPr/>
            </a:pPr>
            <a:r>
              <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hlinkClick r:id="rId5"/>
              </a:rPr>
              <a:t>MEMO POUR LES PATIENTS – ELEMENTS A APPORTER </a:t>
            </a: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424242"/>
              </a:solidFill>
              <a:effectLst/>
              <a:uLnTx/>
              <a:uFillTx/>
              <a:latin typeface="Lato Medium" panose="020F0502020204030203" pitchFamily="34" charset="0"/>
              <a:ea typeface="Lato Medium" panose="020F0502020204030203" pitchFamily="34" charset="0"/>
              <a:cs typeface="Lato Medium" panose="020F0502020204030203" pitchFamily="34" charset="0"/>
            </a:endParaRPr>
          </a:p>
        </p:txBody>
      </p:sp>
      <p:sp>
        <p:nvSpPr>
          <p:cNvPr id="2" name="ZoneTexte 1"/>
          <p:cNvSpPr txBox="1"/>
          <p:nvPr/>
        </p:nvSpPr>
        <p:spPr>
          <a:xfrm>
            <a:off x="1241503" y="1208098"/>
            <a:ext cx="10184781" cy="215444"/>
          </a:xfrm>
          <a:prstGeom prst="rect">
            <a:avLst/>
          </a:prstGeom>
          <a:noFill/>
        </p:spPr>
        <p:txBody>
          <a:bodyPr wrap="square" lIns="0" tIns="0" rIns="0" bIns="0" rtlCol="0">
            <a:spAutoFit/>
          </a:bodyPr>
          <a:lstStyle/>
          <a:p>
            <a:r>
              <a:rPr lang="fr-FR" sz="1400" dirty="0">
                <a:latin typeface="Lato Medium" panose="020F0502020204030203" pitchFamily="34" charset="0"/>
                <a:ea typeface="Lato Medium" panose="020F0502020204030203" pitchFamily="34" charset="0"/>
                <a:cs typeface="Lato Medium" panose="020F0502020204030203" pitchFamily="34" charset="0"/>
                <a:hlinkClick r:id="rId6"/>
              </a:rPr>
              <a:t>https://www.ameli.fr/sites/default/files/Documents/506_BPM_formulaire_suivi_observance.pdf</a:t>
            </a:r>
            <a:endParaRPr lang="fr-FR" sz="1400" dirty="0" smtClean="0">
              <a:latin typeface="Lato Medium" panose="020F0502020204030203" pitchFamily="34" charset="0"/>
              <a:ea typeface="Lato Medium" panose="020F0502020204030203" pitchFamily="34" charset="0"/>
              <a:cs typeface="Lato Medium" panose="020F0502020204030203" pitchFamily="34" charset="0"/>
            </a:endParaRPr>
          </a:p>
        </p:txBody>
      </p:sp>
    </p:spTree>
    <p:extLst>
      <p:ext uri="{BB962C8B-B14F-4D97-AF65-F5344CB8AC3E}">
        <p14:creationId xmlns:p14="http://schemas.microsoft.com/office/powerpoint/2010/main" val="1816512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3085" y="531953"/>
            <a:ext cx="11371153" cy="954107"/>
          </a:xfrm>
          <a:prstGeom prst="rect">
            <a:avLst/>
          </a:prstGeom>
        </p:spPr>
        <p:txBody>
          <a:bodyPr wrap="square">
            <a:spAutoFit/>
          </a:bodyPr>
          <a:lstStyle/>
          <a:p>
            <a:r>
              <a:rPr lang="fr-FR" sz="2800" b="1" dirty="0">
                <a:solidFill>
                  <a:schemeClr val="accent2">
                    <a:lumMod val="60000"/>
                    <a:lumOff val="40000"/>
                  </a:schemeClr>
                </a:solidFill>
              </a:rPr>
              <a:t>Ateliers en sous-groupes de 6 à 8 personnes sur deux cas cliniques pluri- professionnels impliquant un risque iatrogénique</a:t>
            </a:r>
          </a:p>
        </p:txBody>
      </p:sp>
      <p:pic>
        <p:nvPicPr>
          <p:cNvPr id="2058" name="Picture 10" descr="Atelier groupe : résultats (2,4 millions) d'images libres de droits, de  photos de stock et d'illustrations | Shutter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3429" y="1619827"/>
            <a:ext cx="5715000" cy="4219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167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1"/>
          <p:cNvSpPr>
            <a:spLocks noGrp="1"/>
          </p:cNvSpPr>
          <p:nvPr>
            <p:ph type="body" sz="quarter" idx="13"/>
          </p:nvPr>
        </p:nvSpPr>
        <p:spPr>
          <a:xfrm>
            <a:off x="696567" y="1724880"/>
            <a:ext cx="11232000" cy="4067504"/>
          </a:xfrm>
        </p:spPr>
        <p:txBody>
          <a:bodyPr/>
          <a:lstStyle/>
          <a:p>
            <a:pPr marL="0" indent="0">
              <a:buNone/>
            </a:pPr>
            <a:r>
              <a:rPr lang="fr-FR" sz="1600" cap="none" dirty="0"/>
              <a:t>                           </a:t>
            </a:r>
          </a:p>
          <a:p>
            <a:pPr marL="0" indent="0">
              <a:buNone/>
            </a:pPr>
            <a:endParaRPr lang="fr-FR" sz="1600" cap="none" dirty="0"/>
          </a:p>
          <a:p>
            <a:pPr marL="0" indent="0">
              <a:buNone/>
            </a:pPr>
            <a:endParaRPr lang="fr-FR" sz="1600" cap="none" dirty="0"/>
          </a:p>
          <a:p>
            <a:pPr marL="0" indent="0">
              <a:buNone/>
            </a:pPr>
            <a:endParaRPr lang="fr-FR" sz="1600" cap="none" dirty="0"/>
          </a:p>
          <a:p>
            <a:pPr marL="0" indent="0" algn="ctr">
              <a:buNone/>
            </a:pPr>
            <a:r>
              <a:rPr lang="fr-FR" sz="1600" cap="none" dirty="0"/>
              <a:t>              </a:t>
            </a:r>
            <a:r>
              <a:rPr lang="fr-FR" sz="3200" cap="none" dirty="0"/>
              <a:t>MERCI A TOUS POUR VOTRE PARTICIPATION </a:t>
            </a:r>
          </a:p>
          <a:p>
            <a:pPr marL="0" indent="0" algn="ctr">
              <a:buNone/>
            </a:pPr>
            <a:r>
              <a:rPr lang="fr-FR" sz="3200" cap="none" dirty="0"/>
              <a:t>A CETTE SOIREE</a:t>
            </a:r>
            <a:endParaRPr lang="fr-FR" sz="3200" b="0" cap="none" dirty="0">
              <a:solidFill>
                <a:srgbClr val="0070C0"/>
              </a:solidFill>
            </a:endParaRPr>
          </a:p>
          <a:p>
            <a:pPr marL="0" indent="0">
              <a:buNone/>
            </a:pPr>
            <a:endParaRPr lang="fr-FR" sz="1600" b="0" cap="none" dirty="0"/>
          </a:p>
          <a:p>
            <a:pPr marL="0" indent="0">
              <a:buNone/>
            </a:pPr>
            <a:r>
              <a:rPr lang="fr-FR" b="0" cap="none" dirty="0"/>
              <a:t> </a:t>
            </a:r>
          </a:p>
        </p:txBody>
      </p:sp>
      <p:pic>
        <p:nvPicPr>
          <p:cNvPr id="4" name="Image 3"/>
          <p:cNvPicPr>
            <a:picLocks noChangeAspect="1"/>
          </p:cNvPicPr>
          <p:nvPr/>
        </p:nvPicPr>
        <p:blipFill>
          <a:blip r:embed="rId2"/>
          <a:stretch>
            <a:fillRect/>
          </a:stretch>
        </p:blipFill>
        <p:spPr>
          <a:xfrm>
            <a:off x="4033193" y="4487517"/>
            <a:ext cx="4558748" cy="1139687"/>
          </a:xfrm>
          <a:prstGeom prst="rect">
            <a:avLst/>
          </a:prstGeom>
        </p:spPr>
      </p:pic>
    </p:spTree>
    <p:extLst>
      <p:ext uri="{BB962C8B-B14F-4D97-AF65-F5344CB8AC3E}">
        <p14:creationId xmlns:p14="http://schemas.microsoft.com/office/powerpoint/2010/main" val="2970628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fontScale="90000"/>
          </a:bodyPr>
          <a:lstStyle/>
          <a:p>
            <a:r>
              <a:rPr lang="fr-FR" sz="3600" dirty="0">
                <a:solidFill>
                  <a:srgbClr val="008EC0"/>
                </a:solidFill>
              </a:rPr>
              <a:t/>
            </a:r>
            <a:br>
              <a:rPr lang="fr-FR" sz="3600" dirty="0">
                <a:solidFill>
                  <a:srgbClr val="008EC0"/>
                </a:solidFill>
              </a:rPr>
            </a:br>
            <a:r>
              <a:rPr lang="fr-FR" sz="2700" dirty="0">
                <a:solidFill>
                  <a:srgbClr val="008EC0"/>
                </a:solidFill>
              </a:rPr>
              <a:t>Soirée proposée dans le cadre du Plan d’Action Pluriannuel Régional pour l’Amélioration de la Pertinence des Soins (PAPRAPS) 2022-2025 </a:t>
            </a:r>
            <a:br>
              <a:rPr lang="fr-FR" sz="2700" dirty="0">
                <a:solidFill>
                  <a:srgbClr val="008EC0"/>
                </a:solidFill>
              </a:rPr>
            </a:br>
            <a:r>
              <a:rPr lang="fr-FR" sz="2700" dirty="0">
                <a:solidFill>
                  <a:srgbClr val="008EC0"/>
                </a:solidFill>
              </a:rPr>
              <a:t>sous l’égide </a:t>
            </a:r>
            <a:r>
              <a:rPr lang="fr-FR" sz="2700" i="1" dirty="0">
                <a:solidFill>
                  <a:srgbClr val="008EC0"/>
                </a:solidFill>
              </a:rPr>
              <a:t>de</a:t>
            </a:r>
            <a:endParaRPr lang="fr-FR" sz="2700" dirty="0"/>
          </a:p>
        </p:txBody>
      </p:sp>
      <p:pic>
        <p:nvPicPr>
          <p:cNvPr id="6" name="Imag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273" y="2626775"/>
            <a:ext cx="993140" cy="480060"/>
          </a:xfrm>
          <a:prstGeom prst="rect">
            <a:avLst/>
          </a:prstGeom>
          <a:noFill/>
          <a:ln>
            <a:noFill/>
          </a:ln>
        </p:spPr>
      </p:pic>
      <p:pic>
        <p:nvPicPr>
          <p:cNvPr id="7" name="Imag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3598" y="2743863"/>
            <a:ext cx="875665" cy="392430"/>
          </a:xfrm>
          <a:prstGeom prst="rect">
            <a:avLst/>
          </a:prstGeom>
          <a:noFill/>
          <a:ln>
            <a:noFill/>
          </a:ln>
        </p:spPr>
      </p:pic>
      <p:pic>
        <p:nvPicPr>
          <p:cNvPr id="8" name="Image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3261" y="2709915"/>
            <a:ext cx="949325" cy="342900"/>
          </a:xfrm>
          <a:prstGeom prst="rect">
            <a:avLst/>
          </a:prstGeom>
          <a:noFill/>
          <a:ln>
            <a:noFill/>
          </a:ln>
        </p:spPr>
      </p:pic>
      <p:pic>
        <p:nvPicPr>
          <p:cNvPr id="9" name="Image 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3194" y="2675283"/>
            <a:ext cx="1506855" cy="480060"/>
          </a:xfrm>
          <a:prstGeom prst="rect">
            <a:avLst/>
          </a:prstGeom>
          <a:noFill/>
          <a:ln>
            <a:noFill/>
          </a:ln>
        </p:spPr>
      </p:pic>
      <p:pic>
        <p:nvPicPr>
          <p:cNvPr id="10" name="Image 9" descr="cid:image006.png@01DBA930.4E2D7D50">
            <a:hlinkClick r:id="rId6"/>
          </p:cNvPr>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6487298" y="2739484"/>
            <a:ext cx="1020445" cy="392430"/>
          </a:xfrm>
          <a:prstGeom prst="rect">
            <a:avLst/>
          </a:prstGeom>
          <a:noFill/>
          <a:ln>
            <a:noFill/>
          </a:ln>
        </p:spPr>
      </p:pic>
      <p:pic>
        <p:nvPicPr>
          <p:cNvPr id="11" name="Picture 8" descr="ARS Pays de la Loire (@ars_pdl) / X"/>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18113" y="2531368"/>
            <a:ext cx="808661" cy="8086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Aucune description de photo disponibl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26774" y="2271639"/>
            <a:ext cx="2707253" cy="128734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746462" y="3376032"/>
            <a:ext cx="10573731" cy="1200329"/>
          </a:xfrm>
          <a:prstGeom prst="rect">
            <a:avLst/>
          </a:prstGeom>
        </p:spPr>
        <p:txBody>
          <a:bodyPr wrap="square">
            <a:spAutoFit/>
          </a:bodyPr>
          <a:lstStyle/>
          <a:p>
            <a:r>
              <a:rPr lang="fr-FR" dirty="0">
                <a:solidFill>
                  <a:srgbClr val="008EC0"/>
                </a:solidFill>
              </a:rPr>
              <a:t>Au sein de la sous-commission sur la Iatrogénie médicamenteuse</a:t>
            </a:r>
          </a:p>
          <a:p>
            <a:endParaRPr lang="fr-FR" dirty="0">
              <a:solidFill>
                <a:srgbClr val="008EC0"/>
              </a:solidFill>
            </a:endParaRPr>
          </a:p>
          <a:p>
            <a:endParaRPr lang="fr-FR" dirty="0">
              <a:solidFill>
                <a:srgbClr val="008EC0"/>
              </a:solidFill>
            </a:endParaRPr>
          </a:p>
          <a:p>
            <a:endParaRPr lang="fr-FR" dirty="0"/>
          </a:p>
        </p:txBody>
      </p:sp>
      <p:sp>
        <p:nvSpPr>
          <p:cNvPr id="14" name="ZoneTexte 13">
            <a:extLst>
              <a:ext uri="{FF2B5EF4-FFF2-40B4-BE49-F238E27FC236}">
                <a16:creationId xmlns:a16="http://schemas.microsoft.com/office/drawing/2014/main" id="{C5824F81-EFFE-F241-A118-CC29D04C7B39}"/>
              </a:ext>
            </a:extLst>
          </p:cNvPr>
          <p:cNvSpPr txBox="1"/>
          <p:nvPr/>
        </p:nvSpPr>
        <p:spPr>
          <a:xfrm>
            <a:off x="569778" y="4258420"/>
            <a:ext cx="10567284" cy="707886"/>
          </a:xfrm>
          <a:prstGeom prst="rect">
            <a:avLst/>
          </a:prstGeom>
          <a:noFill/>
        </p:spPr>
        <p:txBody>
          <a:bodyPr wrap="square" rtlCol="0">
            <a:spAutoFit/>
          </a:bodyPr>
          <a:lstStyle/>
          <a:p>
            <a:r>
              <a:rPr lang="fr-FR" sz="2000" dirty="0"/>
              <a:t>« La bonne intervention de santé, au bon moment, au bon endroit, pour le bon patient » est l’objectif visé par toute action d’amélioration de la </a:t>
            </a:r>
            <a:r>
              <a:rPr lang="fr-FR" sz="2000" b="1" dirty="0"/>
              <a:t>pertinence</a:t>
            </a:r>
            <a:r>
              <a:rPr lang="fr-FR" sz="2000" dirty="0"/>
              <a:t> des soins.</a:t>
            </a:r>
          </a:p>
        </p:txBody>
      </p:sp>
    </p:spTree>
    <p:extLst>
      <p:ext uri="{BB962C8B-B14F-4D97-AF65-F5344CB8AC3E}">
        <p14:creationId xmlns:p14="http://schemas.microsoft.com/office/powerpoint/2010/main" val="2720801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2"/>
            <a:ext cx="9144000" cy="3231273"/>
          </a:xfrm>
        </p:spPr>
        <p:txBody>
          <a:bodyPr>
            <a:normAutofit/>
          </a:bodyPr>
          <a:lstStyle/>
          <a:p>
            <a:r>
              <a:rPr lang="fr-FR" sz="4400" dirty="0"/>
              <a:t>Prévention de l’iatrogénie médicamenteuse chez les sujets âgés </a:t>
            </a:r>
            <a:br>
              <a:rPr lang="fr-FR" sz="4400" dirty="0"/>
            </a:br>
            <a:r>
              <a:rPr lang="fr-FR" sz="2800" b="0" dirty="0"/>
              <a:t>(≥75 ans ou ≥ 65 ans </a:t>
            </a:r>
            <a:r>
              <a:rPr lang="fr-FR" sz="2800" b="0" dirty="0" err="1"/>
              <a:t>polypathologiques</a:t>
            </a:r>
            <a:r>
              <a:rPr lang="fr-FR" sz="2800" b="0" dirty="0"/>
              <a:t>)</a:t>
            </a:r>
            <a:endParaRPr lang="fr-FR" sz="3200" b="0" dirty="0"/>
          </a:p>
        </p:txBody>
      </p:sp>
      <p:sp>
        <p:nvSpPr>
          <p:cNvPr id="3" name="Sous-titre 2"/>
          <p:cNvSpPr>
            <a:spLocks noGrp="1"/>
          </p:cNvSpPr>
          <p:nvPr>
            <p:ph type="subTitle" idx="1"/>
          </p:nvPr>
        </p:nvSpPr>
        <p:spPr>
          <a:xfrm>
            <a:off x="1524000" y="4754880"/>
            <a:ext cx="9144000" cy="502920"/>
          </a:xfrm>
        </p:spPr>
        <p:txBody>
          <a:bodyPr>
            <a:normAutofit/>
          </a:bodyPr>
          <a:lstStyle/>
          <a:p>
            <a:r>
              <a:rPr lang="fr-FR" sz="2400" dirty="0"/>
              <a:t>OMEDIT Pays de la Loire</a:t>
            </a:r>
          </a:p>
        </p:txBody>
      </p:sp>
    </p:spTree>
    <p:extLst>
      <p:ext uri="{BB962C8B-B14F-4D97-AF65-F5344CB8AC3E}">
        <p14:creationId xmlns:p14="http://schemas.microsoft.com/office/powerpoint/2010/main" val="2385303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Iatrogénie médicamenteuse :</a:t>
            </a:r>
          </a:p>
          <a:p>
            <a:pPr lvl="1"/>
            <a:endParaRPr lang="fr-FR" dirty="0"/>
          </a:p>
          <a:p>
            <a:pPr lvl="1"/>
            <a:r>
              <a:rPr lang="fr-FR" dirty="0"/>
              <a:t>Problème de santé publique majeur</a:t>
            </a:r>
          </a:p>
          <a:p>
            <a:pPr lvl="1"/>
            <a:endParaRPr lang="fr-FR" sz="1100" dirty="0"/>
          </a:p>
          <a:p>
            <a:pPr lvl="1"/>
            <a:endParaRPr lang="fr-FR" dirty="0"/>
          </a:p>
          <a:p>
            <a:pPr lvl="1"/>
            <a:endParaRPr lang="fr-FR" sz="1100" dirty="0"/>
          </a:p>
          <a:p>
            <a:pPr lvl="1"/>
            <a:endParaRPr lang="fr-FR" dirty="0"/>
          </a:p>
          <a:p>
            <a:pPr lvl="1"/>
            <a:endParaRPr lang="fr-FR" dirty="0"/>
          </a:p>
          <a:p>
            <a:pPr lvl="1"/>
            <a:endParaRPr lang="fr-FR" dirty="0"/>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lstStyle/>
          <a:p>
            <a:r>
              <a:rPr lang="fr-FR" dirty="0"/>
              <a:t>Iatrogénie médicamenteuse</a:t>
            </a:r>
          </a:p>
        </p:txBody>
      </p:sp>
      <p:pic>
        <p:nvPicPr>
          <p:cNvPr id="6" name="Picture 4"/>
          <p:cNvPicPr>
            <a:picLocks noChangeAspect="1" noChangeArrowheads="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841" r="-1"/>
          <a:stretch/>
        </p:blipFill>
        <p:spPr bwMode="auto">
          <a:xfrm rot="5400000">
            <a:off x="1888446" y="2366699"/>
            <a:ext cx="551567" cy="714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2620339" y="2630451"/>
            <a:ext cx="898103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Médicament = </a:t>
            </a:r>
            <a:r>
              <a:rPr kumimoji="0" lang="fr-FR" sz="1800" b="1" i="0" u="none" strike="noStrike" kern="1200" cap="none" spc="0" normalizeH="0" baseline="0" noProof="0" dirty="0">
                <a:ln>
                  <a:noFill/>
                </a:ln>
                <a:solidFill>
                  <a:srgbClr val="8DC63F"/>
                </a:solidFill>
                <a:effectLst/>
                <a:uLnTx/>
                <a:uFillTx/>
                <a:latin typeface="Segoe UI Emoji" panose="020B0502040204020203" pitchFamily="34" charset="0"/>
                <a:ea typeface="Segoe UI Emoji" panose="020B0502040204020203" pitchFamily="34" charset="0"/>
                <a:cs typeface="+mn-cs"/>
              </a:rPr>
              <a:t>3</a:t>
            </a:r>
            <a:r>
              <a:rPr kumimoji="0" lang="fr-FR" sz="1800" b="1" i="0" u="none" strike="noStrike" kern="1200" cap="none" spc="0" normalizeH="0" baseline="30000" noProof="0" dirty="0">
                <a:ln>
                  <a:noFill/>
                </a:ln>
                <a:solidFill>
                  <a:srgbClr val="8DC63F"/>
                </a:solidFill>
                <a:effectLst/>
                <a:uLnTx/>
                <a:uFillTx/>
                <a:latin typeface="Segoe UI Emoji" panose="020B0502040204020203" pitchFamily="34" charset="0"/>
                <a:ea typeface="Segoe UI Emoji" panose="020B0502040204020203" pitchFamily="34" charset="0"/>
                <a:cs typeface="+mn-cs"/>
              </a:rPr>
              <a:t>ème</a:t>
            </a:r>
            <a:r>
              <a:rPr kumimoji="0" lang="fr-FR" sz="1800" b="1" i="0" u="none" strike="noStrike" kern="1200" cap="none" spc="0" normalizeH="0" baseline="0" noProof="0" dirty="0">
                <a:ln>
                  <a:noFill/>
                </a:ln>
                <a:solidFill>
                  <a:srgbClr val="8DC63F"/>
                </a:solidFill>
                <a:effectLst/>
                <a:uLnTx/>
                <a:uFillTx/>
                <a:latin typeface="Segoe UI Emoji" panose="020B0502040204020203" pitchFamily="34" charset="0"/>
                <a:ea typeface="Segoe UI Emoji" panose="020B0502040204020203" pitchFamily="34" charset="0"/>
                <a:cs typeface="+mn-cs"/>
              </a:rPr>
              <a:t> cause </a:t>
            </a:r>
            <a:r>
              <a:rPr kumimoji="0" lang="fr-FR" sz="1800" b="1" i="0" u="none" strike="noStrike" kern="1200" cap="none" spc="0" normalizeH="0" baseline="0" noProof="0" dirty="0" smtClean="0">
                <a:ln>
                  <a:noFill/>
                </a:ln>
                <a:solidFill>
                  <a:srgbClr val="8DC63F"/>
                </a:solidFill>
                <a:effectLst/>
                <a:uLnTx/>
                <a:uFillTx/>
                <a:latin typeface="Segoe UI Emoji" panose="020B0502040204020203" pitchFamily="34" charset="0"/>
                <a:ea typeface="Segoe UI Emoji" panose="020B0502040204020203" pitchFamily="34" charset="0"/>
                <a:cs typeface="+mn-cs"/>
              </a:rPr>
              <a:t>d’évènements indésirables graves </a:t>
            </a:r>
            <a:r>
              <a:rPr kumimoji="0" lang="fr-FR" sz="1800" b="0" i="0" u="none" strike="noStrike" kern="1200" cap="none" spc="0" normalizeH="0" baseline="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associés</a:t>
            </a:r>
            <a:r>
              <a:rPr kumimoji="0" lang="fr-FR" sz="1800" b="0" i="0" u="none" strike="noStrike" kern="1200" cap="none" spc="0" normalizeH="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 </a:t>
            </a:r>
            <a:r>
              <a:rPr kumimoji="0" lang="fr-FR" sz="1800" b="0" i="0" u="none" strike="noStrike" kern="1200" cap="none" spc="0" normalizeH="0" baseline="0" noProof="0" dirty="0" smtClean="0">
                <a:ln>
                  <a:noFill/>
                </a:ln>
                <a:solidFill>
                  <a:prstClr val="black"/>
                </a:solidFill>
                <a:effectLst/>
                <a:uLnTx/>
                <a:uFillTx/>
                <a:latin typeface="Segoe UI Emoji" panose="020B0502040204020203" pitchFamily="34" charset="0"/>
                <a:ea typeface="Segoe UI Emoji" panose="020B0502040204020203" pitchFamily="34" charset="0"/>
                <a:cs typeface="+mn-cs"/>
              </a:rPr>
              <a:t>aux </a:t>
            </a:r>
            <a:r>
              <a:rPr kumimoji="0" lang="fr-FR" sz="18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soins</a:t>
            </a:r>
          </a:p>
        </p:txBody>
      </p:sp>
      <p:sp>
        <p:nvSpPr>
          <p:cNvPr id="9" name="ZoneTexte 8"/>
          <p:cNvSpPr txBox="1"/>
          <p:nvPr/>
        </p:nvSpPr>
        <p:spPr>
          <a:xfrm>
            <a:off x="2620339" y="3308427"/>
            <a:ext cx="83396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10% des hospitalisations </a:t>
            </a:r>
            <a:r>
              <a:rPr kumimoji="0" lang="fr-FR" sz="18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chez les plus de 65 ans et </a:t>
            </a:r>
            <a:r>
              <a:rPr kumimoji="0" lang="fr-FR" sz="1800" b="1"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20%</a:t>
            </a:r>
            <a:r>
              <a:rPr kumimoji="0" lang="fr-FR" sz="18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 chez les plus de 80 ans</a:t>
            </a:r>
          </a:p>
        </p:txBody>
      </p:sp>
      <p:pic>
        <p:nvPicPr>
          <p:cNvPr id="10" name="Picture 4"/>
          <p:cNvPicPr>
            <a:picLocks noChangeAspect="1" noChangeArrowheads="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841" r="-1"/>
          <a:stretch/>
        </p:blipFill>
        <p:spPr bwMode="auto">
          <a:xfrm rot="5400000">
            <a:off x="1888446" y="3049182"/>
            <a:ext cx="551567" cy="714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ZoneTexte 17"/>
          <p:cNvSpPr txBox="1"/>
          <p:nvPr/>
        </p:nvSpPr>
        <p:spPr>
          <a:xfrm>
            <a:off x="2620339" y="3995417"/>
            <a:ext cx="898103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Une partie est évitable</a:t>
            </a:r>
          </a:p>
        </p:txBody>
      </p:sp>
      <p:pic>
        <p:nvPicPr>
          <p:cNvPr id="19" name="Picture 4"/>
          <p:cNvPicPr>
            <a:picLocks noChangeAspect="1" noChangeArrowheads="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25841" r="-1"/>
          <a:stretch/>
        </p:blipFill>
        <p:spPr bwMode="auto">
          <a:xfrm rot="5400000">
            <a:off x="1888446" y="3731665"/>
            <a:ext cx="551567" cy="714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4055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3 catégories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a:bodyPr>
          <a:lstStyle/>
          <a:p>
            <a:r>
              <a:rPr lang="fr-FR" dirty="0"/>
              <a:t>Prescriptions sous-optimales en gériatrie</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3" name="Picture 4"/>
          <p:cNvPicPr>
            <a:picLocks noChangeAspect="1" noChangeArrowheads="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25841" r="-1"/>
          <a:stretch/>
        </p:blipFill>
        <p:spPr bwMode="auto">
          <a:xfrm rot="9137850">
            <a:off x="9144994" y="4026600"/>
            <a:ext cx="414402" cy="536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à coins arrondis 7"/>
          <p:cNvSpPr/>
          <p:nvPr/>
        </p:nvSpPr>
        <p:spPr>
          <a:xfrm>
            <a:off x="7585309" y="4629046"/>
            <a:ext cx="3533774" cy="817245"/>
          </a:xfrm>
          <a:prstGeom prst="roundRect">
            <a:avLst/>
          </a:prstGeom>
          <a:noFill/>
          <a:ln>
            <a:noFill/>
          </a:ln>
        </p:spPr>
        <p:style>
          <a:lnRef idx="0">
            <a:scrgbClr r="0" g="0" b="0"/>
          </a:lnRef>
          <a:fillRef idx="0">
            <a:scrgbClr r="0" g="0" b="0"/>
          </a:fillRef>
          <a:effectRef idx="0">
            <a:scrgbClr r="0" g="0" b="0"/>
          </a:effectRef>
          <a:fontRef idx="minor">
            <a:schemeClr val="accent2"/>
          </a:fontRef>
        </p:style>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5B9BD5"/>
                </a:solidFill>
                <a:effectLst/>
                <a:uLnTx/>
                <a:uFillTx/>
                <a:latin typeface="Segoe UI Emoji" panose="020B0502040204020203" pitchFamily="34" charset="0"/>
                <a:ea typeface="Segoe UI Emoji" panose="020B0502040204020203" pitchFamily="34" charset="0"/>
                <a:cs typeface="+mn-cs"/>
              </a:rPr>
              <a:t>Prescriptions pour lesquelles le rapport bénéfice/risque est défavorable pour le patient âgé vis-à-vis d’autres alternatives</a:t>
            </a:r>
          </a:p>
        </p:txBody>
      </p:sp>
      <p:grpSp>
        <p:nvGrpSpPr>
          <p:cNvPr id="10" name="Groupe 9"/>
          <p:cNvGrpSpPr/>
          <p:nvPr/>
        </p:nvGrpSpPr>
        <p:grpSpPr>
          <a:xfrm>
            <a:off x="1933225" y="2657060"/>
            <a:ext cx="2051241" cy="1249159"/>
            <a:chOff x="1057222" y="3077504"/>
            <a:chExt cx="2051241" cy="1249159"/>
          </a:xfrm>
        </p:grpSpPr>
        <p:sp>
          <p:nvSpPr>
            <p:cNvPr id="37" name="Rectangle à coins arrondis 36"/>
            <p:cNvSpPr/>
            <p:nvPr/>
          </p:nvSpPr>
          <p:spPr>
            <a:xfrm>
              <a:off x="1057222" y="3509418"/>
              <a:ext cx="2051241" cy="817245"/>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Médicaments sans indication ou dupliqués</a:t>
              </a:r>
            </a:p>
          </p:txBody>
        </p:sp>
        <p:sp>
          <p:nvSpPr>
            <p:cNvPr id="38" name="ZoneTexte 37"/>
            <p:cNvSpPr txBox="1"/>
            <p:nvPr/>
          </p:nvSpPr>
          <p:spPr>
            <a:xfrm>
              <a:off x="1236892" y="3077504"/>
              <a:ext cx="169190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srgbClr val="8DC63F"/>
                  </a:solidFill>
                  <a:effectLst/>
                  <a:uLnTx/>
                  <a:uFillTx/>
                  <a:latin typeface="Segoe UI Black" panose="020B0A02040204020203" pitchFamily="34" charset="0"/>
                  <a:ea typeface="Segoe UI Black" panose="020B0A02040204020203" pitchFamily="34" charset="0"/>
                  <a:cs typeface="+mn-cs"/>
                </a:rPr>
                <a:t>Overuse</a:t>
              </a:r>
              <a:endParaRPr kumimoji="0" lang="fr-FR" sz="2000" b="0" i="0" u="none" strike="noStrike" kern="1200" cap="none" spc="0" normalizeH="0" baseline="0" noProof="0" dirty="0">
                <a:ln>
                  <a:noFill/>
                </a:ln>
                <a:solidFill>
                  <a:srgbClr val="8DC63F"/>
                </a:solidFill>
                <a:effectLst/>
                <a:uLnTx/>
                <a:uFillTx/>
                <a:latin typeface="Segoe UI Black" panose="020B0A02040204020203" pitchFamily="34" charset="0"/>
                <a:ea typeface="Segoe UI Black" panose="020B0A02040204020203" pitchFamily="34" charset="0"/>
                <a:cs typeface="+mn-cs"/>
              </a:endParaRPr>
            </a:p>
          </p:txBody>
        </p:sp>
      </p:grpSp>
      <p:grpSp>
        <p:nvGrpSpPr>
          <p:cNvPr id="39" name="Groupe 38"/>
          <p:cNvGrpSpPr/>
          <p:nvPr/>
        </p:nvGrpSpPr>
        <p:grpSpPr>
          <a:xfrm>
            <a:off x="5129901" y="2657060"/>
            <a:ext cx="2051241" cy="1249159"/>
            <a:chOff x="1057222" y="3077504"/>
            <a:chExt cx="2051241" cy="1249159"/>
          </a:xfrm>
        </p:grpSpPr>
        <p:sp>
          <p:nvSpPr>
            <p:cNvPr id="40" name="Rectangle à coins arrondis 39"/>
            <p:cNvSpPr/>
            <p:nvPr/>
          </p:nvSpPr>
          <p:spPr>
            <a:xfrm>
              <a:off x="1057222" y="3509418"/>
              <a:ext cx="2051241" cy="817245"/>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Conditions cliniques qui </a:t>
              </a:r>
              <a:r>
                <a:rPr kumimoji="0" lang="fr-FR" sz="1400" b="0" i="0" u="none" strike="noStrike" kern="1200" cap="none" spc="0" normalizeH="0" baseline="0" noProof="0" dirty="0" smtClean="0">
                  <a:ln>
                    <a:noFill/>
                  </a:ln>
                  <a:solidFill>
                    <a:prstClr val="white"/>
                  </a:solidFill>
                  <a:effectLst/>
                  <a:uLnTx/>
                  <a:uFillTx/>
                  <a:latin typeface="Segoe UI Emoji" panose="020B0502040204020203" pitchFamily="34" charset="0"/>
                  <a:ea typeface="Segoe UI Emoji" panose="020B0502040204020203" pitchFamily="34" charset="0"/>
                  <a:cs typeface="+mn-cs"/>
                </a:rPr>
                <a:t>nécessiteraient </a:t>
              </a:r>
              <a:r>
                <a:rPr kumimoji="0" lang="fr-FR" sz="14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un traitement</a:t>
              </a:r>
            </a:p>
          </p:txBody>
        </p:sp>
        <p:sp>
          <p:nvSpPr>
            <p:cNvPr id="41" name="ZoneTexte 40"/>
            <p:cNvSpPr txBox="1"/>
            <p:nvPr/>
          </p:nvSpPr>
          <p:spPr>
            <a:xfrm>
              <a:off x="1236892" y="3077504"/>
              <a:ext cx="169190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srgbClr val="FFC000"/>
                  </a:solidFill>
                  <a:effectLst/>
                  <a:uLnTx/>
                  <a:uFillTx/>
                  <a:latin typeface="Segoe UI Black" panose="020B0A02040204020203" pitchFamily="34" charset="0"/>
                  <a:ea typeface="Segoe UI Black" panose="020B0A02040204020203" pitchFamily="34" charset="0"/>
                  <a:cs typeface="+mn-cs"/>
                </a:rPr>
                <a:t>Underuse</a:t>
              </a:r>
              <a:endParaRPr kumimoji="0" lang="fr-FR" sz="2000" b="0" i="0" u="none" strike="noStrike" kern="1200" cap="none" spc="0" normalizeH="0" baseline="0" noProof="0" dirty="0">
                <a:ln>
                  <a:noFill/>
                </a:ln>
                <a:solidFill>
                  <a:srgbClr val="FFC000"/>
                </a:solidFill>
                <a:effectLst/>
                <a:uLnTx/>
                <a:uFillTx/>
                <a:latin typeface="Segoe UI Black" panose="020B0A02040204020203" pitchFamily="34" charset="0"/>
                <a:ea typeface="Segoe UI Black" panose="020B0A02040204020203" pitchFamily="34" charset="0"/>
                <a:cs typeface="+mn-cs"/>
              </a:endParaRPr>
            </a:p>
          </p:txBody>
        </p:sp>
      </p:grpSp>
      <p:grpSp>
        <p:nvGrpSpPr>
          <p:cNvPr id="42" name="Groupe 41"/>
          <p:cNvGrpSpPr/>
          <p:nvPr/>
        </p:nvGrpSpPr>
        <p:grpSpPr>
          <a:xfrm>
            <a:off x="8326576" y="2657060"/>
            <a:ext cx="2051241" cy="1249159"/>
            <a:chOff x="1057222" y="3077504"/>
            <a:chExt cx="2051241" cy="1249159"/>
          </a:xfrm>
        </p:grpSpPr>
        <p:sp>
          <p:nvSpPr>
            <p:cNvPr id="43" name="Rectangle à coins arrondis 42"/>
            <p:cNvSpPr/>
            <p:nvPr/>
          </p:nvSpPr>
          <p:spPr>
            <a:xfrm>
              <a:off x="1057222" y="3509418"/>
              <a:ext cx="2051241" cy="817245"/>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Médicaments potentiellement inappropriés (MPI)</a:t>
              </a:r>
            </a:p>
          </p:txBody>
        </p:sp>
        <p:sp>
          <p:nvSpPr>
            <p:cNvPr id="44" name="ZoneTexte 43"/>
            <p:cNvSpPr txBox="1"/>
            <p:nvPr/>
          </p:nvSpPr>
          <p:spPr>
            <a:xfrm>
              <a:off x="1236892" y="3077504"/>
              <a:ext cx="169190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err="1">
                  <a:ln>
                    <a:noFill/>
                  </a:ln>
                  <a:solidFill>
                    <a:srgbClr val="5B9BD5"/>
                  </a:solidFill>
                  <a:effectLst/>
                  <a:uLnTx/>
                  <a:uFillTx/>
                  <a:latin typeface="Segoe UI Black" panose="020B0A02040204020203" pitchFamily="34" charset="0"/>
                  <a:ea typeface="Segoe UI Black" panose="020B0A02040204020203" pitchFamily="34" charset="0"/>
                  <a:cs typeface="+mn-cs"/>
                </a:rPr>
                <a:t>Misuse</a:t>
              </a:r>
              <a:endParaRPr kumimoji="0" lang="fr-FR" sz="2000" b="0" i="0" u="none" strike="noStrike" kern="1200" cap="none" spc="0" normalizeH="0" baseline="0" noProof="0" dirty="0">
                <a:ln>
                  <a:noFill/>
                </a:ln>
                <a:solidFill>
                  <a:srgbClr val="5B9BD5"/>
                </a:solidFill>
                <a:effectLst/>
                <a:uLnTx/>
                <a:uFillTx/>
                <a:latin typeface="Segoe UI Black" panose="020B0A02040204020203" pitchFamily="34" charset="0"/>
                <a:ea typeface="Segoe UI Black" panose="020B0A02040204020203" pitchFamily="34" charset="0"/>
                <a:cs typeface="+mn-cs"/>
              </a:endParaRPr>
            </a:p>
          </p:txBody>
        </p:sp>
      </p:grpSp>
    </p:spTree>
    <p:extLst>
      <p:ext uri="{BB962C8B-B14F-4D97-AF65-F5344CB8AC3E}">
        <p14:creationId xmlns:p14="http://schemas.microsoft.com/office/powerpoint/2010/main" val="2441851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Etudes réalisées auprès des établissements de santé de la région</a:t>
            </a:r>
          </a:p>
          <a:p>
            <a:pPr lvl="1"/>
            <a:r>
              <a:rPr lang="fr-FR" dirty="0"/>
              <a:t>Psychotropes en établissements de santé mentale en 2019 : </a:t>
            </a:r>
            <a:r>
              <a:rPr lang="fr-FR" b="0" dirty="0"/>
              <a:t>7 établissements / 347 patients</a:t>
            </a:r>
          </a:p>
          <a:p>
            <a:pPr lvl="2"/>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a:bodyPr>
          <a:lstStyle/>
          <a:p>
            <a:r>
              <a:rPr lang="fr-FR" dirty="0"/>
              <a:t>Constats régionaux</a:t>
            </a:r>
          </a:p>
        </p:txBody>
      </p:sp>
      <p:pic>
        <p:nvPicPr>
          <p:cNvPr id="6" name="Image 5" descr="Capture d’écra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637" y="3047679"/>
            <a:ext cx="4926437" cy="2370421"/>
          </a:xfrm>
          <a:prstGeom prst="rect">
            <a:avLst/>
          </a:prstGeom>
        </p:spPr>
      </p:pic>
      <p:pic>
        <p:nvPicPr>
          <p:cNvPr id="9" name="chart"/>
          <p:cNvPicPr>
            <a:picLocks noChangeAspect="1"/>
          </p:cNvPicPr>
          <p:nvPr/>
        </p:nvPicPr>
        <p:blipFill>
          <a:blip r:embed="rId4">
            <a:duotone>
              <a:schemeClr val="accent1">
                <a:shade val="45000"/>
                <a:satMod val="135000"/>
              </a:schemeClr>
              <a:prstClr val="white"/>
            </a:duotone>
          </a:blip>
          <a:srcRect/>
          <a:stretch>
            <a:fillRect/>
          </a:stretch>
        </p:blipFill>
        <p:spPr bwMode="auto">
          <a:xfrm rot="8938045" flipV="1">
            <a:off x="365131" y="2039251"/>
            <a:ext cx="862300" cy="846755"/>
          </a:xfrm>
          <a:prstGeom prst="rect">
            <a:avLst/>
          </a:prstGeom>
          <a:noFill/>
          <a:ln>
            <a:noFill/>
          </a:ln>
        </p:spPr>
      </p:pic>
      <p:sp>
        <p:nvSpPr>
          <p:cNvPr id="11" name="ZoneTexte 10"/>
          <p:cNvSpPr txBox="1"/>
          <p:nvPr/>
        </p:nvSpPr>
        <p:spPr>
          <a:xfrm>
            <a:off x="6414201" y="3201837"/>
            <a:ext cx="5405673" cy="2062103"/>
          </a:xfrm>
          <a:prstGeom prst="rect">
            <a:avLst/>
          </a:prstGeom>
          <a:solidFill>
            <a:schemeClr val="accent1">
              <a:lumMod val="20000"/>
              <a:lumOff val="80000"/>
            </a:schemeClr>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sng"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Prescriptions potentiellement inappropriées observées</a:t>
            </a:r>
            <a:r>
              <a:rPr kumimoji="0" lang="fr-FR" sz="1600" b="1"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Benzodiazépines à demi-vie longue, posologie non diminuée de moitié, durée &gt; 4 semaines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Association de 2 psychotropes de la même classe thérapeutique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Neuroleptiques </a:t>
            </a:r>
            <a:r>
              <a:rPr kumimoji="0" lang="fr-FR" sz="1400" b="0" i="0" u="none" strike="noStrike" kern="0" cap="none" spc="0" normalizeH="0" baseline="0" noProof="0" dirty="0" err="1">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phénothiaziniques</a:t>
            </a: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 en 1</a:t>
            </a:r>
            <a:r>
              <a:rPr kumimoji="0" lang="fr-FR" sz="1400" b="0" i="0" u="none" strike="noStrike" kern="0" cap="none" spc="0" normalizeH="0" baseline="3000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ère</a:t>
            </a: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 intention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Médicaments anticholinergiques chez des patients déments ou présentant un syndrome confusionnel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Antidépresseurs imipraminiques en 1</a:t>
            </a:r>
            <a:r>
              <a:rPr kumimoji="0" lang="fr-FR" sz="1400" b="0" i="0" u="none" strike="noStrike" kern="0" cap="none" spc="0" normalizeH="0" baseline="3000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ère</a:t>
            </a:r>
            <a:r>
              <a:rPr kumimoji="0" lang="fr-FR" sz="1400" b="0" i="0" u="none" strike="noStrike" kern="0" cap="none" spc="0" normalizeH="0" baseline="0" noProof="0" dirty="0">
                <a:ln>
                  <a:noFill/>
                </a:ln>
                <a:solidFill>
                  <a:srgbClr val="5B9BD5">
                    <a:lumMod val="50000"/>
                  </a:srgbClr>
                </a:solidFill>
                <a:effectLst/>
                <a:uLnTx/>
                <a:uFillTx/>
                <a:latin typeface="Segoe UI Emoji" panose="020B0502040204020203" pitchFamily="34" charset="0"/>
                <a:ea typeface="Segoe UI Emoji" panose="020B0502040204020203" pitchFamily="34" charset="0"/>
                <a:cs typeface="+mn-cs"/>
              </a:rPr>
              <a:t> intention</a:t>
            </a:r>
          </a:p>
        </p:txBody>
      </p:sp>
      <p:pic>
        <p:nvPicPr>
          <p:cNvPr id="12" name="Picture 6"/>
          <p:cNvPicPr>
            <a:picLocks noChangeAspect="1" noChangeArrowheads="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t="15556"/>
          <a:stretch/>
        </p:blipFill>
        <p:spPr bwMode="auto">
          <a:xfrm rot="10800000">
            <a:off x="5332113" y="3991589"/>
            <a:ext cx="847725" cy="48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383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Etudes réalisées auprès des établissements de santé de la région</a:t>
            </a:r>
          </a:p>
          <a:p>
            <a:pPr lvl="1"/>
            <a:r>
              <a:rPr lang="fr-FR" dirty="0"/>
              <a:t>Evaluation de la charge anticholinergique des prescriptions en 2022 : </a:t>
            </a:r>
            <a:r>
              <a:rPr lang="fr-FR" b="0" dirty="0"/>
              <a:t>24 établissements / 717 patients</a:t>
            </a:r>
          </a:p>
          <a:p>
            <a:pPr lvl="2"/>
            <a:endParaRPr lang="fr-FR" sz="1050" dirty="0"/>
          </a:p>
          <a:p>
            <a:pPr lvl="2"/>
            <a:r>
              <a:rPr lang="fr-FR" dirty="0"/>
              <a:t>78% ont au moins une molécule anticholinergique prescrite</a:t>
            </a:r>
          </a:p>
          <a:p>
            <a:pPr lvl="2"/>
            <a:r>
              <a:rPr lang="fr-FR" b="0" dirty="0"/>
              <a:t>14% ont un score ACB (effets centraux) et/ou CIA (effets périphériques) à risque élevé</a:t>
            </a:r>
          </a:p>
          <a:p>
            <a:pPr marL="914400" lvl="2" indent="0">
              <a:buNone/>
            </a:pPr>
            <a:endParaRPr lang="fr-FR" b="0" dirty="0"/>
          </a:p>
          <a:p>
            <a:pPr lvl="2"/>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a:bodyPr>
          <a:lstStyle/>
          <a:p>
            <a:r>
              <a:rPr lang="fr-FR" dirty="0"/>
              <a:t>Constats régionaux</a:t>
            </a:r>
          </a:p>
        </p:txBody>
      </p:sp>
      <p:pic>
        <p:nvPicPr>
          <p:cNvPr id="10" name="chart"/>
          <p:cNvPicPr>
            <a:picLocks noChangeAspect="1"/>
          </p:cNvPicPr>
          <p:nvPr/>
        </p:nvPicPr>
        <p:blipFill>
          <a:blip r:embed="rId3">
            <a:duotone>
              <a:schemeClr val="accent6">
                <a:shade val="45000"/>
                <a:satMod val="135000"/>
              </a:schemeClr>
              <a:prstClr val="white"/>
            </a:duotone>
          </a:blip>
          <a:srcRect/>
          <a:stretch>
            <a:fillRect/>
          </a:stretch>
        </p:blipFill>
        <p:spPr bwMode="auto">
          <a:xfrm rot="5400000" flipV="1">
            <a:off x="617446" y="1965373"/>
            <a:ext cx="727183" cy="714074"/>
          </a:xfrm>
          <a:prstGeom prst="rect">
            <a:avLst/>
          </a:prstGeom>
          <a:noFill/>
          <a:ln>
            <a:noFill/>
          </a:ln>
        </p:spPr>
      </p:pic>
      <p:pic>
        <p:nvPicPr>
          <p:cNvPr id="13" name="Image 12" descr="Capture d’écra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8790" y="2981325"/>
            <a:ext cx="5235010" cy="3095625"/>
          </a:xfrm>
          <a:prstGeom prst="rect">
            <a:avLst/>
          </a:prstGeom>
        </p:spPr>
      </p:pic>
      <p:pic>
        <p:nvPicPr>
          <p:cNvPr id="14" name="Image 13" descr="Capture d’écran"/>
          <p:cNvPicPr>
            <a:picLocks noChangeAspect="1"/>
          </p:cNvPicPr>
          <p:nvPr/>
        </p:nvPicPr>
        <p:blipFill rotWithShape="1">
          <a:blip r:embed="rId5">
            <a:extLst>
              <a:ext uri="{28A0092B-C50C-407E-A947-70E740481C1C}">
                <a14:useLocalDpi xmlns:a14="http://schemas.microsoft.com/office/drawing/2010/main" val="0"/>
              </a:ext>
            </a:extLst>
          </a:blip>
          <a:srcRect b="11077"/>
          <a:stretch/>
        </p:blipFill>
        <p:spPr>
          <a:xfrm>
            <a:off x="947797" y="3351337"/>
            <a:ext cx="4694446" cy="2160288"/>
          </a:xfrm>
          <a:prstGeom prst="rect">
            <a:avLst/>
          </a:prstGeom>
        </p:spPr>
      </p:pic>
    </p:spTree>
    <p:extLst>
      <p:ext uri="{BB962C8B-B14F-4D97-AF65-F5344CB8AC3E}">
        <p14:creationId xmlns:p14="http://schemas.microsoft.com/office/powerpoint/2010/main" val="1863947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Triade iatrogénique :</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Soirée iatrogénie médicamenteuse</a:t>
            </a:r>
            <a:endParaRPr kumimoji="0" lang="fr-FR" sz="12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Espace réservé du numéro de diapositive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A4AE8C-A5EC-46C3-B8CF-3DC08DAAD9BE}" type="slidenum">
              <a:rPr kumimoji="0" lang="fr-FR" sz="1200" b="0" i="0" u="none" strike="noStrike" kern="1200" cap="none" spc="0" normalizeH="0" baseline="0" noProof="0" smtClean="0">
                <a:ln>
                  <a:noFill/>
                </a:ln>
                <a:solidFill>
                  <a:prstClr val="white"/>
                </a:solidFill>
                <a:effectLst/>
                <a:uLnTx/>
                <a:uFillTx/>
                <a:latin typeface="Segoe UI Emoji" panose="020B0502040204020203" pitchFamily="34" charset="0"/>
                <a:ea typeface="Segoe UI Emoji" panose="020B0502040204020203" pitchFamily="34" charset="0"/>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p:txBody>
      </p:sp>
      <p:sp>
        <p:nvSpPr>
          <p:cNvPr id="2" name="Titre 1"/>
          <p:cNvSpPr>
            <a:spLocks noGrp="1"/>
          </p:cNvSpPr>
          <p:nvPr>
            <p:ph type="title"/>
          </p:nvPr>
        </p:nvSpPr>
        <p:spPr>
          <a:xfrm>
            <a:off x="2063496" y="162001"/>
            <a:ext cx="8388504" cy="964141"/>
          </a:xfrm>
        </p:spPr>
        <p:txBody>
          <a:bodyPr>
            <a:normAutofit fontScale="90000"/>
          </a:bodyPr>
          <a:lstStyle/>
          <a:p>
            <a:r>
              <a:rPr lang="fr-FR" dirty="0"/>
              <a:t>Principales situations à risque d’iatrogénie</a:t>
            </a:r>
          </a:p>
        </p:txBody>
      </p:sp>
      <p:sp>
        <p:nvSpPr>
          <p:cNvPr id="7" name="ZoneTexte 6"/>
          <p:cNvSpPr txBox="1"/>
          <p:nvPr/>
        </p:nvSpPr>
        <p:spPr>
          <a:xfrm>
            <a:off x="1941224" y="1976691"/>
            <a:ext cx="391477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small"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Polymédication</a:t>
            </a:r>
          </a:p>
        </p:txBody>
      </p:sp>
      <p:sp>
        <p:nvSpPr>
          <p:cNvPr id="9" name="ZoneTexte 8"/>
          <p:cNvSpPr txBox="1"/>
          <p:nvPr/>
        </p:nvSpPr>
        <p:spPr>
          <a:xfrm>
            <a:off x="1295849" y="1980560"/>
            <a:ext cx="533400" cy="519351"/>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79646"/>
                </a:solidFill>
                <a:effectLst/>
                <a:uLnTx/>
                <a:uFillTx/>
                <a:latin typeface="Segoe UI Black" panose="020B0A02040204020203" pitchFamily="34" charset="0"/>
                <a:ea typeface="Segoe UI Black" panose="020B0A02040204020203" pitchFamily="34" charset="0"/>
                <a:cs typeface="+mn-cs"/>
              </a:rPr>
              <a:t>1</a:t>
            </a:r>
          </a:p>
        </p:txBody>
      </p:sp>
      <p:sp>
        <p:nvSpPr>
          <p:cNvPr id="11" name="Rectangle 10"/>
          <p:cNvSpPr/>
          <p:nvPr/>
        </p:nvSpPr>
        <p:spPr>
          <a:xfrm>
            <a:off x="2445082" y="2517896"/>
            <a:ext cx="9023017" cy="830997"/>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Souvent justifiée chez les personnes âgées mais peut être contrôlée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a:ln>
                  <a:noFill/>
                </a:ln>
                <a:solidFill>
                  <a:prstClr val="black"/>
                </a:solidFill>
                <a:effectLst/>
                <a:uLnTx/>
                <a:uFillTx/>
                <a:latin typeface="Segoe UI Emoji" panose="020B0502040204020203" pitchFamily="34" charset="0"/>
                <a:ea typeface="Segoe UI Emoji" panose="020B0502040204020203" pitchFamily="34" charset="0"/>
                <a:cs typeface="+mn-cs"/>
              </a:rPr>
              <a:t>Nécessité de réévaluer la pertinence actuelle de chaque médicament lors de chaque nouvelle prescription</a:t>
            </a:r>
          </a:p>
        </p:txBody>
      </p:sp>
      <p:sp>
        <p:nvSpPr>
          <p:cNvPr id="12" name="Rectangle à coins arrondis 11"/>
          <p:cNvSpPr/>
          <p:nvPr/>
        </p:nvSpPr>
        <p:spPr>
          <a:xfrm>
            <a:off x="5971438" y="4069282"/>
            <a:ext cx="5077562" cy="638473"/>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Exemples :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smtClean="0">
                <a:ln>
                  <a:noFill/>
                </a:ln>
                <a:solidFill>
                  <a:prstClr val="white"/>
                </a:solidFill>
                <a:effectLst/>
                <a:uLnTx/>
                <a:uFillTx/>
                <a:latin typeface="Segoe UI Emoji" panose="020B0502040204020203" pitchFamily="34" charset="0"/>
                <a:ea typeface="Segoe UI Emoji" panose="020B0502040204020203" pitchFamily="34" charset="0"/>
                <a:cs typeface="+mn-cs"/>
              </a:rPr>
              <a:t>IPP </a:t>
            </a: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au long cours </a:t>
            </a:r>
            <a:r>
              <a:rPr kumimoji="0" lang="fr-FR" sz="1050" b="0" i="0" u="none" strike="noStrike" kern="1200" cap="none" spc="0" normalizeH="0" baseline="0" noProof="0" dirty="0" smtClean="0">
                <a:ln>
                  <a:noFill/>
                </a:ln>
                <a:solidFill>
                  <a:prstClr val="white"/>
                </a:solidFill>
                <a:effectLst/>
                <a:uLnTx/>
                <a:uFillTx/>
                <a:latin typeface="Segoe UI Emoji" panose="020B0502040204020203" pitchFamily="34" charset="0"/>
                <a:ea typeface="Segoe UI Emoji" panose="020B0502040204020203" pitchFamily="34" charset="0"/>
                <a:cs typeface="+mn-cs"/>
              </a:rPr>
              <a:t>sans réévaluation clinique</a:t>
            </a:r>
            <a:endPar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050" b="0" i="0" u="none" strike="noStrike" kern="1200" cap="none" spc="0" normalizeH="0" baseline="0" noProof="0" dirty="0">
                <a:ln>
                  <a:noFill/>
                </a:ln>
                <a:solidFill>
                  <a:prstClr val="white"/>
                </a:solidFill>
                <a:effectLst/>
                <a:uLnTx/>
                <a:uFillTx/>
                <a:latin typeface="Segoe UI Emoji" panose="020B0502040204020203" pitchFamily="34" charset="0"/>
                <a:ea typeface="Segoe UI Emoji" panose="020B0502040204020203" pitchFamily="34" charset="0"/>
                <a:cs typeface="+mn-cs"/>
              </a:rPr>
              <a:t>Antidépresseur pour une dépression ancienne non réévaluée</a:t>
            </a:r>
          </a:p>
        </p:txBody>
      </p:sp>
      <p:sp>
        <p:nvSpPr>
          <p:cNvPr id="13" name="ZoneTexte 12"/>
          <p:cNvSpPr txBox="1"/>
          <p:nvPr/>
        </p:nvSpPr>
        <p:spPr>
          <a:xfrm>
            <a:off x="3659705" y="3489785"/>
            <a:ext cx="4950895"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srgbClr val="8DC63F"/>
                </a:solidFill>
                <a:effectLst/>
                <a:uLnTx/>
                <a:uFillTx/>
                <a:latin typeface="Segoe UI Black" panose="020B0A02040204020203" pitchFamily="34" charset="0"/>
                <a:ea typeface="Segoe UI Black" panose="020B0A02040204020203" pitchFamily="34" charset="0"/>
                <a:cs typeface="+mn-cs"/>
              </a:rPr>
              <a:t>Objectif = arrêter les « </a:t>
            </a:r>
            <a:r>
              <a:rPr kumimoji="0" lang="fr-FR" sz="2000" b="0" i="0" u="none" strike="noStrike" kern="1200" cap="none" spc="0" normalizeH="0" baseline="0" noProof="0" dirty="0" err="1">
                <a:ln>
                  <a:noFill/>
                </a:ln>
                <a:solidFill>
                  <a:srgbClr val="8DC63F"/>
                </a:solidFill>
                <a:effectLst/>
                <a:uLnTx/>
                <a:uFillTx/>
                <a:latin typeface="Segoe UI Black" panose="020B0A02040204020203" pitchFamily="34" charset="0"/>
                <a:ea typeface="Segoe UI Black" panose="020B0A02040204020203" pitchFamily="34" charset="0"/>
                <a:cs typeface="+mn-cs"/>
              </a:rPr>
              <a:t>overuse</a:t>
            </a:r>
            <a:r>
              <a:rPr kumimoji="0" lang="fr-FR" sz="2000" b="0" i="0" u="none" strike="noStrike" kern="1200" cap="none" spc="0" normalizeH="0" baseline="0" noProof="0" dirty="0">
                <a:ln>
                  <a:noFill/>
                </a:ln>
                <a:solidFill>
                  <a:srgbClr val="8DC63F"/>
                </a:solidFill>
                <a:effectLst/>
                <a:uLnTx/>
                <a:uFillTx/>
                <a:latin typeface="Segoe UI Black" panose="020B0A02040204020203" pitchFamily="34" charset="0"/>
                <a:ea typeface="Segoe UI Black" panose="020B0A02040204020203" pitchFamily="34" charset="0"/>
                <a:cs typeface="+mn-cs"/>
              </a:rPr>
              <a:t> »</a:t>
            </a:r>
          </a:p>
        </p:txBody>
      </p:sp>
    </p:spTree>
    <p:extLst>
      <p:ext uri="{BB962C8B-B14F-4D97-AF65-F5344CB8AC3E}">
        <p14:creationId xmlns:p14="http://schemas.microsoft.com/office/powerpoint/2010/main" val="25217505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PLATE_ARS_PACA 16-9">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ppt/theme/theme10.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Personnalisée 2">
      <a:dk1>
        <a:srgbClr val="424242"/>
      </a:dk1>
      <a:lt1>
        <a:srgbClr val="FFFFFF"/>
      </a:lt1>
      <a:dk2>
        <a:srgbClr val="000000"/>
      </a:dk2>
      <a:lt2>
        <a:srgbClr val="B1B1B1"/>
      </a:lt2>
      <a:accent1>
        <a:srgbClr val="00AAFF"/>
      </a:accent1>
      <a:accent2>
        <a:srgbClr val="154768"/>
      </a:accent2>
      <a:accent3>
        <a:srgbClr val="4DC0E2"/>
      </a:accent3>
      <a:accent4>
        <a:srgbClr val="69BB8F"/>
      </a:accent4>
      <a:accent5>
        <a:srgbClr val="00A2A6"/>
      </a:accent5>
      <a:accent6>
        <a:srgbClr val="0078BE"/>
      </a:accent6>
      <a:hlink>
        <a:srgbClr val="424242"/>
      </a:hlink>
      <a:folHlink>
        <a:srgbClr val="42424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defRPr smtClean="0">
            <a:latin typeface="Lato Medium" panose="020F0502020204030203" pitchFamily="34" charset="0"/>
            <a:ea typeface="Lato Medium" panose="020F0502020204030203" pitchFamily="34" charset="0"/>
            <a:cs typeface="Lato Medium" panose="020F0502020204030203"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_ARS_PACA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ppt/theme/theme3.xml><?xml version="1.0" encoding="utf-8"?>
<a:theme xmlns:a="http://schemas.openxmlformats.org/drawingml/2006/main" name="Blue">
  <a:themeElements>
    <a:clrScheme name="Blue">
      <a:dk1>
        <a:srgbClr val="000000"/>
      </a:dk1>
      <a:lt1>
        <a:srgbClr val="FFFFFF"/>
      </a:lt1>
      <a:dk2>
        <a:srgbClr val="000000"/>
      </a:dk2>
      <a:lt2>
        <a:srgbClr val="FEFFFF"/>
      </a:lt2>
      <a:accent1>
        <a:srgbClr val="2A729F"/>
      </a:accent1>
      <a:accent2>
        <a:srgbClr val="ECF2F6"/>
      </a:accent2>
      <a:accent3>
        <a:srgbClr val="747F83"/>
      </a:accent3>
      <a:accent4>
        <a:srgbClr val="949494"/>
      </a:accent4>
      <a:accent5>
        <a:srgbClr val="EAEAEA"/>
      </a:accent5>
      <a:accent6>
        <a:srgbClr val="D4D4D4"/>
      </a:accent6>
      <a:hlink>
        <a:srgbClr val="FEFFFF"/>
      </a:hlink>
      <a:folHlink>
        <a:srgbClr val="595959"/>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ue" id="{F34F8E86-971B-8144-86D2-002F53367952}" vid="{91901892-54E1-DF40-B961-D461CE970EEF}"/>
    </a:ext>
  </a:extLst>
</a:theme>
</file>

<file path=ppt/theme/theme4.xml><?xml version="1.0" encoding="utf-8"?>
<a:theme xmlns:a="http://schemas.openxmlformats.org/drawingml/2006/main" name="Diaporama modèle ARS PdL">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ppt/theme/theme5.xml><?xml version="1.0" encoding="utf-8"?>
<a:theme xmlns:a="http://schemas.openxmlformats.org/drawingml/2006/main" name="3_TEMPLATE_ARS_PACA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ppt/theme/theme6.xml><?xml version="1.0" encoding="utf-8"?>
<a:theme xmlns:a="http://schemas.openxmlformats.org/drawingml/2006/main" name="4_TEMPLATE_ARS_PACA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ppt/theme/theme7.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asque PPT v2.pptx" id="{2979B665-12EE-4EB5-AF8C-E55541012CFF}" vid="{BF870EE4-3E1E-48AA-8733-A8374942E04B}"/>
    </a:ext>
  </a:extLst>
</a:theme>
</file>

<file path=ppt/theme/theme8.xml><?xml version="1.0" encoding="utf-8"?>
<a:theme xmlns:a="http://schemas.openxmlformats.org/drawingml/2006/main" name="TEMPLATE_INTITULE_OFFICIEL">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presentation ppt_DGOS.pptx" id="{B0064140-0F82-488E-B524-C6C2029099B4}" vid="{AA084E05-CF0D-4549-B783-425241C1B68D}"/>
    </a:ext>
  </a:extLst>
</a:theme>
</file>

<file path=ppt/theme/theme9.xml><?xml version="1.0" encoding="utf-8"?>
<a:theme xmlns:a="http://schemas.openxmlformats.org/drawingml/2006/main" name="2_TEMPLATE_ARS_PACA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dirty="0" smtClean="0"/>
        </a:defPPr>
      </a:lstStyle>
    </a:txDef>
  </a:objectDefaults>
  <a:extraClrSchemeLst/>
  <a:extLst>
    <a:ext uri="{05A4C25C-085E-4340-85A3-A5531E510DB2}">
      <thm15:themeFamily xmlns:thm15="http://schemas.microsoft.com/office/thememl/2012/main" name="Diaporama modèle ARS PdL base.potx" id="{F4026CFA-06AE-42BE-90A4-BBBB7AD0694B}" vid="{2C5E05D2-BD99-43C8-9EF8-787A8C2B1079}"/>
    </a:ext>
  </a:extLst>
</a:theme>
</file>

<file path=docProps/app.xml><?xml version="1.0" encoding="utf-8"?>
<Properties xmlns="http://schemas.openxmlformats.org/officeDocument/2006/extended-properties" xmlns:vt="http://schemas.openxmlformats.org/officeDocument/2006/docPropsVTypes">
  <Template>Diaporama modèle ARS PdL</Template>
  <TotalTime>8087</TotalTime>
  <Words>3257</Words>
  <Application>Microsoft Office PowerPoint</Application>
  <PresentationFormat>Grand écran</PresentationFormat>
  <Paragraphs>331</Paragraphs>
  <Slides>27</Slides>
  <Notes>16</Notes>
  <HiddenSlides>0</HiddenSlides>
  <MMClips>0</MMClips>
  <ScaleCrop>false</ScaleCrop>
  <HeadingPairs>
    <vt:vector size="8" baseType="variant">
      <vt:variant>
        <vt:lpstr>Polices utilisées</vt:lpstr>
      </vt:variant>
      <vt:variant>
        <vt:i4>18</vt:i4>
      </vt:variant>
      <vt:variant>
        <vt:lpstr>Thème</vt:lpstr>
      </vt:variant>
      <vt:variant>
        <vt:i4>12</vt:i4>
      </vt:variant>
      <vt:variant>
        <vt:lpstr>Serveurs OLE incorporés</vt:lpstr>
      </vt:variant>
      <vt:variant>
        <vt:i4>1</vt:i4>
      </vt:variant>
      <vt:variant>
        <vt:lpstr>Titres des diapositives</vt:lpstr>
      </vt:variant>
      <vt:variant>
        <vt:i4>27</vt:i4>
      </vt:variant>
    </vt:vector>
  </HeadingPairs>
  <TitlesOfParts>
    <vt:vector size="58" baseType="lpstr">
      <vt:lpstr>.AppleSystemUIFont</vt:lpstr>
      <vt:lpstr>Arial</vt:lpstr>
      <vt:lpstr>Calibri</vt:lpstr>
      <vt:lpstr>Calibri Light</vt:lpstr>
      <vt:lpstr>Courier New</vt:lpstr>
      <vt:lpstr>Gill Sans</vt:lpstr>
      <vt:lpstr>Helvetica Neue</vt:lpstr>
      <vt:lpstr>Lato</vt:lpstr>
      <vt:lpstr>Lato Black</vt:lpstr>
      <vt:lpstr>Lato Bold</vt:lpstr>
      <vt:lpstr>Lato Light</vt:lpstr>
      <vt:lpstr>Lato Medium</vt:lpstr>
      <vt:lpstr>Lato Regular</vt:lpstr>
      <vt:lpstr>Segoe UI</vt:lpstr>
      <vt:lpstr>Segoe UI Black</vt:lpstr>
      <vt:lpstr>Segoe UI Emoji</vt:lpstr>
      <vt:lpstr>Segoe UI Semibold</vt:lpstr>
      <vt:lpstr>Wingdings</vt:lpstr>
      <vt:lpstr>TEMPLATE_ARS_PACA 16-9</vt:lpstr>
      <vt:lpstr>1_TEMPLATE_ARS_PACA 16-9</vt:lpstr>
      <vt:lpstr>Blue</vt:lpstr>
      <vt:lpstr>Diaporama modèle ARS PdL</vt:lpstr>
      <vt:lpstr>3_TEMPLATE_ARS_PACA 16-9</vt:lpstr>
      <vt:lpstr>4_TEMPLATE_ARS_PACA 16-9</vt:lpstr>
      <vt:lpstr>Conception personnalisée</vt:lpstr>
      <vt:lpstr>TEMPLATE_INTITULE_OFFICIEL</vt:lpstr>
      <vt:lpstr>2_TEMPLATE_ARS_PACA 16-9</vt:lpstr>
      <vt:lpstr>Thème Office</vt:lpstr>
      <vt:lpstr>1_Thème Office</vt:lpstr>
      <vt:lpstr>Office Theme</vt:lpstr>
      <vt:lpstr>Diapositive think-cell</vt:lpstr>
      <vt:lpstr>Présentation PowerPoint</vt:lpstr>
      <vt:lpstr>Ordre du jour </vt:lpstr>
      <vt:lpstr> Soirée proposée dans le cadre du Plan d’Action Pluriannuel Régional pour l’Amélioration de la Pertinence des Soins (PAPRAPS) 2022-2025  sous l’égide de</vt:lpstr>
      <vt:lpstr>Prévention de l’iatrogénie médicamenteuse chez les sujets âgés  (≥75 ans ou ≥ 65 ans polypathologiques)</vt:lpstr>
      <vt:lpstr>Iatrogénie médicamenteuse</vt:lpstr>
      <vt:lpstr>Prescriptions sous-optimales en gériatrie</vt:lpstr>
      <vt:lpstr>Constats régionaux</vt:lpstr>
      <vt:lpstr>Constats régionaux</vt:lpstr>
      <vt:lpstr>Principales situations à risque d’iatrogénie</vt:lpstr>
      <vt:lpstr>Principales situations à risque d’iatrogénie</vt:lpstr>
      <vt:lpstr>Principales situations à risque d’iatrogénie</vt:lpstr>
      <vt:lpstr>Principales situations à risque d’iatrogénie</vt:lpstr>
      <vt:lpstr>Principales situations à risque d’iatrogénie</vt:lpstr>
      <vt:lpstr>Principales situations à risque d’iatrogénie</vt:lpstr>
      <vt:lpstr>Réévaluation des prescriptions médicamenteuses</vt:lpstr>
      <vt:lpstr>Accompagnement à domicile de la prise médicamenteuse</vt:lpstr>
      <vt:lpstr>Présentation PowerPoint</vt:lpstr>
      <vt:lpstr>Présentation PowerPoint</vt:lpstr>
      <vt:lpstr>Pour les patients dépendants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Ministère des affaires sociales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Sylvie DURAND</dc:creator>
  <cp:lastModifiedBy>D ACREMONT Fanny</cp:lastModifiedBy>
  <cp:revision>618</cp:revision>
  <cp:lastPrinted>2025-07-04T08:58:59Z</cp:lastPrinted>
  <dcterms:created xsi:type="dcterms:W3CDTF">2022-10-06T09:40:07Z</dcterms:created>
  <dcterms:modified xsi:type="dcterms:W3CDTF">2025-10-09T16:11:18Z</dcterms:modified>
</cp:coreProperties>
</file>