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50" r:id="rId4"/>
  </p:sldMasterIdLst>
  <p:notesMasterIdLst>
    <p:notesMasterId r:id="rId13"/>
  </p:notesMasterIdLst>
  <p:handoutMasterIdLst>
    <p:handoutMasterId r:id="rId14"/>
  </p:handoutMasterIdLst>
  <p:sldIdLst>
    <p:sldId id="332" r:id="rId5"/>
    <p:sldId id="11775" r:id="rId6"/>
    <p:sldId id="11779" r:id="rId7"/>
    <p:sldId id="11767" r:id="rId8"/>
    <p:sldId id="11781" r:id="rId9"/>
    <p:sldId id="11749" r:id="rId10"/>
    <p:sldId id="11780" r:id="rId11"/>
    <p:sldId id="342" r:id="rId12"/>
  </p:sldIdLst>
  <p:sldSz cx="10691813" cy="7559675"/>
  <p:notesSz cx="7315200" cy="9601200"/>
  <p:custDataLst>
    <p:tags r:id="rId15"/>
  </p:custDataLst>
  <p:defaultTex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998" userDrawn="1">
          <p15:clr>
            <a:srgbClr val="A4A3A4"/>
          </p15:clr>
        </p15:guide>
        <p15:guide id="4" orient="horz" pos="4195" userDrawn="1">
          <p15:clr>
            <a:srgbClr val="A4A3A4"/>
          </p15:clr>
        </p15:guide>
        <p15:guide id="5" orient="horz" pos="113" userDrawn="1">
          <p15:clr>
            <a:srgbClr val="A4A3A4"/>
          </p15:clr>
        </p15:guide>
        <p15:guide id="7" orient="horz" pos="4649" userDrawn="1">
          <p15:clr>
            <a:srgbClr val="A4A3A4"/>
          </p15:clr>
        </p15:guide>
        <p15:guide id="8" pos="3368" userDrawn="1">
          <p15:clr>
            <a:srgbClr val="A4A3A4"/>
          </p15:clr>
        </p15:guide>
        <p15:guide id="9" pos="238" userDrawn="1">
          <p15:clr>
            <a:srgbClr val="A4A3A4"/>
          </p15:clr>
        </p15:guide>
        <p15:guide id="10" pos="6565" userDrawn="1">
          <p15:clr>
            <a:srgbClr val="A4A3A4"/>
          </p15:clr>
        </p15:guide>
        <p15:guide id="11" pos="3458" userDrawn="1">
          <p15:clr>
            <a:srgbClr val="A4A3A4"/>
          </p15:clr>
        </p15:guide>
        <p15:guide id="12" pos="107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14"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2F2F9"/>
    <a:srgbClr val="0B5686"/>
    <a:srgbClr val="188CE5"/>
    <a:srgbClr val="FE7562"/>
    <a:srgbClr val="F1B9B1"/>
    <a:srgbClr val="F5796F"/>
    <a:srgbClr val="95C13D"/>
    <a:srgbClr val="0070C0"/>
    <a:srgbClr val="0C46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FE424-A31F-465C-B0C5-C1E2A77C3E30}" v="110" dt="2021-05-26T12:19:43.425"/>
    <p1510:client id="{A8E730B4-852B-4FA5-BBC0-22FF301F18BC}" v="13" dt="2021-05-27T10:39:01.560"/>
    <p1510:client id="{AC96779E-9644-4DD0-8508-06E5B4AF3DF3}" v="106" dt="2021-06-02T04:24:57.192"/>
    <p1510:client id="{F344AE97-0121-42B1-A676-2FC12B370E8B}" v="4" dt="2021-06-02T04:13:21.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6940" autoAdjust="0"/>
  </p:normalViewPr>
  <p:slideViewPr>
    <p:cSldViewPr snapToGrid="0" snapToObjects="1" showGuides="1">
      <p:cViewPr varScale="1">
        <p:scale>
          <a:sx n="100" d="100"/>
          <a:sy n="100" d="100"/>
        </p:scale>
        <p:origin x="1434" y="90"/>
      </p:cViewPr>
      <p:guideLst>
        <p:guide orient="horz" pos="998"/>
        <p:guide orient="horz" pos="4195"/>
        <p:guide orient="horz" pos="113"/>
        <p:guide orient="horz" pos="4649"/>
        <p:guide pos="3368"/>
        <p:guide pos="238"/>
        <p:guide pos="6565"/>
        <p:guide pos="3458"/>
        <p:guide pos="107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p:scale>
          <a:sx n="200" d="100"/>
          <a:sy n="200" d="100"/>
        </p:scale>
        <p:origin x="-413" y="-417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28820345618322"/>
          <c:y val="5.6096249733403838E-2"/>
          <c:w val="0.5014669853451158"/>
          <c:h val="0.88780813153002847"/>
        </c:manualLayout>
      </c:layout>
      <c:doughnutChart>
        <c:varyColors val="1"/>
        <c:ser>
          <c:idx val="0"/>
          <c:order val="0"/>
          <c:tx>
            <c:strRef>
              <c:f>Sheet1!$B$1</c:f>
              <c:strCache>
                <c:ptCount val="1"/>
                <c:pt idx="0">
                  <c:v>Sales</c:v>
                </c:pt>
              </c:strCache>
            </c:strRef>
          </c:tx>
          <c:dPt>
            <c:idx val="0"/>
            <c:bubble3D val="0"/>
            <c:spPr>
              <a:solidFill>
                <a:srgbClr val="FF4136"/>
              </a:solidFill>
              <a:ln w="19050">
                <a:solidFill>
                  <a:schemeClr val="lt1"/>
                </a:solidFill>
              </a:ln>
              <a:effectLst/>
            </c:spPr>
            <c:extLst>
              <c:ext xmlns:c16="http://schemas.microsoft.com/office/drawing/2014/chart" uri="{C3380CC4-5D6E-409C-BE32-E72D297353CC}">
                <c16:uniqueId val="{00000001-2EDA-4FAA-9E8A-1691B4CF74D1}"/>
              </c:ext>
            </c:extLst>
          </c:dPt>
          <c:dPt>
            <c:idx val="1"/>
            <c:bubble3D val="0"/>
            <c:spPr>
              <a:solidFill>
                <a:srgbClr val="FFD200"/>
              </a:solidFill>
              <a:ln w="19050">
                <a:solidFill>
                  <a:schemeClr val="lt1"/>
                </a:solidFill>
              </a:ln>
              <a:effectLst/>
            </c:spPr>
            <c:extLst>
              <c:ext xmlns:c16="http://schemas.microsoft.com/office/drawing/2014/chart" uri="{C3380CC4-5D6E-409C-BE32-E72D297353CC}">
                <c16:uniqueId val="{00000003-2EDA-4FAA-9E8A-1691B4CF74D1}"/>
              </c:ext>
            </c:extLst>
          </c:dPt>
          <c:dPt>
            <c:idx val="2"/>
            <c:bubble3D val="0"/>
            <c:spPr>
              <a:solidFill>
                <a:srgbClr val="95C13D"/>
              </a:solidFill>
              <a:ln w="19050">
                <a:solidFill>
                  <a:schemeClr val="lt1"/>
                </a:solidFill>
              </a:ln>
              <a:effectLst/>
            </c:spPr>
            <c:extLst>
              <c:ext xmlns:c16="http://schemas.microsoft.com/office/drawing/2014/chart" uri="{C3380CC4-5D6E-409C-BE32-E72D297353CC}">
                <c16:uniqueId val="{00000005-2EDA-4FAA-9E8A-1691B4CF74D1}"/>
              </c:ext>
            </c:extLst>
          </c:dPt>
          <c:dLbls>
            <c:dLbl>
              <c:idx val="0"/>
              <c:layout>
                <c:manualLayout>
                  <c:x val="0"/>
                  <c:y val="0"/>
                </c:manualLayout>
              </c:layout>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DA-4FAA-9E8A-1691B4CF74D1}"/>
                </c:ext>
              </c:extLst>
            </c:dLbl>
            <c:spPr>
              <a:noFill/>
              <a:ln>
                <a:noFill/>
              </a:ln>
              <a:effectLst/>
            </c:spPr>
            <c:txPr>
              <a:bodyPr rot="0" spcFirstLastPara="1" vertOverflow="ellipsis" vert="horz" wrap="square" anchor="ctr" anchorCtr="1"/>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Faible niveau de maturité</c:v>
                </c:pt>
                <c:pt idx="1">
                  <c:v>Maturité intermédiaire</c:v>
                </c:pt>
                <c:pt idx="2">
                  <c:v>Haut niveau de maturité</c:v>
                </c:pt>
              </c:strCache>
            </c:strRef>
          </c:cat>
          <c:val>
            <c:numRef>
              <c:f>Sheet1!$B$2:$B$4</c:f>
              <c:numCache>
                <c:formatCode>General</c:formatCode>
                <c:ptCount val="3"/>
                <c:pt idx="0">
                  <c:v>1</c:v>
                </c:pt>
                <c:pt idx="1">
                  <c:v>2</c:v>
                </c:pt>
                <c:pt idx="2">
                  <c:v>8</c:v>
                </c:pt>
              </c:numCache>
            </c:numRef>
          </c:val>
          <c:extLst>
            <c:ext xmlns:c16="http://schemas.microsoft.com/office/drawing/2014/chart" uri="{C3380CC4-5D6E-409C-BE32-E72D297353CC}">
              <c16:uniqueId val="{00000006-2EDA-4FAA-9E8A-1691B4CF74D1}"/>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2"/>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28820345618322"/>
          <c:y val="5.6096249733403838E-2"/>
          <c:w val="0.5014669853451158"/>
          <c:h val="0.88780813153002847"/>
        </c:manualLayout>
      </c:layout>
      <c:doughnutChart>
        <c:varyColors val="1"/>
        <c:ser>
          <c:idx val="0"/>
          <c:order val="0"/>
          <c:tx>
            <c:strRef>
              <c:f>Sheet1!$B$1</c:f>
              <c:strCache>
                <c:ptCount val="1"/>
                <c:pt idx="0">
                  <c:v>Sales</c:v>
                </c:pt>
              </c:strCache>
            </c:strRef>
          </c:tx>
          <c:dPt>
            <c:idx val="0"/>
            <c:bubble3D val="0"/>
            <c:spPr>
              <a:solidFill>
                <a:srgbClr val="FF4136"/>
              </a:solidFill>
              <a:ln w="19050">
                <a:solidFill>
                  <a:schemeClr val="lt1"/>
                </a:solidFill>
              </a:ln>
              <a:effectLst/>
            </c:spPr>
            <c:extLst>
              <c:ext xmlns:c16="http://schemas.microsoft.com/office/drawing/2014/chart" uri="{C3380CC4-5D6E-409C-BE32-E72D297353CC}">
                <c16:uniqueId val="{00000001-9A69-4F25-8A00-A3EA9D5EE3BE}"/>
              </c:ext>
            </c:extLst>
          </c:dPt>
          <c:dPt>
            <c:idx val="1"/>
            <c:bubble3D val="0"/>
            <c:spPr>
              <a:solidFill>
                <a:srgbClr val="FFD200"/>
              </a:solidFill>
              <a:ln w="19050">
                <a:solidFill>
                  <a:schemeClr val="lt1"/>
                </a:solidFill>
              </a:ln>
              <a:effectLst/>
            </c:spPr>
            <c:extLst>
              <c:ext xmlns:c16="http://schemas.microsoft.com/office/drawing/2014/chart" uri="{C3380CC4-5D6E-409C-BE32-E72D297353CC}">
                <c16:uniqueId val="{00000003-9A69-4F25-8A00-A3EA9D5EE3BE}"/>
              </c:ext>
            </c:extLst>
          </c:dPt>
          <c:dPt>
            <c:idx val="2"/>
            <c:bubble3D val="0"/>
            <c:spPr>
              <a:solidFill>
                <a:srgbClr val="95C13D"/>
              </a:solidFill>
              <a:ln w="19050">
                <a:solidFill>
                  <a:schemeClr val="lt1"/>
                </a:solidFill>
              </a:ln>
              <a:effectLst/>
            </c:spPr>
            <c:extLst>
              <c:ext xmlns:c16="http://schemas.microsoft.com/office/drawing/2014/chart" uri="{C3380CC4-5D6E-409C-BE32-E72D297353CC}">
                <c16:uniqueId val="{00000005-9A69-4F25-8A00-A3EA9D5EE3BE}"/>
              </c:ext>
            </c:extLst>
          </c:dPt>
          <c:dLbls>
            <c:dLbl>
              <c:idx val="0"/>
              <c:spPr>
                <a:solidFill>
                  <a:srgbClr val="FFFFFF">
                    <a:alpha val="0"/>
                  </a:srgbClr>
                </a:solidFill>
                <a:ln>
                  <a:noFill/>
                </a:ln>
                <a:effectLst/>
              </c:spPr>
              <c:txPr>
                <a:bodyPr rot="0" spcFirstLastPara="1" vertOverflow="ellipsis" vert="horz" wrap="square" anchor="ctr" anchorCtr="1"/>
                <a:lstStyle/>
                <a:p>
                  <a:pPr>
                    <a:defRPr sz="1197"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A69-4F25-8A00-A3EA9D5EE3BE}"/>
                </c:ext>
              </c:extLst>
            </c:dLbl>
            <c:spPr>
              <a:noFill/>
              <a:ln>
                <a:noFill/>
              </a:ln>
              <a:effectLst/>
            </c:spPr>
            <c:txPr>
              <a:bodyPr rot="0" spcFirstLastPara="1" vertOverflow="ellipsis" vert="horz" wrap="square" anchor="ctr" anchorCtr="1"/>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Faible niveau de maturité</c:v>
                </c:pt>
                <c:pt idx="1">
                  <c:v>Maturité intermédiaire</c:v>
                </c:pt>
                <c:pt idx="2">
                  <c:v>Haut niveau de maturité</c:v>
                </c:pt>
              </c:strCache>
            </c:strRef>
          </c:cat>
          <c:val>
            <c:numRef>
              <c:f>Sheet1!$B$2:$B$4</c:f>
              <c:numCache>
                <c:formatCode>General</c:formatCode>
                <c:ptCount val="3"/>
                <c:pt idx="0">
                  <c:v>1</c:v>
                </c:pt>
                <c:pt idx="1">
                  <c:v>2</c:v>
                </c:pt>
                <c:pt idx="2">
                  <c:v>8</c:v>
                </c:pt>
              </c:numCache>
            </c:numRef>
          </c:val>
          <c:extLst>
            <c:ext xmlns:c16="http://schemas.microsoft.com/office/drawing/2014/chart" uri="{C3380CC4-5D6E-409C-BE32-E72D297353CC}">
              <c16:uniqueId val="{00000006-9A69-4F25-8A00-A3EA9D5EE3BE}"/>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2"/>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28820345618322"/>
          <c:y val="5.6096249733403838E-2"/>
          <c:w val="0.5014669853451158"/>
          <c:h val="0.88780813153002847"/>
        </c:manualLayout>
      </c:layout>
      <c:doughnutChart>
        <c:varyColors val="1"/>
        <c:ser>
          <c:idx val="0"/>
          <c:order val="0"/>
          <c:tx>
            <c:strRef>
              <c:f>Sheet1!$B$1</c:f>
              <c:strCache>
                <c:ptCount val="1"/>
                <c:pt idx="0">
                  <c:v>Sales</c:v>
                </c:pt>
              </c:strCache>
            </c:strRef>
          </c:tx>
          <c:explosion val="4"/>
          <c:dPt>
            <c:idx val="0"/>
            <c:bubble3D val="0"/>
            <c:spPr>
              <a:solidFill>
                <a:srgbClr val="FF4136"/>
              </a:solidFill>
              <a:ln w="19050">
                <a:solidFill>
                  <a:schemeClr val="lt1"/>
                </a:solidFill>
              </a:ln>
              <a:effectLst/>
            </c:spPr>
            <c:extLst>
              <c:ext xmlns:c16="http://schemas.microsoft.com/office/drawing/2014/chart" uri="{C3380CC4-5D6E-409C-BE32-E72D297353CC}">
                <c16:uniqueId val="{00000001-03AA-4B1F-A371-1A60DA4B7B73}"/>
              </c:ext>
            </c:extLst>
          </c:dPt>
          <c:dPt>
            <c:idx val="1"/>
            <c:bubble3D val="0"/>
            <c:spPr>
              <a:solidFill>
                <a:srgbClr val="FFD200"/>
              </a:solidFill>
              <a:ln w="19050">
                <a:solidFill>
                  <a:schemeClr val="lt1"/>
                </a:solidFill>
              </a:ln>
              <a:effectLst/>
            </c:spPr>
            <c:extLst>
              <c:ext xmlns:c16="http://schemas.microsoft.com/office/drawing/2014/chart" uri="{C3380CC4-5D6E-409C-BE32-E72D297353CC}">
                <c16:uniqueId val="{00000003-03AA-4B1F-A371-1A60DA4B7B73}"/>
              </c:ext>
            </c:extLst>
          </c:dPt>
          <c:dPt>
            <c:idx val="2"/>
            <c:bubble3D val="0"/>
            <c:spPr>
              <a:solidFill>
                <a:srgbClr val="95C13D"/>
              </a:solidFill>
              <a:ln w="19050">
                <a:solidFill>
                  <a:schemeClr val="lt1"/>
                </a:solidFill>
              </a:ln>
              <a:effectLst/>
            </c:spPr>
            <c:extLst>
              <c:ext xmlns:c16="http://schemas.microsoft.com/office/drawing/2014/chart" uri="{C3380CC4-5D6E-409C-BE32-E72D297353CC}">
                <c16:uniqueId val="{00000005-03AA-4B1F-A371-1A60DA4B7B73}"/>
              </c:ext>
            </c:extLst>
          </c:dPt>
          <c:dLbls>
            <c:dLbl>
              <c:idx val="0"/>
              <c:tx>
                <c:rich>
                  <a:bodyPr rot="0" spcFirstLastPara="1" vertOverflow="ellipsis" vert="horz" wrap="square" anchor="ctr" anchorCtr="1"/>
                  <a:lstStyle/>
                  <a:p>
                    <a:pPr>
                      <a:defRPr sz="1197" b="1" i="0" u="none" strike="noStrike" kern="1200" baseline="0">
                        <a:solidFill>
                          <a:srgbClr val="FFFFFF"/>
                        </a:solidFill>
                        <a:latin typeface="+mn-lt"/>
                        <a:ea typeface="+mn-ea"/>
                        <a:cs typeface="+mn-cs"/>
                      </a:defRPr>
                    </a:pPr>
                    <a:fld id="{554BFF55-B3FB-4CDD-8473-CD163E80BC58}" type="VALUE">
                      <a:rPr lang="en-US" b="1">
                        <a:solidFill>
                          <a:srgbClr val="FFFFFF"/>
                        </a:solidFill>
                      </a:rPr>
                      <a:pPr>
                        <a:defRPr>
                          <a:solidFill>
                            <a:srgbClr val="FFFFFF"/>
                          </a:solidFill>
                        </a:defRPr>
                      </a:pPr>
                      <a:t>[VALUE]</a:t>
                    </a:fld>
                    <a:endParaRPr lang="en-US"/>
                  </a:p>
                </c:rich>
              </c:tx>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AA-4B1F-A371-1A60DA4B7B73}"/>
                </c:ext>
              </c:extLst>
            </c:dLbl>
            <c:spPr>
              <a:noFill/>
              <a:ln>
                <a:noFill/>
              </a:ln>
              <a:effectLst/>
            </c:spPr>
            <c:txPr>
              <a:bodyPr rot="0" spcFirstLastPara="1" vertOverflow="ellipsis" vert="horz" wrap="square" anchor="ctr" anchorCtr="1"/>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Faible niveau de maturité</c:v>
                </c:pt>
                <c:pt idx="1">
                  <c:v>Maturité intermédiaire</c:v>
                </c:pt>
                <c:pt idx="2">
                  <c:v>Haut niveau de maturité</c:v>
                </c:pt>
              </c:strCache>
            </c:strRef>
          </c:cat>
          <c:val>
            <c:numRef>
              <c:f>Sheet1!$B$2:$B$4</c:f>
              <c:numCache>
                <c:formatCode>General</c:formatCode>
                <c:ptCount val="3"/>
                <c:pt idx="0">
                  <c:v>2</c:v>
                </c:pt>
                <c:pt idx="1">
                  <c:v>6</c:v>
                </c:pt>
                <c:pt idx="2">
                  <c:v>3</c:v>
                </c:pt>
              </c:numCache>
            </c:numRef>
          </c:val>
          <c:extLst>
            <c:ext xmlns:c16="http://schemas.microsoft.com/office/drawing/2014/chart" uri="{C3380CC4-5D6E-409C-BE32-E72D297353CC}">
              <c16:uniqueId val="{00000006-03AA-4B1F-A371-1A60DA4B7B73}"/>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2"/>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28820345618322"/>
          <c:y val="5.6096249733403838E-2"/>
          <c:w val="0.5014669853451158"/>
          <c:h val="0.88780813153002847"/>
        </c:manualLayout>
      </c:layout>
      <c:doughnutChart>
        <c:varyColors val="1"/>
        <c:ser>
          <c:idx val="0"/>
          <c:order val="0"/>
          <c:tx>
            <c:strRef>
              <c:f>Sheet1!$B$1</c:f>
              <c:strCache>
                <c:ptCount val="1"/>
                <c:pt idx="0">
                  <c:v>Sales</c:v>
                </c:pt>
              </c:strCache>
            </c:strRef>
          </c:tx>
          <c:dPt>
            <c:idx val="0"/>
            <c:bubble3D val="0"/>
            <c:spPr>
              <a:solidFill>
                <a:srgbClr val="FF4136"/>
              </a:solidFill>
              <a:ln w="19050">
                <a:solidFill>
                  <a:schemeClr val="lt1"/>
                </a:solidFill>
              </a:ln>
              <a:effectLst/>
            </c:spPr>
            <c:extLst>
              <c:ext xmlns:c16="http://schemas.microsoft.com/office/drawing/2014/chart" uri="{C3380CC4-5D6E-409C-BE32-E72D297353CC}">
                <c16:uniqueId val="{00000001-5DDE-4322-8442-5F3BCCE56A8C}"/>
              </c:ext>
            </c:extLst>
          </c:dPt>
          <c:dPt>
            <c:idx val="1"/>
            <c:bubble3D val="0"/>
            <c:spPr>
              <a:solidFill>
                <a:srgbClr val="FFD200"/>
              </a:solidFill>
              <a:ln w="19050">
                <a:solidFill>
                  <a:schemeClr val="lt1"/>
                </a:solidFill>
              </a:ln>
              <a:effectLst/>
            </c:spPr>
            <c:extLst>
              <c:ext xmlns:c16="http://schemas.microsoft.com/office/drawing/2014/chart" uri="{C3380CC4-5D6E-409C-BE32-E72D297353CC}">
                <c16:uniqueId val="{00000003-5DDE-4322-8442-5F3BCCE56A8C}"/>
              </c:ext>
            </c:extLst>
          </c:dPt>
          <c:dPt>
            <c:idx val="2"/>
            <c:bubble3D val="0"/>
            <c:spPr>
              <a:solidFill>
                <a:srgbClr val="95C13D"/>
              </a:solidFill>
              <a:ln w="19050">
                <a:solidFill>
                  <a:schemeClr val="lt1"/>
                </a:solidFill>
              </a:ln>
              <a:effectLst/>
            </c:spPr>
            <c:extLst>
              <c:ext xmlns:c16="http://schemas.microsoft.com/office/drawing/2014/chart" uri="{C3380CC4-5D6E-409C-BE32-E72D297353CC}">
                <c16:uniqueId val="{00000005-5DDE-4322-8442-5F3BCCE56A8C}"/>
              </c:ext>
            </c:extLst>
          </c:dPt>
          <c:dLbls>
            <c:dLbl>
              <c:idx val="0"/>
              <c:delete val="1"/>
              <c:extLst>
                <c:ext xmlns:c15="http://schemas.microsoft.com/office/drawing/2012/chart" uri="{CE6537A1-D6FC-4f65-9D91-7224C49458BB}"/>
                <c:ext xmlns:c16="http://schemas.microsoft.com/office/drawing/2014/chart" uri="{C3380CC4-5D6E-409C-BE32-E72D297353CC}">
                  <c16:uniqueId val="{00000001-5DDE-4322-8442-5F3BCCE56A8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Faible niveau de maturité</c:v>
                </c:pt>
                <c:pt idx="1">
                  <c:v>Maturité intermédiaire</c:v>
                </c:pt>
                <c:pt idx="2">
                  <c:v>Haut niveau de maturité</c:v>
                </c:pt>
              </c:strCache>
            </c:strRef>
          </c:cat>
          <c:val>
            <c:numRef>
              <c:f>Sheet1!$B$2:$B$4</c:f>
              <c:numCache>
                <c:formatCode>General</c:formatCode>
                <c:ptCount val="3"/>
                <c:pt idx="0">
                  <c:v>0</c:v>
                </c:pt>
                <c:pt idx="1">
                  <c:v>2</c:v>
                </c:pt>
                <c:pt idx="2">
                  <c:v>9</c:v>
                </c:pt>
              </c:numCache>
            </c:numRef>
          </c:val>
          <c:extLst>
            <c:ext xmlns:c16="http://schemas.microsoft.com/office/drawing/2014/chart" uri="{C3380CC4-5D6E-409C-BE32-E72D297353CC}">
              <c16:uniqueId val="{00000006-5DDE-4322-8442-5F3BCCE56A8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28820345618322"/>
          <c:y val="5.6096249733403838E-2"/>
          <c:w val="0.5014669853451158"/>
          <c:h val="0.88780813153002847"/>
        </c:manualLayout>
      </c:layout>
      <c:doughnutChart>
        <c:varyColors val="1"/>
        <c:ser>
          <c:idx val="0"/>
          <c:order val="0"/>
          <c:tx>
            <c:strRef>
              <c:f>Sheet1!$B$1</c:f>
              <c:strCache>
                <c:ptCount val="1"/>
                <c:pt idx="0">
                  <c:v>Sales</c:v>
                </c:pt>
              </c:strCache>
            </c:strRef>
          </c:tx>
          <c:explosion val="4"/>
          <c:dPt>
            <c:idx val="0"/>
            <c:bubble3D val="0"/>
            <c:spPr>
              <a:solidFill>
                <a:srgbClr val="FF4136"/>
              </a:solidFill>
              <a:ln w="19050">
                <a:solidFill>
                  <a:schemeClr val="lt1"/>
                </a:solidFill>
              </a:ln>
              <a:effectLst/>
            </c:spPr>
            <c:extLst>
              <c:ext xmlns:c16="http://schemas.microsoft.com/office/drawing/2014/chart" uri="{C3380CC4-5D6E-409C-BE32-E72D297353CC}">
                <c16:uniqueId val="{00000001-03AA-4B1F-A371-1A60DA4B7B73}"/>
              </c:ext>
            </c:extLst>
          </c:dPt>
          <c:dPt>
            <c:idx val="1"/>
            <c:bubble3D val="0"/>
            <c:spPr>
              <a:solidFill>
                <a:srgbClr val="FFD200"/>
              </a:solidFill>
              <a:ln w="19050">
                <a:solidFill>
                  <a:schemeClr val="lt1"/>
                </a:solidFill>
              </a:ln>
              <a:effectLst/>
            </c:spPr>
            <c:extLst>
              <c:ext xmlns:c16="http://schemas.microsoft.com/office/drawing/2014/chart" uri="{C3380CC4-5D6E-409C-BE32-E72D297353CC}">
                <c16:uniqueId val="{00000003-03AA-4B1F-A371-1A60DA4B7B73}"/>
              </c:ext>
            </c:extLst>
          </c:dPt>
          <c:dPt>
            <c:idx val="2"/>
            <c:bubble3D val="0"/>
            <c:spPr>
              <a:solidFill>
                <a:srgbClr val="95C13D"/>
              </a:solidFill>
              <a:ln w="19050">
                <a:solidFill>
                  <a:schemeClr val="lt1"/>
                </a:solidFill>
              </a:ln>
              <a:effectLst/>
            </c:spPr>
            <c:extLst>
              <c:ext xmlns:c16="http://schemas.microsoft.com/office/drawing/2014/chart" uri="{C3380CC4-5D6E-409C-BE32-E72D297353CC}">
                <c16:uniqueId val="{00000005-03AA-4B1F-A371-1A60DA4B7B73}"/>
              </c:ext>
            </c:extLst>
          </c:dPt>
          <c:dLbls>
            <c:dLbl>
              <c:idx val="0"/>
              <c:tx>
                <c:rich>
                  <a:bodyPr rot="0" spcFirstLastPara="1" vertOverflow="ellipsis" vert="horz" wrap="square" anchor="ctr" anchorCtr="1"/>
                  <a:lstStyle/>
                  <a:p>
                    <a:pPr>
                      <a:defRPr sz="1197" b="1" i="0" u="none" strike="noStrike" kern="1200" baseline="0">
                        <a:solidFill>
                          <a:srgbClr val="FFFFFF"/>
                        </a:solidFill>
                        <a:latin typeface="+mn-lt"/>
                        <a:ea typeface="+mn-ea"/>
                        <a:cs typeface="+mn-cs"/>
                      </a:defRPr>
                    </a:pPr>
                    <a:fld id="{554BFF55-B3FB-4CDD-8473-CD163E80BC58}" type="VALUE">
                      <a:rPr lang="en-US" b="1">
                        <a:solidFill>
                          <a:srgbClr val="FFFFFF"/>
                        </a:solidFill>
                      </a:rPr>
                      <a:pPr>
                        <a:defRPr>
                          <a:solidFill>
                            <a:srgbClr val="FFFFFF"/>
                          </a:solidFill>
                        </a:defRPr>
                      </a:pPr>
                      <a:t>[VALUE]</a:t>
                    </a:fld>
                    <a:endParaRPr lang="en-US"/>
                  </a:p>
                </c:rich>
              </c:tx>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AA-4B1F-A371-1A60DA4B7B73}"/>
                </c:ext>
              </c:extLst>
            </c:dLbl>
            <c:spPr>
              <a:noFill/>
              <a:ln>
                <a:noFill/>
              </a:ln>
              <a:effectLst/>
            </c:spPr>
            <c:txPr>
              <a:bodyPr rot="0" spcFirstLastPara="1" vertOverflow="ellipsis" vert="horz" wrap="square" anchor="ctr" anchorCtr="1"/>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Faible niveau de maturité</c:v>
                </c:pt>
                <c:pt idx="1">
                  <c:v>Maturité intermédiaire</c:v>
                </c:pt>
                <c:pt idx="2">
                  <c:v>Haut niveau de maturité</c:v>
                </c:pt>
              </c:strCache>
            </c:strRef>
          </c:cat>
          <c:val>
            <c:numRef>
              <c:f>Sheet1!$B$2:$B$4</c:f>
              <c:numCache>
                <c:formatCode>General</c:formatCode>
                <c:ptCount val="3"/>
                <c:pt idx="0">
                  <c:v>3</c:v>
                </c:pt>
                <c:pt idx="1">
                  <c:v>7</c:v>
                </c:pt>
                <c:pt idx="2">
                  <c:v>1</c:v>
                </c:pt>
              </c:numCache>
            </c:numRef>
          </c:val>
          <c:extLst>
            <c:ext xmlns:c16="http://schemas.microsoft.com/office/drawing/2014/chart" uri="{C3380CC4-5D6E-409C-BE32-E72D297353CC}">
              <c16:uniqueId val="{00000006-03AA-4B1F-A371-1A60DA4B7B73}"/>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2"/>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Arial" pitchFamily="34" charset="0"/>
              </a:rPr>
              <a:pPr/>
              <a:t>01/06/2021</a:t>
            </a:fld>
            <a:endParaRPr lang="en-GB" dirty="0">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pitchFamily="34" charset="0"/>
              </a:defRPr>
            </a:lvl1pPr>
          </a:lstStyle>
          <a:p>
            <a:fld id="{8045EBA9-A28D-4849-BFEA-AA04F6A21B63}" type="datetimeFigureOut">
              <a:rPr lang="en-GB" smtClean="0"/>
              <a:pPr/>
              <a:t>01/06/2021</a:t>
            </a:fld>
            <a:endParaRPr lang="en-GB" dirty="0"/>
          </a:p>
        </p:txBody>
      </p:sp>
      <p:sp>
        <p:nvSpPr>
          <p:cNvPr id="4" name="Slide Image Placeholder 3"/>
          <p:cNvSpPr>
            <a:spLocks noGrp="1" noRot="1" noChangeAspect="1"/>
          </p:cNvSpPr>
          <p:nvPr>
            <p:ph type="sldImg" idx="2"/>
          </p:nvPr>
        </p:nvSpPr>
        <p:spPr>
          <a:xfrm>
            <a:off x="1112838" y="720725"/>
            <a:ext cx="5089525"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Arial" pitchFamily="34" charset="0"/>
        <a:ea typeface="+mn-ea"/>
        <a:cs typeface="+mn-cs"/>
      </a:defRPr>
    </a:lvl1pPr>
    <a:lvl2pPr marL="521437" algn="l" defTabSz="1042873" rtl="0" eaLnBrk="1" latinLnBrk="0" hangingPunct="1">
      <a:defRPr sz="1369" kern="1200">
        <a:solidFill>
          <a:schemeClr val="tx1"/>
        </a:solidFill>
        <a:latin typeface="Arial" pitchFamily="34" charset="0"/>
        <a:ea typeface="+mn-ea"/>
        <a:cs typeface="+mn-cs"/>
      </a:defRPr>
    </a:lvl2pPr>
    <a:lvl3pPr marL="1042873" algn="l" defTabSz="1042873" rtl="0" eaLnBrk="1" latinLnBrk="0" hangingPunct="1">
      <a:defRPr sz="1369" kern="1200">
        <a:solidFill>
          <a:schemeClr val="tx1"/>
        </a:solidFill>
        <a:latin typeface="Arial" pitchFamily="34" charset="0"/>
        <a:ea typeface="+mn-ea"/>
        <a:cs typeface="+mn-cs"/>
      </a:defRPr>
    </a:lvl3pPr>
    <a:lvl4pPr marL="1564310" algn="l" defTabSz="1042873" rtl="0" eaLnBrk="1" latinLnBrk="0" hangingPunct="1">
      <a:defRPr sz="1369" kern="1200">
        <a:solidFill>
          <a:schemeClr val="tx1"/>
        </a:solidFill>
        <a:latin typeface="Arial" pitchFamily="34" charset="0"/>
        <a:ea typeface="+mn-ea"/>
        <a:cs typeface="+mn-cs"/>
      </a:defRPr>
    </a:lvl4pPr>
    <a:lvl5pPr marL="2085746" algn="l" defTabSz="1042873" rtl="0" eaLnBrk="1" latinLnBrk="0" hangingPunct="1">
      <a:defRPr sz="1369" kern="1200">
        <a:solidFill>
          <a:schemeClr val="tx1"/>
        </a:solidFill>
        <a:latin typeface="Arial" pitchFamily="34" charset="0"/>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2.svg"/><Relationship Id="rId5" Type="http://schemas.openxmlformats.org/officeDocument/2006/relationships/image" Target="../media/image2.emf"/><Relationship Id="rId10" Type="http://schemas.openxmlformats.org/officeDocument/2006/relationships/image" Target="../media/image11.png"/><Relationship Id="rId4" Type="http://schemas.openxmlformats.org/officeDocument/2006/relationships/oleObject" Target="../embeddings/oleObject4.bin"/><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over">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05C72F60-180F-4399-B2F2-34D6FE90A101}"/>
              </a:ext>
            </a:extLst>
          </p:cNvPr>
          <p:cNvGraphicFramePr>
            <a:graphicFrameLocks noChangeAspect="1"/>
          </p:cNvGraphicFramePr>
          <p:nvPr userDrawn="1">
            <p:custDataLst>
              <p:tags r:id="rId2"/>
            </p:custDataLst>
            <p:extLst>
              <p:ext uri="{D42A27DB-BD31-4B8C-83A1-F6EECF244321}">
                <p14:modId xmlns:p14="http://schemas.microsoft.com/office/powerpoint/2010/main" val="2168405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9" name="think-cell Slide" r:id="rId4" imgW="234" imgH="234" progId="TCLayout.ActiveDocument.1">
                  <p:embed/>
                </p:oleObj>
              </mc:Choice>
              <mc:Fallback>
                <p:oleObj name="think-cell Slide" r:id="rId4" imgW="234" imgH="234" progId="TCLayout.ActiveDocument.1">
                  <p:embed/>
                  <p:pic>
                    <p:nvPicPr>
                      <p:cNvPr id="19" name="Object 18" hidden="1">
                        <a:extLst>
                          <a:ext uri="{FF2B5EF4-FFF2-40B4-BE49-F238E27FC236}">
                            <a16:creationId xmlns:a16="http://schemas.microsoft.com/office/drawing/2014/main" id="{05C72F60-180F-4399-B2F2-34D6FE90A1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180373F2-2490-4A5F-9484-56576449464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9797" r="1123"/>
          <a:stretch/>
        </p:blipFill>
        <p:spPr>
          <a:xfrm>
            <a:off x="1" y="0"/>
            <a:ext cx="10691812" cy="7559675"/>
          </a:xfrm>
          <a:prstGeom prst="rect">
            <a:avLst/>
          </a:prstGeom>
        </p:spPr>
      </p:pic>
      <p:sp>
        <p:nvSpPr>
          <p:cNvPr id="14" name="Freeform 7">
            <a:extLst>
              <a:ext uri="{FF2B5EF4-FFF2-40B4-BE49-F238E27FC236}">
                <a16:creationId xmlns:a16="http://schemas.microsoft.com/office/drawing/2014/main" id="{E295843B-8BFF-485D-8C82-4C454B15C18A}"/>
              </a:ext>
            </a:extLst>
          </p:cNvPr>
          <p:cNvSpPr>
            <a:spLocks/>
          </p:cNvSpPr>
          <p:nvPr userDrawn="1"/>
        </p:nvSpPr>
        <p:spPr bwMode="auto">
          <a:xfrm>
            <a:off x="549620" y="833435"/>
            <a:ext cx="3721100" cy="3136900"/>
          </a:xfrm>
          <a:custGeom>
            <a:avLst/>
            <a:gdLst>
              <a:gd name="T0" fmla="*/ 0 w 2344"/>
              <a:gd name="T1" fmla="*/ 414 h 1976"/>
              <a:gd name="T2" fmla="*/ 0 w 2344"/>
              <a:gd name="T3" fmla="*/ 1976 h 1976"/>
              <a:gd name="T4" fmla="*/ 2344 w 2344"/>
              <a:gd name="T5" fmla="*/ 1976 h 1976"/>
              <a:gd name="T6" fmla="*/ 2344 w 2344"/>
              <a:gd name="T7" fmla="*/ 0 h 1976"/>
              <a:gd name="T8" fmla="*/ 0 w 2344"/>
              <a:gd name="T9" fmla="*/ 414 h 1976"/>
            </a:gdLst>
            <a:ahLst/>
            <a:cxnLst>
              <a:cxn ang="0">
                <a:pos x="T0" y="T1"/>
              </a:cxn>
              <a:cxn ang="0">
                <a:pos x="T2" y="T3"/>
              </a:cxn>
              <a:cxn ang="0">
                <a:pos x="T4" y="T5"/>
              </a:cxn>
              <a:cxn ang="0">
                <a:pos x="T6" y="T7"/>
              </a:cxn>
              <a:cxn ang="0">
                <a:pos x="T8" y="T9"/>
              </a:cxn>
            </a:cxnLst>
            <a:rect l="0" t="0" r="r" b="b"/>
            <a:pathLst>
              <a:path w="2344" h="1976">
                <a:moveTo>
                  <a:pt x="0" y="414"/>
                </a:moveTo>
                <a:lnTo>
                  <a:pt x="0" y="1976"/>
                </a:lnTo>
                <a:lnTo>
                  <a:pt x="2344" y="1976"/>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53"/>
          </a:p>
        </p:txBody>
      </p:sp>
      <p:sp>
        <p:nvSpPr>
          <p:cNvPr id="17" name="Title 1">
            <a:extLst>
              <a:ext uri="{FF2B5EF4-FFF2-40B4-BE49-F238E27FC236}">
                <a16:creationId xmlns:a16="http://schemas.microsoft.com/office/drawing/2014/main" id="{C105A121-2DA3-4610-BC32-EBB7F8ABAFDE}"/>
              </a:ext>
            </a:extLst>
          </p:cNvPr>
          <p:cNvSpPr>
            <a:spLocks noGrp="1"/>
          </p:cNvSpPr>
          <p:nvPr userDrawn="1">
            <p:ph type="ctrTitle" hasCustomPrompt="1"/>
          </p:nvPr>
        </p:nvSpPr>
        <p:spPr>
          <a:xfrm>
            <a:off x="759081" y="2457932"/>
            <a:ext cx="3340874" cy="711811"/>
          </a:xfrm>
        </p:spPr>
        <p:txBody>
          <a:bodyPr vert="horz"/>
          <a:lstStyle>
            <a:lvl1pPr>
              <a:defRPr sz="2000" b="0">
                <a:solidFill>
                  <a:srgbClr val="404040"/>
                </a:solidFill>
                <a:latin typeface="EYInterstate Light" panose="02000506000000020004" pitchFamily="2" charset="0"/>
                <a:cs typeface="Arial" pitchFamily="34" charset="0"/>
              </a:defRPr>
            </a:lvl1pPr>
          </a:lstStyle>
          <a:p>
            <a:r>
              <a:rPr lang="en-GB" dirty="0"/>
              <a:t>Title (EY Interstate Light 20 point)</a:t>
            </a:r>
          </a:p>
        </p:txBody>
      </p:sp>
      <p:grpSp>
        <p:nvGrpSpPr>
          <p:cNvPr id="3"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9015652" y="5918277"/>
            <a:ext cx="1154567" cy="1275696"/>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8"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20"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grpSp>
      <p:pic>
        <p:nvPicPr>
          <p:cNvPr id="4" name="Picture 3">
            <a:extLst>
              <a:ext uri="{FF2B5EF4-FFF2-40B4-BE49-F238E27FC236}">
                <a16:creationId xmlns:a16="http://schemas.microsoft.com/office/drawing/2014/main" id="{804A1E7B-716F-4269-A6B0-3C836BF327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2501" y="6616775"/>
            <a:ext cx="991130" cy="573015"/>
          </a:xfrm>
          <a:prstGeom prst="rect">
            <a:avLst/>
          </a:prstGeom>
        </p:spPr>
      </p:pic>
      <p:pic>
        <p:nvPicPr>
          <p:cNvPr id="1026" name="Picture 2" descr="Acsantis | Les nouvelles organisations en santé">
            <a:extLst>
              <a:ext uri="{FF2B5EF4-FFF2-40B4-BE49-F238E27FC236}">
                <a16:creationId xmlns:a16="http://schemas.microsoft.com/office/drawing/2014/main" id="{68F66334-3A2E-4540-8F4A-132208F6255F}"/>
              </a:ext>
            </a:extLst>
          </p:cNvPr>
          <p:cNvPicPr>
            <a:picLocks noChangeAspect="1" noChangeArrowheads="1"/>
          </p:cNvPicPr>
          <p:nvPr userDrawn="1"/>
        </p:nvPicPr>
        <p:blipFill rotWithShape="1">
          <a:blip r:embed="rId8" cstate="print">
            <a:alphaModFix/>
            <a:extLst>
              <a:ext uri="{28A0092B-C50C-407E-A947-70E740481C1C}">
                <a14:useLocalDpi xmlns:a14="http://schemas.microsoft.com/office/drawing/2010/main" val="0"/>
              </a:ext>
            </a:extLst>
          </a:blip>
          <a:srcRect l="8252" t="19302" r="9876" b="19069"/>
          <a:stretch/>
        </p:blipFill>
        <p:spPr bwMode="auto">
          <a:xfrm>
            <a:off x="7547138" y="6304377"/>
            <a:ext cx="1315509" cy="986632"/>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a:extLst>
              <a:ext uri="{FF2B5EF4-FFF2-40B4-BE49-F238E27FC236}">
                <a16:creationId xmlns:a16="http://schemas.microsoft.com/office/drawing/2014/main" id="{D263C075-EAFE-4180-9054-3DB662CF7551}"/>
              </a:ext>
            </a:extLst>
          </p:cNvPr>
          <p:cNvSpPr txBox="1">
            <a:spLocks/>
          </p:cNvSpPr>
          <p:nvPr userDrawn="1"/>
        </p:nvSpPr>
        <p:spPr>
          <a:xfrm>
            <a:off x="759081" y="1490618"/>
            <a:ext cx="3468218" cy="711811"/>
          </a:xfrm>
          <a:prstGeom prst="rect">
            <a:avLst/>
          </a:prstGeom>
        </p:spPr>
        <p:txBody>
          <a:bodyPr vert="horz" lIns="0" tIns="0" rIns="0" bIns="0" rtlCol="0" anchor="t" anchorCtr="0">
            <a:noAutofit/>
          </a:bodyPr>
          <a:lstStyle>
            <a:lvl1pPr marL="0" marR="0" indent="0" algn="l" defTabSz="914415"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kern="1200">
                <a:solidFill>
                  <a:srgbClr val="404040"/>
                </a:solidFill>
                <a:latin typeface="EYInterstate" panose="02000503020000020004" pitchFamily="2" charset="0"/>
                <a:ea typeface="+mn-ea"/>
                <a:cs typeface="Arial" pitchFamily="34" charset="0"/>
              </a:defRPr>
            </a:lvl1pPr>
            <a:lvl2pPr marL="0" indent="0" algn="l" defTabSz="685445" rtl="0" eaLnBrk="1" latinLnBrk="0" hangingPunct="1">
              <a:spcBef>
                <a:spcPct val="20000"/>
              </a:spcBef>
              <a:buClr>
                <a:schemeClr val="tx2"/>
              </a:buClr>
              <a:buSzPct val="110000"/>
              <a:buFont typeface="EYInterstate Light" panose="02000506000000020004" pitchFamily="2" charset="0"/>
              <a:buNone/>
              <a:defRPr sz="1600" kern="1200">
                <a:solidFill>
                  <a:srgbClr val="404040"/>
                </a:solidFill>
                <a:latin typeface="EYInterstate Light" panose="02000506000000020004" pitchFamily="2" charset="0"/>
                <a:ea typeface="+mn-ea"/>
                <a:cs typeface="+mn-cs"/>
              </a:defRPr>
            </a:lvl2pPr>
            <a:lvl3pPr marL="914415" indent="0" algn="ctr" defTabSz="685445" rtl="0" eaLnBrk="1" latinLnBrk="0" hangingPunct="1">
              <a:spcBef>
                <a:spcPct val="20000"/>
              </a:spcBef>
              <a:buClr>
                <a:schemeClr val="tx2"/>
              </a:buClr>
              <a:buSzPct val="110000"/>
              <a:buFont typeface="EYInterstate Light" panose="02000506000000020004" pitchFamily="2" charset="0"/>
              <a:buNone/>
              <a:defRPr sz="1600" kern="1200">
                <a:solidFill>
                  <a:schemeClr val="tx1">
                    <a:tint val="75000"/>
                  </a:schemeClr>
                </a:solidFill>
                <a:latin typeface="EYInterstate Light" panose="02000506000000020004" pitchFamily="2" charset="0"/>
                <a:ea typeface="+mn-ea"/>
                <a:cs typeface="+mn-cs"/>
              </a:defRPr>
            </a:lvl3pPr>
            <a:lvl4pPr marL="1371622" indent="0" algn="ctr" defTabSz="685445" rtl="0" eaLnBrk="1" latinLnBrk="0" hangingPunct="1">
              <a:spcBef>
                <a:spcPct val="20000"/>
              </a:spcBef>
              <a:buClr>
                <a:schemeClr val="tx2"/>
              </a:buClr>
              <a:buSzPct val="110000"/>
              <a:buFont typeface="EYInterstate Light" panose="02000506000000020004" pitchFamily="2" charset="0"/>
              <a:buNone/>
              <a:defRPr sz="1400" kern="1200">
                <a:solidFill>
                  <a:schemeClr val="tx1">
                    <a:tint val="75000"/>
                  </a:schemeClr>
                </a:solidFill>
                <a:latin typeface="EYInterstate Light" panose="02000506000000020004" pitchFamily="2" charset="0"/>
                <a:ea typeface="+mn-ea"/>
                <a:cs typeface="+mn-cs"/>
              </a:defRPr>
            </a:lvl4pPr>
            <a:lvl5pPr marL="1828830" indent="0" algn="ctr" defTabSz="685445" rtl="0" eaLnBrk="1" latinLnBrk="0" hangingPunct="1">
              <a:spcBef>
                <a:spcPct val="20000"/>
              </a:spcBef>
              <a:buClr>
                <a:schemeClr val="tx2"/>
              </a:buClr>
              <a:buSzPct val="110000"/>
              <a:buFont typeface="EYInterstate Light" panose="02000506000000020004" pitchFamily="2" charset="0"/>
              <a:buNone/>
              <a:defRPr sz="1200" kern="1200">
                <a:solidFill>
                  <a:schemeClr val="tx1">
                    <a:tint val="75000"/>
                  </a:schemeClr>
                </a:solidFill>
                <a:latin typeface="EYInterstate Light" panose="02000506000000020004" pitchFamily="2" charset="0"/>
                <a:ea typeface="+mn-ea"/>
                <a:cs typeface="+mn-cs"/>
              </a:defRPr>
            </a:lvl5pPr>
            <a:lvl6pPr marL="2286037" indent="0" algn="ctr" defTabSz="685445" rtl="0" eaLnBrk="1" latinLnBrk="0" hangingPunct="1">
              <a:spcBef>
                <a:spcPct val="20000"/>
              </a:spcBef>
              <a:buFont typeface="Arial" pitchFamily="34" charset="0"/>
              <a:buNone/>
              <a:defRPr sz="1499" kern="1200">
                <a:solidFill>
                  <a:schemeClr val="tx1">
                    <a:tint val="75000"/>
                  </a:schemeClr>
                </a:solidFill>
                <a:latin typeface="+mn-lt"/>
                <a:ea typeface="+mn-ea"/>
                <a:cs typeface="+mn-cs"/>
              </a:defRPr>
            </a:lvl6pPr>
            <a:lvl7pPr marL="2743245" indent="0" algn="ctr" defTabSz="685445" rtl="0" eaLnBrk="1" latinLnBrk="0" hangingPunct="1">
              <a:spcBef>
                <a:spcPct val="20000"/>
              </a:spcBef>
              <a:buFont typeface="Arial" pitchFamily="34" charset="0"/>
              <a:buNone/>
              <a:defRPr sz="1499" kern="1200">
                <a:solidFill>
                  <a:schemeClr val="tx1">
                    <a:tint val="75000"/>
                  </a:schemeClr>
                </a:solidFill>
                <a:latin typeface="+mn-lt"/>
                <a:ea typeface="+mn-ea"/>
                <a:cs typeface="+mn-cs"/>
              </a:defRPr>
            </a:lvl7pPr>
            <a:lvl8pPr marL="3200452" indent="0" algn="ctr" defTabSz="685445" rtl="0" eaLnBrk="1" latinLnBrk="0" hangingPunct="1">
              <a:spcBef>
                <a:spcPct val="20000"/>
              </a:spcBef>
              <a:buFont typeface="Arial" pitchFamily="34" charset="0"/>
              <a:buNone/>
              <a:defRPr sz="1499" kern="1200">
                <a:solidFill>
                  <a:schemeClr val="tx1">
                    <a:tint val="75000"/>
                  </a:schemeClr>
                </a:solidFill>
                <a:latin typeface="+mn-lt"/>
                <a:ea typeface="+mn-ea"/>
                <a:cs typeface="+mn-cs"/>
              </a:defRPr>
            </a:lvl8pPr>
            <a:lvl9pPr marL="3657660" indent="0" algn="ctr" defTabSz="685445" rtl="0" eaLnBrk="1" latinLnBrk="0" hangingPunct="1">
              <a:spcBef>
                <a:spcPct val="20000"/>
              </a:spcBef>
              <a:buFont typeface="Arial" pitchFamily="34" charset="0"/>
              <a:buNone/>
              <a:defRPr sz="1499" kern="1200">
                <a:solidFill>
                  <a:schemeClr val="tx1">
                    <a:tint val="75000"/>
                  </a:schemeClr>
                </a:solidFill>
                <a:latin typeface="+mn-lt"/>
                <a:ea typeface="+mn-ea"/>
                <a:cs typeface="+mn-cs"/>
              </a:defRPr>
            </a:lvl9pPr>
          </a:lstStyle>
          <a:p>
            <a:r>
              <a:rPr lang="fr-FR" sz="1600" dirty="0"/>
              <a:t>Etude relative à la déclinaison régionale de la réforme des hôpitaux de proximité en Pays de la Loire</a:t>
            </a:r>
            <a:endParaRPr lang="en-GB" sz="1600" dirty="0"/>
          </a:p>
        </p:txBody>
      </p:sp>
      <p:sp>
        <p:nvSpPr>
          <p:cNvPr id="28" name="TextBox 27">
            <a:extLst>
              <a:ext uri="{FF2B5EF4-FFF2-40B4-BE49-F238E27FC236}">
                <a16:creationId xmlns:a16="http://schemas.microsoft.com/office/drawing/2014/main" id="{132CCE12-F261-4B9E-82C2-8707CC6EF0A3}"/>
              </a:ext>
            </a:extLst>
          </p:cNvPr>
          <p:cNvSpPr txBox="1"/>
          <p:nvPr userDrawn="1"/>
        </p:nvSpPr>
        <p:spPr>
          <a:xfrm>
            <a:off x="759081" y="3624607"/>
            <a:ext cx="3468218" cy="246221"/>
          </a:xfrm>
          <a:prstGeom prst="rect">
            <a:avLst/>
          </a:prstGeom>
          <a:noFill/>
        </p:spPr>
        <p:txBody>
          <a:bodyPr wrap="square" lIns="0" tIns="36576" rIns="0" bIns="0" rtlCol="0">
            <a:spAutoFit/>
          </a:bodyPr>
          <a:lstStyle/>
          <a:p>
            <a:pPr marL="0" indent="0">
              <a:lnSpc>
                <a:spcPct val="85000"/>
              </a:lnSpc>
              <a:spcAft>
                <a:spcPts val="600"/>
              </a:spcAft>
              <a:buClr>
                <a:schemeClr val="accent2"/>
              </a:buClr>
              <a:buSzPct val="70000"/>
              <a:buFont typeface="Arial" pitchFamily="34" charset="0"/>
              <a:buNone/>
            </a:pPr>
            <a:r>
              <a:rPr lang="fr-FR" sz="1600" b="1" dirty="0">
                <a:solidFill>
                  <a:schemeClr val="bg1"/>
                </a:solidFill>
              </a:rPr>
              <a:t>Mai 2021</a:t>
            </a:r>
          </a:p>
        </p:txBody>
      </p:sp>
    </p:spTree>
    <p:extLst>
      <p:ext uri="{BB962C8B-B14F-4D97-AF65-F5344CB8AC3E}">
        <p14:creationId xmlns:p14="http://schemas.microsoft.com/office/powerpoint/2010/main" val="316495758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4492" userDrawn="1">
          <p15:clr>
            <a:srgbClr val="FBAE40"/>
          </p15:clr>
        </p15:guide>
        <p15:guide id="3" orient="horz" pos="45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4B0064F-CA12-4F8F-B694-23C41AD0F16D}"/>
              </a:ext>
            </a:extLst>
          </p:cNvPr>
          <p:cNvGrpSpPr>
            <a:grpSpLocks noChangeAspect="1"/>
          </p:cNvGrpSpPr>
          <p:nvPr userDrawn="1"/>
        </p:nvGrpSpPr>
        <p:grpSpPr bwMode="auto">
          <a:xfrm>
            <a:off x="9686782" y="6975067"/>
            <a:ext cx="470440" cy="455109"/>
            <a:chOff x="7110" y="4004"/>
            <a:chExt cx="191" cy="196"/>
          </a:xfrm>
        </p:grpSpPr>
        <p:sp>
          <p:nvSpPr>
            <p:cNvPr id="8" name="Freeform 5">
              <a:extLst>
                <a:ext uri="{FF2B5EF4-FFF2-40B4-BE49-F238E27FC236}">
                  <a16:creationId xmlns:a16="http://schemas.microsoft.com/office/drawing/2014/main" id="{F93F004B-02B9-4455-A020-115CFB37BE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9" name="Freeform 6">
              <a:extLst>
                <a:ext uri="{FF2B5EF4-FFF2-40B4-BE49-F238E27FC236}">
                  <a16:creationId xmlns:a16="http://schemas.microsoft.com/office/drawing/2014/main" id="{19F4E2CA-BA89-47F8-8C68-7CACFBAF82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10" name="Freeform 7">
              <a:extLst>
                <a:ext uri="{FF2B5EF4-FFF2-40B4-BE49-F238E27FC236}">
                  <a16:creationId xmlns:a16="http://schemas.microsoft.com/office/drawing/2014/main" id="{32993525-96BF-457D-86C8-A5E217C20BF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grpSp>
      <p:sp>
        <p:nvSpPr>
          <p:cNvPr id="6" name="Date Placeholder 2">
            <a:extLst>
              <a:ext uri="{FF2B5EF4-FFF2-40B4-BE49-F238E27FC236}">
                <a16:creationId xmlns:a16="http://schemas.microsoft.com/office/drawing/2014/main" id="{D8973D65-036E-4D65-AAA3-1427C4AA0C9B}"/>
              </a:ext>
            </a:extLst>
          </p:cNvPr>
          <p:cNvSpPr>
            <a:spLocks noGrp="1"/>
          </p:cNvSpPr>
          <p:nvPr>
            <p:ph type="dt" sz="half" idx="19"/>
          </p:nvPr>
        </p:nvSpPr>
        <p:spPr>
          <a:xfrm>
            <a:off x="2212614" y="7183192"/>
            <a:ext cx="1392903" cy="198417"/>
          </a:xfrm>
        </p:spPr>
        <p:txBody>
          <a:bodyPr/>
          <a:lstStyle>
            <a:lvl1pPr>
              <a:defRPr>
                <a:solidFill>
                  <a:schemeClr val="tx1"/>
                </a:solidFill>
              </a:defRPr>
            </a:lvl1pPr>
          </a:lstStyle>
          <a:p>
            <a:endParaRPr lang="en-US" dirty="0"/>
          </a:p>
        </p:txBody>
      </p:sp>
      <p:sp>
        <p:nvSpPr>
          <p:cNvPr id="11" name="Footer Placeholder 3">
            <a:extLst>
              <a:ext uri="{FF2B5EF4-FFF2-40B4-BE49-F238E27FC236}">
                <a16:creationId xmlns:a16="http://schemas.microsoft.com/office/drawing/2014/main" id="{E9711A3A-DB5C-4C5F-BF5A-7DBDD6EFF607}"/>
              </a:ext>
            </a:extLst>
          </p:cNvPr>
          <p:cNvSpPr>
            <a:spLocks noGrp="1"/>
          </p:cNvSpPr>
          <p:nvPr>
            <p:ph type="ftr" sz="quarter" idx="20"/>
          </p:nvPr>
        </p:nvSpPr>
        <p:spPr>
          <a:xfrm>
            <a:off x="3883807" y="7183192"/>
            <a:ext cx="3608487" cy="198417"/>
          </a:xfrm>
        </p:spPr>
        <p:txBody>
          <a:bodyPr/>
          <a:lstStyle>
            <a:lvl1pPr>
              <a:defRPr>
                <a:solidFill>
                  <a:schemeClr val="tx1"/>
                </a:solidFill>
              </a:defRPr>
            </a:lvl1pPr>
          </a:lstStyle>
          <a:p>
            <a:r>
              <a:rPr lang="en-US" dirty="0"/>
              <a:t>Presentation title</a:t>
            </a:r>
          </a:p>
        </p:txBody>
      </p:sp>
      <p:sp>
        <p:nvSpPr>
          <p:cNvPr id="12" name="Slide Number Placeholder 5">
            <a:extLst>
              <a:ext uri="{FF2B5EF4-FFF2-40B4-BE49-F238E27FC236}">
                <a16:creationId xmlns:a16="http://schemas.microsoft.com/office/drawing/2014/main" id="{B40A4236-AC64-456A-B3F9-BED410655701}"/>
              </a:ext>
            </a:extLst>
          </p:cNvPr>
          <p:cNvSpPr>
            <a:spLocks noGrp="1"/>
          </p:cNvSpPr>
          <p:nvPr>
            <p:ph type="sldNum" sz="quarter" idx="21"/>
          </p:nvPr>
        </p:nvSpPr>
        <p:spPr>
          <a:xfrm>
            <a:off x="424557" y="7183192"/>
            <a:ext cx="775304" cy="198417"/>
          </a:xfrm>
        </p:spPr>
        <p:txBody>
          <a:bodyPr/>
          <a:lstStyle>
            <a:lvl1pPr>
              <a:defRPr>
                <a:solidFill>
                  <a:schemeClr val="tx1"/>
                </a:solidFill>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6018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6785" y="6975066"/>
            <a:ext cx="470636" cy="453581"/>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439356" y="1641266"/>
            <a:ext cx="2734210" cy="946710"/>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81449" y="2785296"/>
            <a:ext cx="6187781" cy="1984167"/>
          </a:xfrm>
        </p:spPr>
        <p:txBody>
          <a:bodyPr lIns="90000" tIns="46800" rIns="90000" bIns="46800"/>
          <a:lstStyle>
            <a:lvl1pPr marL="0" indent="0">
              <a:buNone/>
              <a:defRPr lang="en-US" sz="2801" dirty="0" smtClean="0">
                <a:latin typeface="Georgia" panose="02040502050405020303" pitchFamily="18" charset="0"/>
              </a:defRPr>
            </a:lvl1pPr>
          </a:lstStyle>
          <a:p>
            <a:pPr marL="356622" lvl="0" indent="-356622">
              <a:spcBef>
                <a:spcPts val="0"/>
              </a:spcBef>
            </a:pPr>
            <a:r>
              <a:rPr lang="en-US" dirty="0"/>
              <a:t>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81449" y="5106772"/>
            <a:ext cx="6187781" cy="349255"/>
          </a:xfrm>
        </p:spPr>
        <p:txBody>
          <a:bodyPr lIns="90000" tIns="46800" rIns="90000" bIns="46800"/>
          <a:lstStyle>
            <a:lvl1pPr marL="0" indent="0" algn="l" defTabSz="914415"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22"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81449" y="5480100"/>
            <a:ext cx="6187781" cy="349255"/>
          </a:xfrm>
        </p:spPr>
        <p:txBody>
          <a:bodyPr lIns="90000" tIns="46800" rIns="90000" bIns="46800"/>
          <a:lstStyle>
            <a:lvl1pPr marL="0" indent="0" algn="l" defTabSz="914415"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22"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grpSp>
        <p:nvGrpSpPr>
          <p:cNvPr id="11" name="Group 4">
            <a:extLst>
              <a:ext uri="{FF2B5EF4-FFF2-40B4-BE49-F238E27FC236}">
                <a16:creationId xmlns:a16="http://schemas.microsoft.com/office/drawing/2014/main" id="{09667CEE-F273-4416-9D45-A0E825F14911}"/>
              </a:ext>
            </a:extLst>
          </p:cNvPr>
          <p:cNvGrpSpPr>
            <a:grpSpLocks noChangeAspect="1"/>
          </p:cNvGrpSpPr>
          <p:nvPr userDrawn="1"/>
        </p:nvGrpSpPr>
        <p:grpSpPr bwMode="auto">
          <a:xfrm>
            <a:off x="9686782" y="6975067"/>
            <a:ext cx="470440" cy="455109"/>
            <a:chOff x="7110" y="4004"/>
            <a:chExt cx="191" cy="196"/>
          </a:xfrm>
        </p:grpSpPr>
        <p:sp>
          <p:nvSpPr>
            <p:cNvPr id="12" name="Freeform 5">
              <a:extLst>
                <a:ext uri="{FF2B5EF4-FFF2-40B4-BE49-F238E27FC236}">
                  <a16:creationId xmlns:a16="http://schemas.microsoft.com/office/drawing/2014/main" id="{D43F5A26-EE33-4654-ACA2-880B36B2758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13" name="Freeform 6">
              <a:extLst>
                <a:ext uri="{FF2B5EF4-FFF2-40B4-BE49-F238E27FC236}">
                  <a16:creationId xmlns:a16="http://schemas.microsoft.com/office/drawing/2014/main" id="{325D6EF1-9951-4386-9E98-24FDBF58272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14" name="Freeform 7">
              <a:extLst>
                <a:ext uri="{FF2B5EF4-FFF2-40B4-BE49-F238E27FC236}">
                  <a16:creationId xmlns:a16="http://schemas.microsoft.com/office/drawing/2014/main" id="{572CC147-C47E-4B17-9D76-D39D3C36CEF3}"/>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grpSp>
    </p:spTree>
    <p:extLst>
      <p:ext uri="{BB962C8B-B14F-4D97-AF65-F5344CB8AC3E}">
        <p14:creationId xmlns:p14="http://schemas.microsoft.com/office/powerpoint/2010/main" val="161505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2252017" y="2271027"/>
            <a:ext cx="6187781" cy="3335078"/>
          </a:xfrm>
        </p:spPr>
        <p:txBody>
          <a:bodyPr lIns="0" tIns="0" rIns="0" bIns="0">
            <a:noAutofit/>
          </a:bodyPr>
          <a:lstStyle>
            <a:lvl1pPr marL="0" indent="0" algn="ctr">
              <a:buNone/>
              <a:defRPr lang="en-US" sz="2801" dirty="0" smtClean="0">
                <a:latin typeface="Georgia" panose="02040502050405020303" pitchFamily="18" charset="0"/>
              </a:defRPr>
            </a:lvl1pPr>
          </a:lstStyle>
          <a:p>
            <a:pPr marL="356622" lvl="0" indent="-356622" algn="ctr">
              <a:spcBef>
                <a:spcPts val="0"/>
              </a:spcBef>
            </a:pPr>
            <a:r>
              <a:rPr lang="en-US" dirty="0"/>
              <a:t>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2252017" y="6081298"/>
            <a:ext cx="6187781" cy="349255"/>
          </a:xfrm>
        </p:spPr>
        <p:txBody>
          <a:bodyPr lIns="0" tIns="0" rIns="0" bIns="0">
            <a:noAutofit/>
          </a:bodyPr>
          <a:lstStyle>
            <a:lvl1pPr marL="0" indent="0" algn="ctr">
              <a:buNone/>
              <a:defRPr lang="en-US" sz="1600" dirty="0" smtClean="0">
                <a:solidFill>
                  <a:srgbClr val="2E2E38"/>
                </a:solidFill>
                <a:latin typeface="+mn-lt"/>
              </a:defRPr>
            </a:lvl1pPr>
          </a:lstStyle>
          <a:p>
            <a:pPr marL="356622" lvl="0" indent="-356622"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2252017" y="6425264"/>
            <a:ext cx="6187781" cy="349255"/>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22" lvl="0" indent="-356622"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978804" y="1080040"/>
            <a:ext cx="2734210" cy="972999"/>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grpSp>
        <p:nvGrpSpPr>
          <p:cNvPr id="9" name="Group 4">
            <a:extLst>
              <a:ext uri="{FF2B5EF4-FFF2-40B4-BE49-F238E27FC236}">
                <a16:creationId xmlns:a16="http://schemas.microsoft.com/office/drawing/2014/main" id="{FF60CB08-2DD7-4911-8D80-BCAC7944540B}"/>
              </a:ext>
            </a:extLst>
          </p:cNvPr>
          <p:cNvGrpSpPr>
            <a:grpSpLocks noChangeAspect="1"/>
          </p:cNvGrpSpPr>
          <p:nvPr userDrawn="1"/>
        </p:nvGrpSpPr>
        <p:grpSpPr bwMode="auto">
          <a:xfrm>
            <a:off x="9686782" y="6975067"/>
            <a:ext cx="470440" cy="455109"/>
            <a:chOff x="7110" y="4004"/>
            <a:chExt cx="191" cy="196"/>
          </a:xfrm>
        </p:grpSpPr>
        <p:sp>
          <p:nvSpPr>
            <p:cNvPr id="10" name="Freeform 5">
              <a:extLst>
                <a:ext uri="{FF2B5EF4-FFF2-40B4-BE49-F238E27FC236}">
                  <a16:creationId xmlns:a16="http://schemas.microsoft.com/office/drawing/2014/main" id="{C7E6D8E8-E311-4EB7-AFAA-50963EA7B15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11" name="Freeform 6">
              <a:extLst>
                <a:ext uri="{FF2B5EF4-FFF2-40B4-BE49-F238E27FC236}">
                  <a16:creationId xmlns:a16="http://schemas.microsoft.com/office/drawing/2014/main" id="{53EFA7D4-C8AD-4C58-A0EE-C2B70039364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12" name="Freeform 7">
              <a:extLst>
                <a:ext uri="{FF2B5EF4-FFF2-40B4-BE49-F238E27FC236}">
                  <a16:creationId xmlns:a16="http://schemas.microsoft.com/office/drawing/2014/main" id="{E459CDB2-C2F0-4E1A-AC90-F93C856AA596}"/>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grpSp>
    </p:spTree>
    <p:extLst>
      <p:ext uri="{BB962C8B-B14F-4D97-AF65-F5344CB8AC3E}">
        <p14:creationId xmlns:p14="http://schemas.microsoft.com/office/powerpoint/2010/main" val="1729451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534593" y="324307"/>
            <a:ext cx="9622631" cy="650807"/>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534593" y="1254346"/>
            <a:ext cx="7221231" cy="5329472"/>
          </a:xfrm>
        </p:spPr>
        <p:txBody>
          <a:bodyPr/>
          <a:lstStyle>
            <a:lvl1pPr marL="0" indent="0">
              <a:buNone/>
              <a:defRPr>
                <a:solidFill>
                  <a:schemeClr val="bg1"/>
                </a:solidFill>
              </a:defRPr>
            </a:lvl1pPr>
            <a:lvl2pPr marL="267324">
              <a:defRPr>
                <a:solidFill>
                  <a:schemeClr val="bg1"/>
                </a:solidFill>
              </a:defRPr>
            </a:lvl2pPr>
            <a:lvl3pPr marL="534647">
              <a:defRPr>
                <a:solidFill>
                  <a:schemeClr val="bg1"/>
                </a:solidFill>
              </a:defRPr>
            </a:lvl3pPr>
            <a:lvl4pPr marL="801971">
              <a:defRPr>
                <a:solidFill>
                  <a:schemeClr val="bg1"/>
                </a:solidFill>
              </a:defRPr>
            </a:lvl4pPr>
            <a:lvl5pPr marL="1069294">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p:nvSpPr>
        <p:spPr bwMode="auto">
          <a:xfrm>
            <a:off x="534594" y="1000626"/>
            <a:ext cx="96239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3CBF0A34-C36D-461B-A015-21A5DA63B593}"/>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23ECF0E1-C505-48F8-AD92-7D8685FF4866}"/>
              </a:ext>
            </a:extLst>
          </p:cNvPr>
          <p:cNvSpPr>
            <a:spLocks noGrp="1"/>
          </p:cNvSpPr>
          <p:nvPr>
            <p:ph type="ftr" sz="quarter" idx="11"/>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2B682A11-B39D-4FE0-A53D-0F1661DE051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554007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534593" y="324301"/>
            <a:ext cx="9622631" cy="651336"/>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p:nvSpPr>
        <p:spPr bwMode="auto">
          <a:xfrm>
            <a:off x="534594" y="1000626"/>
            <a:ext cx="96239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D03DAEA1-6A90-4FC2-97C7-E8CE03914355}"/>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3B819100-2154-4CEF-A4AE-869A873311B2}"/>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A3B93803-CB8A-4830-8E96-5C407868A052}"/>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99101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534593" y="324301"/>
            <a:ext cx="9622631" cy="651336"/>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534595" y="1254345"/>
            <a:ext cx="4722217" cy="5329472"/>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435008" y="1254345"/>
            <a:ext cx="4722217" cy="5329472"/>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p:nvSpPr>
        <p:spPr bwMode="auto">
          <a:xfrm>
            <a:off x="534594" y="1000626"/>
            <a:ext cx="96239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2E1BDE01-7D08-4922-9259-4581BC33C3E0}"/>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029C6724-47E1-45B5-B455-099BFD53BBF7}"/>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98340A57-5875-43E6-BEEA-8CEBCDCA3097}"/>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390925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6984" y="2060719"/>
            <a:ext cx="4727128" cy="469153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433958" y="2060719"/>
            <a:ext cx="4727128" cy="469153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534593" y="1254352"/>
            <a:ext cx="4727128" cy="706363"/>
          </a:xfrm>
        </p:spPr>
        <p:txBody>
          <a:bodyPr anchor="t" anchorCtr="0"/>
          <a:lstStyle>
            <a:lvl1pPr>
              <a:buNone/>
              <a:defRPr b="1">
                <a:solidFill>
                  <a:schemeClr val="bg1"/>
                </a:solidFill>
              </a:defRPr>
            </a:lvl1pPr>
          </a:lstStyle>
          <a:p>
            <a:pPr lvl="0"/>
            <a:r>
              <a:rPr lang="en-US"/>
              <a:t>Edit Master text styles</a:t>
            </a:r>
          </a:p>
        </p:txBody>
      </p:sp>
      <p:sp>
        <p:nvSpPr>
          <p:cNvPr id="11" name="Text Placeholder 9"/>
          <p:cNvSpPr>
            <a:spLocks noGrp="1"/>
          </p:cNvSpPr>
          <p:nvPr>
            <p:ph type="body" sz="quarter" idx="13"/>
          </p:nvPr>
        </p:nvSpPr>
        <p:spPr>
          <a:xfrm>
            <a:off x="5433958" y="1254352"/>
            <a:ext cx="4727128" cy="706363"/>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534593" y="324301"/>
            <a:ext cx="9622631" cy="651336"/>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p:nvSpPr>
        <p:spPr bwMode="auto">
          <a:xfrm>
            <a:off x="534594" y="1000626"/>
            <a:ext cx="96239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BFCA5F9A-0842-4BED-A447-9C3F6915DCDD}"/>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1BE8AD82-A588-4EFB-A956-62AC671AB8A4}"/>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2F77DB56-43F3-4932-8420-FA767EBAB47B}"/>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874534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7547C-9236-44B2-927D-EE1C7DF06D31}"/>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7FE2AC0F-F4F4-46F1-8E38-470CA213226A}"/>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C3B301A4-CE65-4914-B017-DED28C25B268}"/>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438065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3A9D79-13D5-4189-B325-32C1E30071D2}"/>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35690CD3-106E-4E37-A338-7D12BDB87EB2}"/>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6C97AA2E-8C14-46B6-80A1-837B7775D6E6}"/>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686342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813CB0-F911-4F63-ADF4-31E748E46E91}"/>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B6E00D68-E42E-4E18-97BC-09F3CC3C7191}"/>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E909C18C-4659-4936-9B48-47D916992927}"/>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2839193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712170C-CE44-4511-BCD5-0479529AB0B6}"/>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39740" b="36434"/>
          <a:stretch/>
        </p:blipFill>
        <p:spPr>
          <a:xfrm>
            <a:off x="-11722" y="0"/>
            <a:ext cx="10691813" cy="1055956"/>
          </a:xfrm>
          <a:prstGeom prst="rect">
            <a:avLst/>
          </a:prstGeom>
          <a:gradFill>
            <a:gsLst>
              <a:gs pos="64000">
                <a:schemeClr val="tx1"/>
              </a:gs>
              <a:gs pos="32000">
                <a:schemeClr val="tx1"/>
              </a:gs>
            </a:gsLst>
            <a:lin ang="5400000" scaled="1"/>
          </a:gradFill>
        </p:spPr>
      </p:pic>
      <p:sp>
        <p:nvSpPr>
          <p:cNvPr id="2" name="Title 1"/>
          <p:cNvSpPr>
            <a:spLocks noGrp="1"/>
          </p:cNvSpPr>
          <p:nvPr>
            <p:ph type="title" hasCustomPrompt="1"/>
          </p:nvPr>
        </p:nvSpPr>
        <p:spPr>
          <a:xfrm>
            <a:off x="1828800" y="375139"/>
            <a:ext cx="8452339" cy="528750"/>
          </a:xfrm>
        </p:spPr>
        <p:txBody>
          <a:bodyPr/>
          <a:lstStyle>
            <a:lvl1pPr>
              <a:defRPr sz="2400">
                <a:solidFill>
                  <a:schemeClr val="bg1"/>
                </a:solidFill>
                <a:latin typeface="EYInterstate" panose="02000503020000020004" pitchFamily="2" charset="0"/>
              </a:defRPr>
            </a:lvl1pPr>
          </a:lstStyle>
          <a:p>
            <a:r>
              <a:rPr lang="en-US" dirty="0"/>
              <a:t>Standard slide</a:t>
            </a:r>
            <a:endParaRPr lang="en-GB" dirty="0"/>
          </a:p>
        </p:txBody>
      </p:sp>
      <p:pic>
        <p:nvPicPr>
          <p:cNvPr id="10" name="Picture 2" descr="Acsantis | Les nouvelles organisations en santé">
            <a:extLst>
              <a:ext uri="{FF2B5EF4-FFF2-40B4-BE49-F238E27FC236}">
                <a16:creationId xmlns:a16="http://schemas.microsoft.com/office/drawing/2014/main" id="{883F9C6E-956E-4133-8C45-F45E5C8A09EC}"/>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252" t="19302" r="9876" b="19069"/>
          <a:stretch/>
        </p:blipFill>
        <p:spPr bwMode="auto">
          <a:xfrm>
            <a:off x="8765628" y="7068282"/>
            <a:ext cx="532344" cy="3992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4A7F1DB-477B-44FE-9DD7-408D1D9B1B44}"/>
              </a:ext>
            </a:extLst>
          </p:cNvPr>
          <p:cNvSpPr txBox="1"/>
          <p:nvPr userDrawn="1"/>
        </p:nvSpPr>
        <p:spPr>
          <a:xfrm>
            <a:off x="228602" y="7217621"/>
            <a:ext cx="447675" cy="193899"/>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fld id="{27C85BA7-A2E8-475C-AD42-ED6C6D6B1A8C}" type="slidenum">
              <a:rPr lang="fr-FR" sz="1200" smtClean="0">
                <a:solidFill>
                  <a:schemeClr val="bg2"/>
                </a:solidFill>
              </a:rPr>
              <a:pPr marL="0" indent="0" algn="ctr">
                <a:lnSpc>
                  <a:spcPct val="85000"/>
                </a:lnSpc>
                <a:spcAft>
                  <a:spcPts val="600"/>
                </a:spcAft>
                <a:buClr>
                  <a:schemeClr val="accent2"/>
                </a:buClr>
                <a:buSzPct val="70000"/>
                <a:buFont typeface="Arial" pitchFamily="34" charset="0"/>
                <a:buNone/>
              </a:pPr>
              <a:t>‹#›</a:t>
            </a:fld>
            <a:endParaRPr lang="fr-FR" sz="1200" dirty="0" err="1">
              <a:solidFill>
                <a:schemeClr val="bg2"/>
              </a:solidFill>
            </a:endParaRPr>
          </a:p>
        </p:txBody>
      </p:sp>
      <p:cxnSp>
        <p:nvCxnSpPr>
          <p:cNvPr id="13" name="Straight Connector 12">
            <a:extLst>
              <a:ext uri="{FF2B5EF4-FFF2-40B4-BE49-F238E27FC236}">
                <a16:creationId xmlns:a16="http://schemas.microsoft.com/office/drawing/2014/main" id="{257C6B34-5963-4399-8392-58801947FCD0}"/>
              </a:ext>
            </a:extLst>
          </p:cNvPr>
          <p:cNvCxnSpPr/>
          <p:nvPr userDrawn="1"/>
        </p:nvCxnSpPr>
        <p:spPr>
          <a:xfrm>
            <a:off x="714375" y="7186711"/>
            <a:ext cx="0" cy="249921"/>
          </a:xfrm>
          <a:prstGeom prst="line">
            <a:avLst/>
          </a:prstGeom>
          <a:ln w="38100">
            <a:solidFill>
              <a:srgbClr val="FFD200"/>
            </a:solidFill>
            <a:tailEnd type="none"/>
          </a:ln>
        </p:spPr>
        <p:style>
          <a:lnRef idx="1">
            <a:schemeClr val="accent1"/>
          </a:lnRef>
          <a:fillRef idx="0">
            <a:schemeClr val="accent1"/>
          </a:fillRef>
          <a:effectRef idx="0">
            <a:schemeClr val="accent1"/>
          </a:effectRef>
          <a:fontRef idx="minor">
            <a:schemeClr val="tx1"/>
          </a:fontRef>
        </p:style>
      </p:cxnSp>
      <p:pic>
        <p:nvPicPr>
          <p:cNvPr id="20" name="図 7">
            <a:extLst>
              <a:ext uri="{FF2B5EF4-FFF2-40B4-BE49-F238E27FC236}">
                <a16:creationId xmlns:a16="http://schemas.microsoft.com/office/drawing/2014/main" id="{B2F6816F-83C2-4855-A2EE-CE03F3D5FE90}"/>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416901" y="805372"/>
            <a:ext cx="11849100" cy="309201"/>
          </a:xfrm>
          <a:prstGeom prst="rect">
            <a:avLst/>
          </a:prstGeom>
        </p:spPr>
      </p:pic>
      <p:pic>
        <p:nvPicPr>
          <p:cNvPr id="15" name="Picture 14">
            <a:extLst>
              <a:ext uri="{FF2B5EF4-FFF2-40B4-BE49-F238E27FC236}">
                <a16:creationId xmlns:a16="http://schemas.microsoft.com/office/drawing/2014/main" id="{582225A3-4918-4E7B-BBEB-933318AE5B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1723"/>
            <a:ext cx="1828800" cy="1048022"/>
          </a:xfrm>
          <a:prstGeom prst="rect">
            <a:avLst/>
          </a:prstGeom>
        </p:spPr>
      </p:pic>
      <p:grpSp>
        <p:nvGrpSpPr>
          <p:cNvPr id="21" name="Group 4">
            <a:extLst>
              <a:ext uri="{FF2B5EF4-FFF2-40B4-BE49-F238E27FC236}">
                <a16:creationId xmlns:a16="http://schemas.microsoft.com/office/drawing/2014/main" id="{39A2190E-D341-4851-9E88-8E15B3A7FA69}"/>
              </a:ext>
            </a:extLst>
          </p:cNvPr>
          <p:cNvGrpSpPr>
            <a:grpSpLocks noChangeAspect="1"/>
          </p:cNvGrpSpPr>
          <p:nvPr userDrawn="1"/>
        </p:nvGrpSpPr>
        <p:grpSpPr bwMode="auto">
          <a:xfrm>
            <a:off x="9686782" y="6975067"/>
            <a:ext cx="470440" cy="455109"/>
            <a:chOff x="7110" y="4004"/>
            <a:chExt cx="191" cy="196"/>
          </a:xfrm>
        </p:grpSpPr>
        <p:sp>
          <p:nvSpPr>
            <p:cNvPr id="22" name="Freeform 5">
              <a:extLst>
                <a:ext uri="{FF2B5EF4-FFF2-40B4-BE49-F238E27FC236}">
                  <a16:creationId xmlns:a16="http://schemas.microsoft.com/office/drawing/2014/main" id="{F6F30B13-BCBB-4E22-AA58-CDA85EB312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23" name="Freeform 6">
              <a:extLst>
                <a:ext uri="{FF2B5EF4-FFF2-40B4-BE49-F238E27FC236}">
                  <a16:creationId xmlns:a16="http://schemas.microsoft.com/office/drawing/2014/main" id="{4F389483-DDCD-44CD-8F7A-1754C409B41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24" name="Freeform 7">
              <a:extLst>
                <a:ext uri="{FF2B5EF4-FFF2-40B4-BE49-F238E27FC236}">
                  <a16:creationId xmlns:a16="http://schemas.microsoft.com/office/drawing/2014/main" id="{E6651404-9EAE-46C7-AED5-63B239BF035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grpSp>
    </p:spTree>
    <p:extLst>
      <p:ext uri="{BB962C8B-B14F-4D97-AF65-F5344CB8AC3E}">
        <p14:creationId xmlns:p14="http://schemas.microsoft.com/office/powerpoint/2010/main" val="482190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7CA26-2B7B-4622-93A8-93EC10CCBE9D}"/>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60E24E25-AADE-42B5-BB07-A8C5FC7FBF2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AF9B93A4-EF49-4605-8E7D-22AB1304F1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80240867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8AD78-6C49-405F-80BD-8F5F9CFAD79D}"/>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FA3A6C55-F277-42AF-8500-E16F039B9A4F}"/>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36368E36-B58F-4FD6-B92E-04754A1D8354}"/>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5192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1" y="4"/>
            <a:ext cx="10691813" cy="7559675"/>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4E480A10-F3A8-4482-9A96-E4A2985059D6}"/>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8D942338-84D5-44C7-ADEC-04C9C56CF23A}"/>
              </a:ext>
            </a:extLst>
          </p:cNvPr>
          <p:cNvSpPr>
            <a:spLocks noGrp="1"/>
          </p:cNvSpPr>
          <p:nvPr>
            <p:ph type="ftr" sz="quarter" idx="12"/>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4FAC4917-7B6B-475D-AAE6-8F714438F257}"/>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527179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266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592" y="222227"/>
            <a:ext cx="9622631" cy="655172"/>
          </a:xfrm>
        </p:spPr>
        <p:txBody>
          <a:bodyPr/>
          <a:lstStyle>
            <a:lvl1pPr>
              <a:defRPr sz="2400">
                <a:solidFill>
                  <a:schemeClr val="bg1"/>
                </a:solidFill>
                <a:latin typeface="EYInterstate Light" panose="02000506000000020004" pitchFamily="2" charset="0"/>
              </a:defRPr>
            </a:lvl1pPr>
          </a:lstStyle>
          <a:p>
            <a:r>
              <a:rPr lang="en-US" dirty="0"/>
              <a:t>Click to edit Master title style</a:t>
            </a:r>
            <a:endParaRPr lang="en-GB" dirty="0"/>
          </a:p>
        </p:txBody>
      </p:sp>
      <p:sp>
        <p:nvSpPr>
          <p:cNvPr id="13" name="Table Placeholder 4">
            <a:extLst>
              <a:ext uri="{FF2B5EF4-FFF2-40B4-BE49-F238E27FC236}">
                <a16:creationId xmlns:a16="http://schemas.microsoft.com/office/drawing/2014/main" id="{C5AC4C92-885D-49C5-B704-597DE68FC006}"/>
              </a:ext>
            </a:extLst>
          </p:cNvPr>
          <p:cNvSpPr txBox="1">
            <a:spLocks/>
          </p:cNvSpPr>
          <p:nvPr userDrawn="1"/>
        </p:nvSpPr>
        <p:spPr>
          <a:xfrm>
            <a:off x="713160" y="1254353"/>
            <a:ext cx="5796666" cy="4704081"/>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6622" marR="0" lvl="0" indent="-356622" algn="l" defTabSz="914415" rtl="0" eaLnBrk="1" fontAlgn="auto" latinLnBrk="0" hangingPunct="1">
              <a:lnSpc>
                <a:spcPct val="100000"/>
              </a:lnSpc>
              <a:spcBef>
                <a:spcPct val="20000"/>
              </a:spcBef>
              <a:spcAft>
                <a:spcPts val="0"/>
              </a:spcAft>
              <a:buClr>
                <a:srgbClr val="FFE600"/>
              </a:buClr>
              <a:buSzPct val="70000"/>
              <a:buFont typeface="Arial" pitchFamily="34" charset="0"/>
              <a:buChar char="►"/>
              <a:tabLst/>
              <a:defRPr/>
            </a:pPr>
            <a:endParaRPr kumimoji="0" lang="en-IN" sz="2000" b="0" i="0" u="none" strike="noStrike" kern="1200" cap="none" spc="0" normalizeH="0" baseline="0" noProof="0">
              <a:ln>
                <a:noFill/>
              </a:ln>
              <a:solidFill>
                <a:sysClr val="window" lastClr="FFFFFF"/>
              </a:solidFill>
              <a:effectLst/>
              <a:uLnTx/>
              <a:uFillTx/>
              <a:latin typeface="EYInterstate Light" panose="02000506000000020004" pitchFamily="2" charset="0"/>
              <a:ea typeface="+mn-ea"/>
              <a:cs typeface="+mn-cs"/>
            </a:endParaRPr>
          </a:p>
        </p:txBody>
      </p:sp>
      <p:sp>
        <p:nvSpPr>
          <p:cNvPr id="5" name="Line 10">
            <a:extLst>
              <a:ext uri="{FF2B5EF4-FFF2-40B4-BE49-F238E27FC236}">
                <a16:creationId xmlns:a16="http://schemas.microsoft.com/office/drawing/2014/main" id="{04A2E968-DBA8-4BD3-8F8F-9B23825BC4DF}"/>
              </a:ext>
            </a:extLst>
          </p:cNvPr>
          <p:cNvSpPr>
            <a:spLocks noChangeShapeType="1"/>
          </p:cNvSpPr>
          <p:nvPr userDrawn="1"/>
        </p:nvSpPr>
        <p:spPr bwMode="auto">
          <a:xfrm>
            <a:off x="534594" y="1000626"/>
            <a:ext cx="965675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3" name="Date Placeholder 2">
            <a:extLst>
              <a:ext uri="{FF2B5EF4-FFF2-40B4-BE49-F238E27FC236}">
                <a16:creationId xmlns:a16="http://schemas.microsoft.com/office/drawing/2014/main" id="{2775A018-27C1-411C-A8B7-4C4E26852F9E}"/>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BEE722F2-E6B5-4B92-988F-82639B0BF352}"/>
              </a:ext>
            </a:extLst>
          </p:cNvPr>
          <p:cNvSpPr>
            <a:spLocks noGrp="1"/>
          </p:cNvSpPr>
          <p:nvPr>
            <p:ph type="ftr" sz="quarter" idx="11"/>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D8D948EC-D865-4954-9EBD-9C30DCDD1C4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23469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5458104" y="4"/>
            <a:ext cx="5233710" cy="7559675"/>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680442" y="2260731"/>
            <a:ext cx="3977506" cy="1163723"/>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680442" y="3651457"/>
            <a:ext cx="3977506" cy="1163723"/>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4E59B594-94BE-43F4-8A51-56A02D3520A9}"/>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93D76FF3-5668-471F-96BC-86222958B48B}"/>
              </a:ext>
            </a:extLst>
          </p:cNvPr>
          <p:cNvSpPr>
            <a:spLocks noGrp="1"/>
          </p:cNvSpPr>
          <p:nvPr>
            <p:ph type="ftr" sz="quarter" idx="14"/>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D5C144E7-F1A6-43D5-9337-069D87B113F1}"/>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060841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725028" y="2760512"/>
            <a:ext cx="3898481" cy="1325333"/>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24" marR="0" lvl="0" indent="-267324" defTabSz="755524"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542413CE-C4D0-4ABD-A496-80941F07BDB0}"/>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C6AF2A22-94A3-41BF-9F87-44E3FEF33B47}"/>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F35C79A1-12F2-4F8B-A8F3-F46D58F4CB37}"/>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694112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22F1EAD-6A47-46B9-AC0D-E6EA0696CB6E}"/>
              </a:ext>
            </a:extLst>
          </p:cNvPr>
          <p:cNvGraphicFramePr>
            <a:graphicFrameLocks noChangeAspect="1"/>
          </p:cNvGraphicFramePr>
          <p:nvPr userDrawn="1">
            <p:custDataLst>
              <p:tags r:id="rId2"/>
            </p:custDataLst>
            <p:extLst>
              <p:ext uri="{D42A27DB-BD31-4B8C-83A1-F6EECF244321}">
                <p14:modId xmlns:p14="http://schemas.microsoft.com/office/powerpoint/2010/main" val="1894430955"/>
              </p:ext>
            </p:extLst>
          </p:nvPr>
        </p:nvGraphicFramePr>
        <p:xfrm>
          <a:off x="1392" y="1751"/>
          <a:ext cx="1393" cy="1750"/>
        </p:xfrm>
        <a:graphic>
          <a:graphicData uri="http://schemas.openxmlformats.org/presentationml/2006/ole">
            <mc:AlternateContent xmlns:mc="http://schemas.openxmlformats.org/markup-compatibility/2006">
              <mc:Choice xmlns:v="urn:schemas-microsoft-com:vml" Requires="v">
                <p:oleObj spid="_x0000_s3093" name="think-cell Slide" r:id="rId5" imgW="415" imgH="416" progId="TCLayout.ActiveDocument.1">
                  <p:embed/>
                </p:oleObj>
              </mc:Choice>
              <mc:Fallback>
                <p:oleObj name="think-cell Slide" r:id="rId5" imgW="415" imgH="416" progId="TCLayout.ActiveDocument.1">
                  <p:embed/>
                  <p:pic>
                    <p:nvPicPr>
                      <p:cNvPr id="7" name="Object 6" hidden="1">
                        <a:extLst>
                          <a:ext uri="{FF2B5EF4-FFF2-40B4-BE49-F238E27FC236}">
                            <a16:creationId xmlns:a16="http://schemas.microsoft.com/office/drawing/2014/main" id="{F22F1EAD-6A47-46B9-AC0D-E6EA0696CB6E}"/>
                          </a:ext>
                        </a:extLst>
                      </p:cNvPr>
                      <p:cNvPicPr/>
                      <p:nvPr/>
                    </p:nvPicPr>
                    <p:blipFill>
                      <a:blip r:embed="rId6"/>
                      <a:stretch>
                        <a:fillRect/>
                      </a:stretch>
                    </p:blipFill>
                    <p:spPr>
                      <a:xfrm>
                        <a:off x="1392" y="1751"/>
                        <a:ext cx="1393" cy="1750"/>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386A4A6A-E3C9-47C4-89AD-3CBB23B4B474}"/>
              </a:ext>
            </a:extLst>
          </p:cNvPr>
          <p:cNvSpPr/>
          <p:nvPr userDrawn="1">
            <p:custDataLst>
              <p:tags r:id="rId3"/>
            </p:custDataLst>
          </p:nvPr>
        </p:nvSpPr>
        <p:spPr bwMode="auto">
          <a:xfrm>
            <a:off x="0" y="0"/>
            <a:ext cx="139216" cy="174992"/>
          </a:xfrm>
          <a:prstGeom prst="rect">
            <a:avLst/>
          </a:prstGeom>
          <a:no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801929" rtl="0" eaLnBrk="1" fontAlgn="base" latinLnBrk="0" hangingPunct="1">
              <a:lnSpc>
                <a:spcPct val="100000"/>
              </a:lnSpc>
              <a:spcBef>
                <a:spcPct val="0"/>
              </a:spcBef>
              <a:spcAft>
                <a:spcPct val="0"/>
              </a:spcAft>
              <a:buClrTx/>
              <a:buSzTx/>
              <a:buFontTx/>
              <a:buNone/>
              <a:tabLst/>
            </a:pPr>
            <a:endParaRPr kumimoji="0" lang="en-US" sz="1929" b="1"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3" name="Freeform 6"/>
          <p:cNvSpPr>
            <a:spLocks/>
          </p:cNvSpPr>
          <p:nvPr userDrawn="1"/>
        </p:nvSpPr>
        <p:spPr bwMode="auto">
          <a:xfrm>
            <a:off x="0" y="398983"/>
            <a:ext cx="764762" cy="538977"/>
          </a:xfrm>
          <a:custGeom>
            <a:avLst/>
            <a:gdLst>
              <a:gd name="T0" fmla="*/ 0 w 764178"/>
              <a:gd name="T1" fmla="*/ 0 h 537755"/>
              <a:gd name="T2" fmla="*/ 188169 w 764178"/>
              <a:gd name="T3" fmla="*/ 0 h 537755"/>
              <a:gd name="T4" fmla="*/ 157907 w 764178"/>
              <a:gd name="T5" fmla="*/ 227839 h 537755"/>
              <a:gd name="T6" fmla="*/ 0 w 764178"/>
              <a:gd name="T7" fmla="*/ 227839 h 537755"/>
              <a:gd name="T8" fmla="*/ 0 w 764178"/>
              <a:gd name="T9" fmla="*/ 0 h 5377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4178" h="537755">
                <a:moveTo>
                  <a:pt x="0" y="0"/>
                </a:moveTo>
                <a:lnTo>
                  <a:pt x="764178" y="0"/>
                </a:lnTo>
                <a:lnTo>
                  <a:pt x="641281" y="537755"/>
                </a:lnTo>
                <a:lnTo>
                  <a:pt x="0" y="537755"/>
                </a:lnTo>
                <a:lnTo>
                  <a:pt x="0" y="0"/>
                </a:lnTo>
                <a:close/>
              </a:path>
            </a:pathLst>
          </a:custGeom>
          <a:solidFill>
            <a:srgbClr val="FFD200"/>
          </a:solidFill>
          <a:ln>
            <a:noFill/>
          </a:ln>
          <a:extLst>
            <a:ext uri="{91240B29-F687-4F45-9708-019B960494DF}">
              <a14:hiddenLine xmlns:a14="http://schemas.microsoft.com/office/drawing/2010/main" w="1270" cap="flat" cmpd="sng" algn="ctr">
                <a:solidFill>
                  <a:srgbClr val="000000"/>
                </a:solidFill>
                <a:prstDash val="solid"/>
                <a:round/>
                <a:headEnd type="none" w="med" len="med"/>
                <a:tailEnd type="none" w="med" len="med"/>
              </a14:hiddenLine>
            </a:ext>
          </a:extLst>
        </p:spPr>
        <p:txBody>
          <a:bodyPr lIns="0" tIns="0" rIns="0" bIns="0" anchor="ctr"/>
          <a:lstStyle/>
          <a:p>
            <a:endParaRPr lang="fr-FR" sz="1579" dirty="0">
              <a:solidFill>
                <a:srgbClr val="646464"/>
              </a:solidFill>
            </a:endParaRPr>
          </a:p>
        </p:txBody>
      </p:sp>
      <p:sp>
        <p:nvSpPr>
          <p:cNvPr id="5" name="Content Placeholder 2"/>
          <p:cNvSpPr>
            <a:spLocks noGrp="1"/>
          </p:cNvSpPr>
          <p:nvPr>
            <p:ph idx="1"/>
          </p:nvPr>
        </p:nvSpPr>
        <p:spPr>
          <a:xfrm>
            <a:off x="532881" y="1557492"/>
            <a:ext cx="9627772" cy="4982036"/>
          </a:xfrm>
        </p:spPr>
        <p:txBody>
          <a:bodyPr/>
          <a:lstStyle>
            <a:lvl1pPr algn="just">
              <a:defRPr sz="1403">
                <a:solidFill>
                  <a:schemeClr val="tx1"/>
                </a:solidFill>
                <a:latin typeface="+mn-lt"/>
              </a:defRPr>
            </a:lvl1pPr>
            <a:lvl2pPr algn="just">
              <a:defRPr sz="1228">
                <a:solidFill>
                  <a:schemeClr val="tx1"/>
                </a:solidFill>
                <a:latin typeface="+mn-lt"/>
              </a:defRPr>
            </a:lvl2pPr>
            <a:lvl3pPr algn="just">
              <a:defRPr sz="1052">
                <a:solidFill>
                  <a:schemeClr val="tx1"/>
                </a:solidFill>
                <a:latin typeface="+mn-lt"/>
              </a:defRPr>
            </a:lvl3pPr>
            <a:lvl4pPr algn="just">
              <a:defRPr sz="877">
                <a:solidFill>
                  <a:schemeClr val="tx1"/>
                </a:solidFill>
                <a:latin typeface="+mn-lt"/>
              </a:defRPr>
            </a:lvl4pPr>
            <a:lvl5pPr algn="just">
              <a:defRPr sz="877">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9" name="Title 8">
            <a:extLst>
              <a:ext uri="{FF2B5EF4-FFF2-40B4-BE49-F238E27FC236}">
                <a16:creationId xmlns:a16="http://schemas.microsoft.com/office/drawing/2014/main" id="{2F82EBE0-D3FB-4F9D-B5BC-19AFA71ED07F}"/>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3120322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7B16B7B-9FF0-45A0-9C81-7BC9C9304B13}"/>
              </a:ext>
            </a:extLst>
          </p:cNvPr>
          <p:cNvGraphicFramePr>
            <a:graphicFrameLocks noChangeAspect="1"/>
          </p:cNvGraphicFramePr>
          <p:nvPr userDrawn="1">
            <p:custDataLst>
              <p:tags r:id="rId2"/>
            </p:custDataLst>
            <p:extLst>
              <p:ext uri="{D42A27DB-BD31-4B8C-83A1-F6EECF244321}">
                <p14:modId xmlns:p14="http://schemas.microsoft.com/office/powerpoint/2010/main" val="3846807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7" name="think-cell Slide" r:id="rId4" imgW="351" imgH="351" progId="TCLayout.ActiveDocument.1">
                  <p:embed/>
                </p:oleObj>
              </mc:Choice>
              <mc:Fallback>
                <p:oleObj name="think-cell Slide" r:id="rId4" imgW="351" imgH="351" progId="TCLayout.ActiveDocument.1">
                  <p:embed/>
                  <p:pic>
                    <p:nvPicPr>
                      <p:cNvPr id="3" name="Object 2" hidden="1">
                        <a:extLst>
                          <a:ext uri="{FF2B5EF4-FFF2-40B4-BE49-F238E27FC236}">
                            <a16:creationId xmlns:a16="http://schemas.microsoft.com/office/drawing/2014/main" id="{37B16B7B-9FF0-45A0-9C81-7BC9C9304B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B712170C-CE44-4511-BCD5-0479529AB0B6}"/>
              </a:ext>
            </a:extLst>
          </p:cNvPr>
          <p:cNvPicPr>
            <a:picLocks noChangeAspect="1"/>
          </p:cNvPicPr>
          <p:nvPr userDrawn="1"/>
        </p:nvPicPr>
        <p:blipFill rotWithShape="1">
          <a:blip r:embed="rId6" cstate="print">
            <a:alphaModFix amt="50000"/>
            <a:extLst>
              <a:ext uri="{28A0092B-C50C-407E-A947-70E740481C1C}">
                <a14:useLocalDpi xmlns:a14="http://schemas.microsoft.com/office/drawing/2010/main" val="0"/>
              </a:ext>
            </a:extLst>
          </a:blip>
          <a:srcRect t="39740" b="36434"/>
          <a:stretch/>
        </p:blipFill>
        <p:spPr>
          <a:xfrm>
            <a:off x="-11722" y="0"/>
            <a:ext cx="10691813" cy="1055956"/>
          </a:xfrm>
          <a:prstGeom prst="rect">
            <a:avLst/>
          </a:prstGeom>
          <a:gradFill>
            <a:gsLst>
              <a:gs pos="64000">
                <a:schemeClr val="tx1"/>
              </a:gs>
              <a:gs pos="32000">
                <a:schemeClr val="tx1"/>
              </a:gs>
            </a:gsLst>
            <a:lin ang="5400000" scaled="1"/>
          </a:gradFill>
        </p:spPr>
      </p:pic>
      <p:pic>
        <p:nvPicPr>
          <p:cNvPr id="10" name="Picture 2" descr="Acsantis | Les nouvelles organisations en santé">
            <a:extLst>
              <a:ext uri="{FF2B5EF4-FFF2-40B4-BE49-F238E27FC236}">
                <a16:creationId xmlns:a16="http://schemas.microsoft.com/office/drawing/2014/main" id="{883F9C6E-956E-4133-8C45-F45E5C8A09E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8252" t="19302" r="9876" b="19069"/>
          <a:stretch/>
        </p:blipFill>
        <p:spPr bwMode="auto">
          <a:xfrm>
            <a:off x="8765628" y="7068282"/>
            <a:ext cx="532344" cy="3992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4A7F1DB-477B-44FE-9DD7-408D1D9B1B44}"/>
              </a:ext>
            </a:extLst>
          </p:cNvPr>
          <p:cNvSpPr txBox="1"/>
          <p:nvPr userDrawn="1"/>
        </p:nvSpPr>
        <p:spPr>
          <a:xfrm>
            <a:off x="228602" y="7217621"/>
            <a:ext cx="447675" cy="193899"/>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fld id="{27C85BA7-A2E8-475C-AD42-ED6C6D6B1A8C}" type="slidenum">
              <a:rPr lang="fr-FR" sz="1200" smtClean="0">
                <a:solidFill>
                  <a:schemeClr val="bg2"/>
                </a:solidFill>
              </a:rPr>
              <a:pPr marL="0" indent="0" algn="ctr">
                <a:lnSpc>
                  <a:spcPct val="85000"/>
                </a:lnSpc>
                <a:spcAft>
                  <a:spcPts val="600"/>
                </a:spcAft>
                <a:buClr>
                  <a:schemeClr val="accent2"/>
                </a:buClr>
                <a:buSzPct val="70000"/>
                <a:buFont typeface="Arial" pitchFamily="34" charset="0"/>
                <a:buNone/>
              </a:pPr>
              <a:t>‹#›</a:t>
            </a:fld>
            <a:endParaRPr lang="fr-FR" sz="1200" dirty="0" err="1">
              <a:solidFill>
                <a:schemeClr val="bg2"/>
              </a:solidFill>
            </a:endParaRPr>
          </a:p>
        </p:txBody>
      </p:sp>
      <p:cxnSp>
        <p:nvCxnSpPr>
          <p:cNvPr id="13" name="Straight Connector 12">
            <a:extLst>
              <a:ext uri="{FF2B5EF4-FFF2-40B4-BE49-F238E27FC236}">
                <a16:creationId xmlns:a16="http://schemas.microsoft.com/office/drawing/2014/main" id="{257C6B34-5963-4399-8392-58801947FCD0}"/>
              </a:ext>
            </a:extLst>
          </p:cNvPr>
          <p:cNvCxnSpPr/>
          <p:nvPr userDrawn="1"/>
        </p:nvCxnSpPr>
        <p:spPr>
          <a:xfrm>
            <a:off x="714375" y="7186711"/>
            <a:ext cx="0" cy="249921"/>
          </a:xfrm>
          <a:prstGeom prst="line">
            <a:avLst/>
          </a:prstGeom>
          <a:ln w="38100">
            <a:solidFill>
              <a:srgbClr val="FFD200"/>
            </a:solidFill>
            <a:tailEnd type="none"/>
          </a:ln>
        </p:spPr>
        <p:style>
          <a:lnRef idx="1">
            <a:schemeClr val="accent1"/>
          </a:lnRef>
          <a:fillRef idx="0">
            <a:schemeClr val="accent1"/>
          </a:fillRef>
          <a:effectRef idx="0">
            <a:schemeClr val="accent1"/>
          </a:effectRef>
          <a:fontRef idx="minor">
            <a:schemeClr val="tx1"/>
          </a:fontRef>
        </p:style>
      </p:cxnSp>
      <p:pic>
        <p:nvPicPr>
          <p:cNvPr id="20" name="図 7">
            <a:extLst>
              <a:ext uri="{FF2B5EF4-FFF2-40B4-BE49-F238E27FC236}">
                <a16:creationId xmlns:a16="http://schemas.microsoft.com/office/drawing/2014/main" id="{B2F6816F-83C2-4855-A2EE-CE03F3D5FE90}"/>
              </a:ext>
            </a:extLst>
          </p:cNvPr>
          <p:cNvPicPr>
            <a:picLocks noChangeAspect="1"/>
          </p:cNvPicPr>
          <p:nvPr userDrawn="1"/>
        </p:nvPicPr>
        <p:blipFill>
          <a:blip r:embed="rId8">
            <a:alphaModFix amt="50000"/>
            <a:extLst>
              <a:ext uri="{28A0092B-C50C-407E-A947-70E740481C1C}">
                <a14:useLocalDpi xmlns:a14="http://schemas.microsoft.com/office/drawing/2010/main" val="0"/>
              </a:ext>
            </a:extLst>
          </a:blip>
          <a:stretch>
            <a:fillRect/>
          </a:stretch>
        </p:blipFill>
        <p:spPr>
          <a:xfrm>
            <a:off x="-416901" y="805372"/>
            <a:ext cx="11849100" cy="309201"/>
          </a:xfrm>
          <a:prstGeom prst="rect">
            <a:avLst/>
          </a:prstGeom>
        </p:spPr>
      </p:pic>
      <p:pic>
        <p:nvPicPr>
          <p:cNvPr id="15" name="Picture 14">
            <a:extLst>
              <a:ext uri="{FF2B5EF4-FFF2-40B4-BE49-F238E27FC236}">
                <a16:creationId xmlns:a16="http://schemas.microsoft.com/office/drawing/2014/main" id="{582225A3-4918-4E7B-BBEB-933318AE5B1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11723"/>
            <a:ext cx="1828800" cy="1048022"/>
          </a:xfrm>
          <a:prstGeom prst="rect">
            <a:avLst/>
          </a:prstGeom>
        </p:spPr>
      </p:pic>
      <p:grpSp>
        <p:nvGrpSpPr>
          <p:cNvPr id="21" name="Group 4">
            <a:extLst>
              <a:ext uri="{FF2B5EF4-FFF2-40B4-BE49-F238E27FC236}">
                <a16:creationId xmlns:a16="http://schemas.microsoft.com/office/drawing/2014/main" id="{39A2190E-D341-4851-9E88-8E15B3A7FA69}"/>
              </a:ext>
            </a:extLst>
          </p:cNvPr>
          <p:cNvGrpSpPr>
            <a:grpSpLocks noChangeAspect="1"/>
          </p:cNvGrpSpPr>
          <p:nvPr userDrawn="1"/>
        </p:nvGrpSpPr>
        <p:grpSpPr bwMode="auto">
          <a:xfrm>
            <a:off x="9686782" y="6975067"/>
            <a:ext cx="470440" cy="455109"/>
            <a:chOff x="7110" y="4004"/>
            <a:chExt cx="191" cy="196"/>
          </a:xfrm>
        </p:grpSpPr>
        <p:sp>
          <p:nvSpPr>
            <p:cNvPr id="22" name="Freeform 5">
              <a:extLst>
                <a:ext uri="{FF2B5EF4-FFF2-40B4-BE49-F238E27FC236}">
                  <a16:creationId xmlns:a16="http://schemas.microsoft.com/office/drawing/2014/main" id="{F6F30B13-BCBB-4E22-AA58-CDA85EB312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23" name="Freeform 6">
              <a:extLst>
                <a:ext uri="{FF2B5EF4-FFF2-40B4-BE49-F238E27FC236}">
                  <a16:creationId xmlns:a16="http://schemas.microsoft.com/office/drawing/2014/main" id="{4F389483-DDCD-44CD-8F7A-1754C409B41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sp>
          <p:nvSpPr>
            <p:cNvPr id="24" name="Freeform 7">
              <a:extLst>
                <a:ext uri="{FF2B5EF4-FFF2-40B4-BE49-F238E27FC236}">
                  <a16:creationId xmlns:a16="http://schemas.microsoft.com/office/drawing/2014/main" id="{E6651404-9EAE-46C7-AED5-63B239BF035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53"/>
            </a:p>
          </p:txBody>
        </p:sp>
      </p:grpSp>
      <p:sp>
        <p:nvSpPr>
          <p:cNvPr id="16" name="Title 6">
            <a:extLst>
              <a:ext uri="{FF2B5EF4-FFF2-40B4-BE49-F238E27FC236}">
                <a16:creationId xmlns:a16="http://schemas.microsoft.com/office/drawing/2014/main" id="{E6D08A8F-FC6E-434C-B240-AC0E2FC45D34}"/>
              </a:ext>
            </a:extLst>
          </p:cNvPr>
          <p:cNvSpPr txBox="1">
            <a:spLocks/>
          </p:cNvSpPr>
          <p:nvPr userDrawn="1"/>
        </p:nvSpPr>
        <p:spPr>
          <a:xfrm>
            <a:off x="1840522" y="422069"/>
            <a:ext cx="8452339" cy="528750"/>
          </a:xfrm>
          <a:prstGeom prst="rect">
            <a:avLst/>
          </a:prstGeom>
        </p:spPr>
        <p:txBody>
          <a:bodyPr vert="horz" lIns="0" tIns="0" rIns="0" bIns="0" rtlCol="0" anchor="t" anchorCtr="0">
            <a:noAutofit/>
          </a:bodyPr>
          <a:lstStyle>
            <a:lvl1pPr algn="l" defTabSz="685445"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r>
              <a:rPr lang="fr-FR" dirty="0"/>
              <a:t>Indicateurs géo-populationnels du territoire départemental</a:t>
            </a:r>
          </a:p>
        </p:txBody>
      </p:sp>
      <p:sp>
        <p:nvSpPr>
          <p:cNvPr id="17" name="TextBox 16">
            <a:extLst>
              <a:ext uri="{FF2B5EF4-FFF2-40B4-BE49-F238E27FC236}">
                <a16:creationId xmlns:a16="http://schemas.microsoft.com/office/drawing/2014/main" id="{8E7C2CD3-6CA3-476F-949C-9F59644ACEC9}"/>
              </a:ext>
            </a:extLst>
          </p:cNvPr>
          <p:cNvSpPr txBox="1"/>
          <p:nvPr userDrawn="1"/>
        </p:nvSpPr>
        <p:spPr>
          <a:xfrm>
            <a:off x="1456662" y="3067093"/>
            <a:ext cx="1796902"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Densité de population</a:t>
            </a:r>
          </a:p>
          <a:p>
            <a:pPr algn="ctr">
              <a:lnSpc>
                <a:spcPct val="85000"/>
              </a:lnSpc>
              <a:spcAft>
                <a:spcPts val="600"/>
              </a:spcAft>
              <a:buClr>
                <a:schemeClr val="accent2"/>
              </a:buClr>
              <a:buSzPct val="70000"/>
            </a:pPr>
            <a:r>
              <a:rPr lang="fr-FR" sz="1200" dirty="0" err="1">
                <a:solidFill>
                  <a:schemeClr val="bg1"/>
                </a:solidFill>
              </a:rPr>
              <a:t>Hab</a:t>
            </a:r>
            <a:r>
              <a:rPr lang="fr-FR" sz="1200" dirty="0">
                <a:solidFill>
                  <a:schemeClr val="bg1"/>
                </a:solidFill>
              </a:rPr>
              <a:t>/km2</a:t>
            </a:r>
          </a:p>
        </p:txBody>
      </p:sp>
      <p:sp>
        <p:nvSpPr>
          <p:cNvPr id="18" name="TextBox 17">
            <a:extLst>
              <a:ext uri="{FF2B5EF4-FFF2-40B4-BE49-F238E27FC236}">
                <a16:creationId xmlns:a16="http://schemas.microsoft.com/office/drawing/2014/main" id="{77686DC6-773F-48E3-809B-EB9C1D98C944}"/>
              </a:ext>
            </a:extLst>
          </p:cNvPr>
          <p:cNvSpPr txBox="1"/>
          <p:nvPr userDrawn="1"/>
        </p:nvSpPr>
        <p:spPr>
          <a:xfrm>
            <a:off x="3537848" y="3062770"/>
            <a:ext cx="1796902"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Densité médecins </a:t>
            </a:r>
          </a:p>
          <a:p>
            <a:pPr algn="ctr">
              <a:lnSpc>
                <a:spcPct val="85000"/>
              </a:lnSpc>
              <a:spcAft>
                <a:spcPts val="600"/>
              </a:spcAft>
              <a:buClr>
                <a:schemeClr val="accent2"/>
              </a:buClr>
              <a:buSzPct val="70000"/>
            </a:pPr>
            <a:r>
              <a:rPr lang="fr-FR" sz="1200" dirty="0">
                <a:solidFill>
                  <a:schemeClr val="bg1"/>
                </a:solidFill>
              </a:rPr>
              <a:t>pour 100 000 </a:t>
            </a:r>
            <a:r>
              <a:rPr lang="fr-FR" sz="1200" dirty="0" err="1">
                <a:solidFill>
                  <a:schemeClr val="bg1"/>
                </a:solidFill>
              </a:rPr>
              <a:t>hab</a:t>
            </a:r>
            <a:endParaRPr lang="fr-FR" sz="1200" dirty="0">
              <a:solidFill>
                <a:schemeClr val="bg1"/>
              </a:solidFill>
            </a:endParaRPr>
          </a:p>
        </p:txBody>
      </p:sp>
      <p:sp>
        <p:nvSpPr>
          <p:cNvPr id="26" name="TextBox 25">
            <a:extLst>
              <a:ext uri="{FF2B5EF4-FFF2-40B4-BE49-F238E27FC236}">
                <a16:creationId xmlns:a16="http://schemas.microsoft.com/office/drawing/2014/main" id="{6F980BC0-7A86-4148-A4EA-7790C8789F50}"/>
              </a:ext>
            </a:extLst>
          </p:cNvPr>
          <p:cNvSpPr txBox="1"/>
          <p:nvPr userDrawn="1"/>
        </p:nvSpPr>
        <p:spPr>
          <a:xfrm>
            <a:off x="7844250" y="3067093"/>
            <a:ext cx="1796902"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Densité d’IDE</a:t>
            </a:r>
          </a:p>
          <a:p>
            <a:pPr algn="ctr">
              <a:lnSpc>
                <a:spcPct val="85000"/>
              </a:lnSpc>
              <a:spcAft>
                <a:spcPts val="600"/>
              </a:spcAft>
              <a:buClr>
                <a:schemeClr val="accent2"/>
              </a:buClr>
              <a:buSzPct val="70000"/>
            </a:pPr>
            <a:r>
              <a:rPr lang="fr-FR" sz="1200" dirty="0">
                <a:solidFill>
                  <a:schemeClr val="bg1"/>
                </a:solidFill>
              </a:rPr>
              <a:t>pour 100 000 </a:t>
            </a:r>
            <a:r>
              <a:rPr lang="fr-FR" sz="1200" dirty="0" err="1">
                <a:solidFill>
                  <a:schemeClr val="bg1"/>
                </a:solidFill>
              </a:rPr>
              <a:t>hab</a:t>
            </a:r>
            <a:endParaRPr lang="fr-FR" sz="1200" dirty="0">
              <a:solidFill>
                <a:schemeClr val="bg1"/>
              </a:solidFill>
            </a:endParaRPr>
          </a:p>
        </p:txBody>
      </p:sp>
      <p:sp>
        <p:nvSpPr>
          <p:cNvPr id="27" name="TextBox 26">
            <a:extLst>
              <a:ext uri="{FF2B5EF4-FFF2-40B4-BE49-F238E27FC236}">
                <a16:creationId xmlns:a16="http://schemas.microsoft.com/office/drawing/2014/main" id="{96E61BD7-B5A3-4318-9EB2-373671798143}"/>
              </a:ext>
            </a:extLst>
          </p:cNvPr>
          <p:cNvSpPr txBox="1"/>
          <p:nvPr userDrawn="1"/>
        </p:nvSpPr>
        <p:spPr>
          <a:xfrm>
            <a:off x="1707194" y="5272681"/>
            <a:ext cx="1546370" cy="97565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Taux de </a:t>
            </a:r>
            <a:r>
              <a:rPr lang="fr-FR" sz="1200" dirty="0" err="1">
                <a:solidFill>
                  <a:schemeClr val="bg1"/>
                </a:solidFill>
              </a:rPr>
              <a:t>réhospitalisations</a:t>
            </a:r>
            <a:r>
              <a:rPr lang="fr-FR" sz="1200" dirty="0">
                <a:solidFill>
                  <a:schemeClr val="bg1"/>
                </a:solidFill>
              </a:rPr>
              <a:t> </a:t>
            </a:r>
          </a:p>
          <a:p>
            <a:pPr algn="ctr">
              <a:lnSpc>
                <a:spcPct val="85000"/>
              </a:lnSpc>
              <a:spcAft>
                <a:spcPts val="600"/>
              </a:spcAft>
              <a:buClr>
                <a:schemeClr val="accent2"/>
              </a:buClr>
              <a:buSzPct val="70000"/>
            </a:pPr>
            <a:r>
              <a:rPr lang="fr-FR" sz="1200" dirty="0">
                <a:solidFill>
                  <a:schemeClr val="bg1"/>
                </a:solidFill>
              </a:rPr>
              <a:t>de 1 à 30 jours*</a:t>
            </a:r>
          </a:p>
          <a:p>
            <a:pPr algn="ctr">
              <a:lnSpc>
                <a:spcPct val="85000"/>
              </a:lnSpc>
              <a:spcAft>
                <a:spcPts val="600"/>
              </a:spcAft>
              <a:buClr>
                <a:schemeClr val="accent2"/>
              </a:buClr>
              <a:buSzPct val="70000"/>
            </a:pPr>
            <a:r>
              <a:rPr lang="fr-FR" sz="1200" dirty="0">
                <a:solidFill>
                  <a:schemeClr val="bg1"/>
                </a:solidFill>
              </a:rPr>
              <a:t>pour 100 hospitalisations</a:t>
            </a:r>
          </a:p>
        </p:txBody>
      </p:sp>
      <p:sp>
        <p:nvSpPr>
          <p:cNvPr id="28" name="TextBox 27">
            <a:extLst>
              <a:ext uri="{FF2B5EF4-FFF2-40B4-BE49-F238E27FC236}">
                <a16:creationId xmlns:a16="http://schemas.microsoft.com/office/drawing/2014/main" id="{AC8922F6-BDE2-4C2A-97A7-7264F4D7D873}"/>
              </a:ext>
            </a:extLst>
          </p:cNvPr>
          <p:cNvSpPr txBox="1"/>
          <p:nvPr userDrawn="1"/>
        </p:nvSpPr>
        <p:spPr>
          <a:xfrm>
            <a:off x="3563681" y="5275149"/>
            <a:ext cx="1796902" cy="74174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Taux d’hospitalisations potentiellement évitables*</a:t>
            </a:r>
          </a:p>
          <a:p>
            <a:pPr algn="ctr">
              <a:lnSpc>
                <a:spcPct val="85000"/>
              </a:lnSpc>
              <a:spcAft>
                <a:spcPts val="600"/>
              </a:spcAft>
              <a:buClr>
                <a:schemeClr val="accent2"/>
              </a:buClr>
              <a:buSzPct val="70000"/>
            </a:pPr>
            <a:r>
              <a:rPr lang="fr-FR" sz="1200" dirty="0">
                <a:solidFill>
                  <a:schemeClr val="bg1"/>
                </a:solidFill>
              </a:rPr>
              <a:t>pour 1 000 </a:t>
            </a:r>
            <a:r>
              <a:rPr lang="fr-FR" sz="1200" dirty="0" err="1">
                <a:solidFill>
                  <a:schemeClr val="bg1"/>
                </a:solidFill>
              </a:rPr>
              <a:t>hab</a:t>
            </a:r>
            <a:endParaRPr lang="fr-FR" sz="1200" dirty="0">
              <a:solidFill>
                <a:schemeClr val="bg1"/>
              </a:solidFill>
            </a:endParaRPr>
          </a:p>
        </p:txBody>
      </p:sp>
      <p:sp>
        <p:nvSpPr>
          <p:cNvPr id="29" name="TextBox 28">
            <a:extLst>
              <a:ext uri="{FF2B5EF4-FFF2-40B4-BE49-F238E27FC236}">
                <a16:creationId xmlns:a16="http://schemas.microsoft.com/office/drawing/2014/main" id="{2F7B41FD-AD45-44A6-B3C5-8C8F16C4CE3E}"/>
              </a:ext>
            </a:extLst>
          </p:cNvPr>
          <p:cNvSpPr txBox="1"/>
          <p:nvPr userDrawn="1"/>
        </p:nvSpPr>
        <p:spPr>
          <a:xfrm>
            <a:off x="208234" y="2423265"/>
            <a:ext cx="1435395" cy="35086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France métropolitaine</a:t>
            </a:r>
          </a:p>
        </p:txBody>
      </p:sp>
      <p:pic>
        <p:nvPicPr>
          <p:cNvPr id="31" name="Graphic 30" descr="Research">
            <a:extLst>
              <a:ext uri="{FF2B5EF4-FFF2-40B4-BE49-F238E27FC236}">
                <a16:creationId xmlns:a16="http://schemas.microsoft.com/office/drawing/2014/main" id="{D7212000-CFEE-424E-A583-E878D971604A}"/>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57288" y="4793905"/>
            <a:ext cx="533039" cy="533039"/>
          </a:xfrm>
          <a:prstGeom prst="rect">
            <a:avLst/>
          </a:prstGeom>
        </p:spPr>
      </p:pic>
      <p:sp>
        <p:nvSpPr>
          <p:cNvPr id="32" name="Rectangle 31">
            <a:extLst>
              <a:ext uri="{FF2B5EF4-FFF2-40B4-BE49-F238E27FC236}">
                <a16:creationId xmlns:a16="http://schemas.microsoft.com/office/drawing/2014/main" id="{5AB5DB8E-6259-4199-A836-19123E549037}"/>
              </a:ext>
            </a:extLst>
          </p:cNvPr>
          <p:cNvSpPr/>
          <p:nvPr userDrawn="1"/>
        </p:nvSpPr>
        <p:spPr>
          <a:xfrm>
            <a:off x="6965424" y="4924333"/>
            <a:ext cx="2943855" cy="1061829"/>
          </a:xfrm>
          <a:prstGeom prst="rect">
            <a:avLst/>
          </a:prstGeom>
        </p:spPr>
        <p:txBody>
          <a:bodyPr wrap="square">
            <a:spAutoFit/>
          </a:bodyPr>
          <a:lstStyle/>
          <a:p>
            <a:r>
              <a:rPr lang="fr-FR" sz="1050" dirty="0">
                <a:solidFill>
                  <a:schemeClr val="bg1"/>
                </a:solidFill>
              </a:rPr>
              <a:t>*Ces deux indicateurs servent à apprécier l’organisation et le fonctionnement des prises en charge sur les territoires. Ils s’apprécient au niveau d’un territoire ou d’un groupement d’acteurs en tant que reflet de la coordination Ville-hôpital.</a:t>
            </a:r>
          </a:p>
        </p:txBody>
      </p:sp>
      <p:sp>
        <p:nvSpPr>
          <p:cNvPr id="33" name="Rectangle 32">
            <a:extLst>
              <a:ext uri="{FF2B5EF4-FFF2-40B4-BE49-F238E27FC236}">
                <a16:creationId xmlns:a16="http://schemas.microsoft.com/office/drawing/2014/main" id="{B018CAB3-93A0-4BF3-9443-F487ADF1056D}"/>
              </a:ext>
            </a:extLst>
          </p:cNvPr>
          <p:cNvSpPr/>
          <p:nvPr userDrawn="1"/>
        </p:nvSpPr>
        <p:spPr>
          <a:xfrm>
            <a:off x="6280727" y="4793905"/>
            <a:ext cx="3722255" cy="1283663"/>
          </a:xfrm>
          <a:prstGeom prst="rect">
            <a:avLst/>
          </a:prstGeom>
          <a:noFill/>
          <a:ln w="9525">
            <a:solidFill>
              <a:srgbClr val="0B568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4" name="TextBox 33">
            <a:extLst>
              <a:ext uri="{FF2B5EF4-FFF2-40B4-BE49-F238E27FC236}">
                <a16:creationId xmlns:a16="http://schemas.microsoft.com/office/drawing/2014/main" id="{C23DE7C8-49EE-48A3-BAC0-2C63E58D4B9D}"/>
              </a:ext>
            </a:extLst>
          </p:cNvPr>
          <p:cNvSpPr txBox="1"/>
          <p:nvPr userDrawn="1"/>
        </p:nvSpPr>
        <p:spPr>
          <a:xfrm>
            <a:off x="230468" y="1959125"/>
            <a:ext cx="1435395"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Pays de la Loire</a:t>
            </a:r>
          </a:p>
        </p:txBody>
      </p:sp>
      <p:sp>
        <p:nvSpPr>
          <p:cNvPr id="5" name="Text Placeholder 4">
            <a:extLst>
              <a:ext uri="{FF2B5EF4-FFF2-40B4-BE49-F238E27FC236}">
                <a16:creationId xmlns:a16="http://schemas.microsoft.com/office/drawing/2014/main" id="{03DB20AC-5860-43E8-850E-B47766833013}"/>
              </a:ext>
            </a:extLst>
          </p:cNvPr>
          <p:cNvSpPr>
            <a:spLocks noGrp="1"/>
          </p:cNvSpPr>
          <p:nvPr>
            <p:ph type="body" sz="quarter" idx="10"/>
          </p:nvPr>
        </p:nvSpPr>
        <p:spPr>
          <a:xfrm>
            <a:off x="353758" y="1510245"/>
            <a:ext cx="1435100" cy="193675"/>
          </a:xfrm>
        </p:spPr>
        <p:txBody>
          <a:bodyPr/>
          <a:lstStyle>
            <a:lvl1pPr marL="0" indent="0">
              <a:buNone/>
              <a:defRPr lang="fr-FR" sz="1200" kern="1200" dirty="0">
                <a:solidFill>
                  <a:schemeClr val="bg1"/>
                </a:solidFill>
                <a:latin typeface="+mn-lt"/>
                <a:ea typeface="+mn-ea"/>
                <a:cs typeface="+mn-cs"/>
              </a:defRPr>
            </a:lvl1pPr>
          </a:lstStyle>
          <a:p>
            <a:pPr lvl="0"/>
            <a:endParaRPr lang="fr-FR" dirty="0"/>
          </a:p>
        </p:txBody>
      </p:sp>
      <p:sp>
        <p:nvSpPr>
          <p:cNvPr id="44" name="Freeform: Shape 43">
            <a:extLst>
              <a:ext uri="{FF2B5EF4-FFF2-40B4-BE49-F238E27FC236}">
                <a16:creationId xmlns:a16="http://schemas.microsoft.com/office/drawing/2014/main" id="{00BF9632-225E-4535-9096-E388F659FC48}"/>
              </a:ext>
            </a:extLst>
          </p:cNvPr>
          <p:cNvSpPr/>
          <p:nvPr userDrawn="1"/>
        </p:nvSpPr>
        <p:spPr>
          <a:xfrm>
            <a:off x="1788701" y="1894959"/>
            <a:ext cx="1289872" cy="424103"/>
          </a:xfrm>
          <a:custGeom>
            <a:avLst/>
            <a:gdLst>
              <a:gd name="connsiteX0" fmla="*/ 120240 w 1289872"/>
              <a:gd name="connsiteY0" fmla="*/ 0 h 424103"/>
              <a:gd name="connsiteX1" fmla="*/ 1169632 w 1289872"/>
              <a:gd name="connsiteY1" fmla="*/ 0 h 424103"/>
              <a:gd name="connsiteX2" fmla="*/ 1289872 w 1289872"/>
              <a:gd name="connsiteY2" fmla="*/ 240481 h 424103"/>
              <a:gd name="connsiteX3" fmla="*/ 1198061 w 1289872"/>
              <a:gd name="connsiteY3" fmla="*/ 424103 h 424103"/>
              <a:gd name="connsiteX4" fmla="*/ 91811 w 1289872"/>
              <a:gd name="connsiteY4" fmla="*/ 424103 h 424103"/>
              <a:gd name="connsiteX5" fmla="*/ 0 w 1289872"/>
              <a:gd name="connsiteY5" fmla="*/ 240481 h 424103"/>
              <a:gd name="connsiteX6" fmla="*/ 120240 w 1289872"/>
              <a:gd name="connsiteY6" fmla="*/ 0 h 42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872" h="424103">
                <a:moveTo>
                  <a:pt x="120240" y="0"/>
                </a:moveTo>
                <a:lnTo>
                  <a:pt x="1169632" y="0"/>
                </a:lnTo>
                <a:lnTo>
                  <a:pt x="1289872" y="240481"/>
                </a:lnTo>
                <a:lnTo>
                  <a:pt x="1198061" y="424103"/>
                </a:lnTo>
                <a:lnTo>
                  <a:pt x="91811" y="424103"/>
                </a:lnTo>
                <a:lnTo>
                  <a:pt x="0" y="240481"/>
                </a:lnTo>
                <a:lnTo>
                  <a:pt x="120240" y="0"/>
                </a:lnTo>
                <a:close/>
              </a:path>
            </a:pathLst>
          </a:custGeom>
          <a:solidFill>
            <a:srgbClr val="8AB2CE"/>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600" b="1" dirty="0">
                <a:solidFill>
                  <a:schemeClr val="tx1"/>
                </a:solidFill>
              </a:rPr>
              <a:t>118</a:t>
            </a:r>
            <a:endParaRPr lang="fr-FR" sz="1200" b="1" dirty="0">
              <a:solidFill>
                <a:schemeClr val="tx1"/>
              </a:solidFill>
            </a:endParaRPr>
          </a:p>
        </p:txBody>
      </p:sp>
      <p:sp>
        <p:nvSpPr>
          <p:cNvPr id="43" name="Freeform: Shape 42">
            <a:extLst>
              <a:ext uri="{FF2B5EF4-FFF2-40B4-BE49-F238E27FC236}">
                <a16:creationId xmlns:a16="http://schemas.microsoft.com/office/drawing/2014/main" id="{AA8BCDD2-3C70-47D8-AC44-A3F6139BEE80}"/>
              </a:ext>
            </a:extLst>
          </p:cNvPr>
          <p:cNvSpPr/>
          <p:nvPr userDrawn="1"/>
        </p:nvSpPr>
        <p:spPr>
          <a:xfrm>
            <a:off x="1888854" y="2355273"/>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120</a:t>
            </a:r>
            <a:endParaRPr lang="fr-FR" sz="1200" b="1" dirty="0">
              <a:solidFill>
                <a:schemeClr val="bg1"/>
              </a:solidFill>
            </a:endParaRPr>
          </a:p>
        </p:txBody>
      </p:sp>
      <p:sp>
        <p:nvSpPr>
          <p:cNvPr id="42" name="Freeform: Shape 41">
            <a:extLst>
              <a:ext uri="{FF2B5EF4-FFF2-40B4-BE49-F238E27FC236}">
                <a16:creationId xmlns:a16="http://schemas.microsoft.com/office/drawing/2014/main" id="{9A26B5FA-0951-4E61-85DC-F6A172A6C59D}"/>
              </a:ext>
            </a:extLst>
          </p:cNvPr>
          <p:cNvSpPr/>
          <p:nvPr userDrawn="1"/>
        </p:nvSpPr>
        <p:spPr>
          <a:xfrm>
            <a:off x="1908941" y="1463382"/>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45" name="Freeform: Shape 44">
            <a:extLst>
              <a:ext uri="{FF2B5EF4-FFF2-40B4-BE49-F238E27FC236}">
                <a16:creationId xmlns:a16="http://schemas.microsoft.com/office/drawing/2014/main" id="{B6A263F8-CAC5-451D-A3AA-F9CFB3FF72ED}"/>
              </a:ext>
            </a:extLst>
          </p:cNvPr>
          <p:cNvSpPr/>
          <p:nvPr userDrawn="1"/>
        </p:nvSpPr>
        <p:spPr>
          <a:xfrm>
            <a:off x="3769901" y="1894959"/>
            <a:ext cx="1289872" cy="424103"/>
          </a:xfrm>
          <a:custGeom>
            <a:avLst/>
            <a:gdLst>
              <a:gd name="connsiteX0" fmla="*/ 120240 w 1289872"/>
              <a:gd name="connsiteY0" fmla="*/ 0 h 424103"/>
              <a:gd name="connsiteX1" fmla="*/ 1169632 w 1289872"/>
              <a:gd name="connsiteY1" fmla="*/ 0 h 424103"/>
              <a:gd name="connsiteX2" fmla="*/ 1289872 w 1289872"/>
              <a:gd name="connsiteY2" fmla="*/ 240481 h 424103"/>
              <a:gd name="connsiteX3" fmla="*/ 1198061 w 1289872"/>
              <a:gd name="connsiteY3" fmla="*/ 424103 h 424103"/>
              <a:gd name="connsiteX4" fmla="*/ 91811 w 1289872"/>
              <a:gd name="connsiteY4" fmla="*/ 424103 h 424103"/>
              <a:gd name="connsiteX5" fmla="*/ 0 w 1289872"/>
              <a:gd name="connsiteY5" fmla="*/ 240481 h 424103"/>
              <a:gd name="connsiteX6" fmla="*/ 120240 w 1289872"/>
              <a:gd name="connsiteY6" fmla="*/ 0 h 42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872" h="424103">
                <a:moveTo>
                  <a:pt x="120240" y="0"/>
                </a:moveTo>
                <a:lnTo>
                  <a:pt x="1169632" y="0"/>
                </a:lnTo>
                <a:lnTo>
                  <a:pt x="1289872" y="240481"/>
                </a:lnTo>
                <a:lnTo>
                  <a:pt x="1198061" y="424103"/>
                </a:lnTo>
                <a:lnTo>
                  <a:pt x="91811" y="424103"/>
                </a:lnTo>
                <a:lnTo>
                  <a:pt x="0" y="240481"/>
                </a:lnTo>
                <a:lnTo>
                  <a:pt x="120240" y="0"/>
                </a:lnTo>
                <a:close/>
              </a:path>
            </a:pathLst>
          </a:custGeom>
          <a:solidFill>
            <a:srgbClr val="8AB2CE"/>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600" b="1" dirty="0">
                <a:solidFill>
                  <a:schemeClr val="tx1"/>
                </a:solidFill>
              </a:rPr>
              <a:t>289</a:t>
            </a:r>
            <a:endParaRPr lang="fr-FR" sz="1200" b="1" dirty="0">
              <a:solidFill>
                <a:schemeClr val="tx1"/>
              </a:solidFill>
            </a:endParaRPr>
          </a:p>
        </p:txBody>
      </p:sp>
      <p:sp>
        <p:nvSpPr>
          <p:cNvPr id="46" name="Freeform: Shape 45">
            <a:extLst>
              <a:ext uri="{FF2B5EF4-FFF2-40B4-BE49-F238E27FC236}">
                <a16:creationId xmlns:a16="http://schemas.microsoft.com/office/drawing/2014/main" id="{9CE41AEA-5EE7-4F9C-90D8-FE4AB7A0C69F}"/>
              </a:ext>
            </a:extLst>
          </p:cNvPr>
          <p:cNvSpPr/>
          <p:nvPr userDrawn="1"/>
        </p:nvSpPr>
        <p:spPr>
          <a:xfrm>
            <a:off x="3870054" y="2355273"/>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340</a:t>
            </a:r>
          </a:p>
        </p:txBody>
      </p:sp>
      <p:sp>
        <p:nvSpPr>
          <p:cNvPr id="47" name="Freeform: Shape 46">
            <a:extLst>
              <a:ext uri="{FF2B5EF4-FFF2-40B4-BE49-F238E27FC236}">
                <a16:creationId xmlns:a16="http://schemas.microsoft.com/office/drawing/2014/main" id="{35185BA9-C7B3-40FD-ACE2-F5D1F4FCBD80}"/>
              </a:ext>
            </a:extLst>
          </p:cNvPr>
          <p:cNvSpPr/>
          <p:nvPr userDrawn="1"/>
        </p:nvSpPr>
        <p:spPr>
          <a:xfrm>
            <a:off x="3890141" y="1463382"/>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48" name="Freeform: Shape 47">
            <a:extLst>
              <a:ext uri="{FF2B5EF4-FFF2-40B4-BE49-F238E27FC236}">
                <a16:creationId xmlns:a16="http://schemas.microsoft.com/office/drawing/2014/main" id="{0CDDDF01-17C7-4D24-87C0-E3F60D522189}"/>
              </a:ext>
            </a:extLst>
          </p:cNvPr>
          <p:cNvSpPr/>
          <p:nvPr userDrawn="1"/>
        </p:nvSpPr>
        <p:spPr>
          <a:xfrm>
            <a:off x="5851254" y="1924356"/>
            <a:ext cx="1289872" cy="424103"/>
          </a:xfrm>
          <a:custGeom>
            <a:avLst/>
            <a:gdLst>
              <a:gd name="connsiteX0" fmla="*/ 120240 w 1289872"/>
              <a:gd name="connsiteY0" fmla="*/ 0 h 424103"/>
              <a:gd name="connsiteX1" fmla="*/ 1169632 w 1289872"/>
              <a:gd name="connsiteY1" fmla="*/ 0 h 424103"/>
              <a:gd name="connsiteX2" fmla="*/ 1289872 w 1289872"/>
              <a:gd name="connsiteY2" fmla="*/ 240481 h 424103"/>
              <a:gd name="connsiteX3" fmla="*/ 1198061 w 1289872"/>
              <a:gd name="connsiteY3" fmla="*/ 424103 h 424103"/>
              <a:gd name="connsiteX4" fmla="*/ 91811 w 1289872"/>
              <a:gd name="connsiteY4" fmla="*/ 424103 h 424103"/>
              <a:gd name="connsiteX5" fmla="*/ 0 w 1289872"/>
              <a:gd name="connsiteY5" fmla="*/ 240481 h 424103"/>
              <a:gd name="connsiteX6" fmla="*/ 120240 w 1289872"/>
              <a:gd name="connsiteY6" fmla="*/ 0 h 42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872" h="424103">
                <a:moveTo>
                  <a:pt x="120240" y="0"/>
                </a:moveTo>
                <a:lnTo>
                  <a:pt x="1169632" y="0"/>
                </a:lnTo>
                <a:lnTo>
                  <a:pt x="1289872" y="240481"/>
                </a:lnTo>
                <a:lnTo>
                  <a:pt x="1198061" y="424103"/>
                </a:lnTo>
                <a:lnTo>
                  <a:pt x="91811" y="424103"/>
                </a:lnTo>
                <a:lnTo>
                  <a:pt x="0" y="240481"/>
                </a:lnTo>
                <a:lnTo>
                  <a:pt x="120240" y="0"/>
                </a:lnTo>
                <a:close/>
              </a:path>
            </a:pathLst>
          </a:custGeom>
          <a:solidFill>
            <a:srgbClr val="8AB2CE"/>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600" b="1" dirty="0">
                <a:solidFill>
                  <a:schemeClr val="tx1"/>
                </a:solidFill>
              </a:rPr>
              <a:t>145</a:t>
            </a:r>
          </a:p>
        </p:txBody>
      </p:sp>
      <p:sp>
        <p:nvSpPr>
          <p:cNvPr id="49" name="Freeform: Shape 48">
            <a:extLst>
              <a:ext uri="{FF2B5EF4-FFF2-40B4-BE49-F238E27FC236}">
                <a16:creationId xmlns:a16="http://schemas.microsoft.com/office/drawing/2014/main" id="{01355B1B-9EFE-497D-A53F-92C880021F46}"/>
              </a:ext>
            </a:extLst>
          </p:cNvPr>
          <p:cNvSpPr/>
          <p:nvPr userDrawn="1"/>
        </p:nvSpPr>
        <p:spPr>
          <a:xfrm>
            <a:off x="5951407" y="2384670"/>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153</a:t>
            </a:r>
          </a:p>
        </p:txBody>
      </p:sp>
      <p:sp>
        <p:nvSpPr>
          <p:cNvPr id="50" name="Freeform: Shape 49">
            <a:extLst>
              <a:ext uri="{FF2B5EF4-FFF2-40B4-BE49-F238E27FC236}">
                <a16:creationId xmlns:a16="http://schemas.microsoft.com/office/drawing/2014/main" id="{D4E5E702-1A6F-4594-9479-35CA4CDEB61D}"/>
              </a:ext>
            </a:extLst>
          </p:cNvPr>
          <p:cNvSpPr/>
          <p:nvPr userDrawn="1"/>
        </p:nvSpPr>
        <p:spPr>
          <a:xfrm>
            <a:off x="5971494" y="1492779"/>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52" name="Freeform: Shape 51">
            <a:extLst>
              <a:ext uri="{FF2B5EF4-FFF2-40B4-BE49-F238E27FC236}">
                <a16:creationId xmlns:a16="http://schemas.microsoft.com/office/drawing/2014/main" id="{3F9958FF-B1C0-4D6A-BA19-A7ED01696E2C}"/>
              </a:ext>
            </a:extLst>
          </p:cNvPr>
          <p:cNvSpPr/>
          <p:nvPr userDrawn="1"/>
        </p:nvSpPr>
        <p:spPr>
          <a:xfrm>
            <a:off x="1888854" y="4772148"/>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11,8</a:t>
            </a:r>
            <a:endParaRPr lang="fr-FR" sz="1200" b="1" dirty="0">
              <a:solidFill>
                <a:schemeClr val="bg1"/>
              </a:solidFill>
            </a:endParaRPr>
          </a:p>
        </p:txBody>
      </p:sp>
      <p:sp>
        <p:nvSpPr>
          <p:cNvPr id="53" name="Freeform: Shape 52">
            <a:extLst>
              <a:ext uri="{FF2B5EF4-FFF2-40B4-BE49-F238E27FC236}">
                <a16:creationId xmlns:a16="http://schemas.microsoft.com/office/drawing/2014/main" id="{A0421DB7-6ABD-4DB7-BC77-B6CC5DAE6B35}"/>
              </a:ext>
            </a:extLst>
          </p:cNvPr>
          <p:cNvSpPr/>
          <p:nvPr userDrawn="1"/>
        </p:nvSpPr>
        <p:spPr>
          <a:xfrm>
            <a:off x="1888854" y="4102327"/>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55" name="Freeform: Shape 54">
            <a:extLst>
              <a:ext uri="{FF2B5EF4-FFF2-40B4-BE49-F238E27FC236}">
                <a16:creationId xmlns:a16="http://schemas.microsoft.com/office/drawing/2014/main" id="{72262461-9BD5-4860-8D91-3F6E954FDA64}"/>
              </a:ext>
            </a:extLst>
          </p:cNvPr>
          <p:cNvSpPr/>
          <p:nvPr userDrawn="1"/>
        </p:nvSpPr>
        <p:spPr>
          <a:xfrm>
            <a:off x="3870054" y="4803787"/>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5,93</a:t>
            </a:r>
          </a:p>
        </p:txBody>
      </p:sp>
      <p:sp>
        <p:nvSpPr>
          <p:cNvPr id="56" name="Freeform: Shape 55">
            <a:extLst>
              <a:ext uri="{FF2B5EF4-FFF2-40B4-BE49-F238E27FC236}">
                <a16:creationId xmlns:a16="http://schemas.microsoft.com/office/drawing/2014/main" id="{C01C34E5-A23B-4DB0-B2F6-8ECB6FD4A14A}"/>
              </a:ext>
            </a:extLst>
          </p:cNvPr>
          <p:cNvSpPr/>
          <p:nvPr userDrawn="1"/>
        </p:nvSpPr>
        <p:spPr>
          <a:xfrm>
            <a:off x="3870054" y="4133966"/>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57" name="Freeform: Shape 56">
            <a:extLst>
              <a:ext uri="{FF2B5EF4-FFF2-40B4-BE49-F238E27FC236}">
                <a16:creationId xmlns:a16="http://schemas.microsoft.com/office/drawing/2014/main" id="{548D89ED-3E56-49E7-AAE9-C8005884E50C}"/>
              </a:ext>
            </a:extLst>
          </p:cNvPr>
          <p:cNvSpPr/>
          <p:nvPr userDrawn="1"/>
        </p:nvSpPr>
        <p:spPr>
          <a:xfrm>
            <a:off x="8097765" y="1942108"/>
            <a:ext cx="1289872" cy="424103"/>
          </a:xfrm>
          <a:custGeom>
            <a:avLst/>
            <a:gdLst>
              <a:gd name="connsiteX0" fmla="*/ 120240 w 1289872"/>
              <a:gd name="connsiteY0" fmla="*/ 0 h 424103"/>
              <a:gd name="connsiteX1" fmla="*/ 1169632 w 1289872"/>
              <a:gd name="connsiteY1" fmla="*/ 0 h 424103"/>
              <a:gd name="connsiteX2" fmla="*/ 1289872 w 1289872"/>
              <a:gd name="connsiteY2" fmla="*/ 240481 h 424103"/>
              <a:gd name="connsiteX3" fmla="*/ 1198061 w 1289872"/>
              <a:gd name="connsiteY3" fmla="*/ 424103 h 424103"/>
              <a:gd name="connsiteX4" fmla="*/ 91811 w 1289872"/>
              <a:gd name="connsiteY4" fmla="*/ 424103 h 424103"/>
              <a:gd name="connsiteX5" fmla="*/ 0 w 1289872"/>
              <a:gd name="connsiteY5" fmla="*/ 240481 h 424103"/>
              <a:gd name="connsiteX6" fmla="*/ 120240 w 1289872"/>
              <a:gd name="connsiteY6" fmla="*/ 0 h 42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872" h="424103">
                <a:moveTo>
                  <a:pt x="120240" y="0"/>
                </a:moveTo>
                <a:lnTo>
                  <a:pt x="1169632" y="0"/>
                </a:lnTo>
                <a:lnTo>
                  <a:pt x="1289872" y="240481"/>
                </a:lnTo>
                <a:lnTo>
                  <a:pt x="1198061" y="424103"/>
                </a:lnTo>
                <a:lnTo>
                  <a:pt x="91811" y="424103"/>
                </a:lnTo>
                <a:lnTo>
                  <a:pt x="0" y="240481"/>
                </a:lnTo>
                <a:lnTo>
                  <a:pt x="120240" y="0"/>
                </a:lnTo>
                <a:close/>
              </a:path>
            </a:pathLst>
          </a:custGeom>
          <a:solidFill>
            <a:srgbClr val="8AB2CE"/>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600" b="1" dirty="0">
                <a:solidFill>
                  <a:schemeClr val="tx1"/>
                </a:solidFill>
              </a:rPr>
              <a:t>873</a:t>
            </a:r>
            <a:endParaRPr lang="fr-FR" sz="1400" b="1" dirty="0">
              <a:solidFill>
                <a:schemeClr val="tx1"/>
              </a:solidFill>
            </a:endParaRPr>
          </a:p>
        </p:txBody>
      </p:sp>
      <p:sp>
        <p:nvSpPr>
          <p:cNvPr id="58" name="Freeform: Shape 57">
            <a:extLst>
              <a:ext uri="{FF2B5EF4-FFF2-40B4-BE49-F238E27FC236}">
                <a16:creationId xmlns:a16="http://schemas.microsoft.com/office/drawing/2014/main" id="{34E44AD2-8D05-4B98-8E4E-57A6E62CB4DF}"/>
              </a:ext>
            </a:extLst>
          </p:cNvPr>
          <p:cNvSpPr/>
          <p:nvPr userDrawn="1"/>
        </p:nvSpPr>
        <p:spPr>
          <a:xfrm>
            <a:off x="8197918" y="2402422"/>
            <a:ext cx="1089566" cy="363011"/>
          </a:xfrm>
          <a:custGeom>
            <a:avLst/>
            <a:gdLst>
              <a:gd name="connsiteX0" fmla="*/ 0 w 1089566"/>
              <a:gd name="connsiteY0" fmla="*/ 0 h 424103"/>
              <a:gd name="connsiteX1" fmla="*/ 1089566 w 1089566"/>
              <a:gd name="connsiteY1" fmla="*/ 0 h 424103"/>
              <a:gd name="connsiteX2" fmla="*/ 877515 w 1089566"/>
              <a:gd name="connsiteY2" fmla="*/ 424103 h 424103"/>
              <a:gd name="connsiteX3" fmla="*/ 212052 w 1089566"/>
              <a:gd name="connsiteY3" fmla="*/ 424103 h 424103"/>
              <a:gd name="connsiteX4" fmla="*/ 0 w 1089566"/>
              <a:gd name="connsiteY4" fmla="*/ 0 h 42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566" h="424103">
                <a:moveTo>
                  <a:pt x="0" y="0"/>
                </a:moveTo>
                <a:lnTo>
                  <a:pt x="1089566" y="0"/>
                </a:lnTo>
                <a:lnTo>
                  <a:pt x="877515" y="424103"/>
                </a:lnTo>
                <a:lnTo>
                  <a:pt x="212052" y="424103"/>
                </a:lnTo>
                <a:lnTo>
                  <a:pt x="0" y="0"/>
                </a:lnTo>
                <a:close/>
              </a:path>
            </a:pathLst>
          </a:custGeom>
          <a:solidFill>
            <a:srgbClr val="BEE1F3"/>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bg1"/>
                </a:solidFill>
              </a:rPr>
              <a:t>1053</a:t>
            </a:r>
          </a:p>
        </p:txBody>
      </p:sp>
      <p:sp>
        <p:nvSpPr>
          <p:cNvPr id="59" name="Freeform: Shape 58">
            <a:extLst>
              <a:ext uri="{FF2B5EF4-FFF2-40B4-BE49-F238E27FC236}">
                <a16:creationId xmlns:a16="http://schemas.microsoft.com/office/drawing/2014/main" id="{5E8DB0FE-C35C-4891-84EE-621DC972B7E3}"/>
              </a:ext>
            </a:extLst>
          </p:cNvPr>
          <p:cNvSpPr/>
          <p:nvPr userDrawn="1"/>
        </p:nvSpPr>
        <p:spPr>
          <a:xfrm>
            <a:off x="8218005" y="1510531"/>
            <a:ext cx="1049392" cy="390012"/>
          </a:xfrm>
          <a:custGeom>
            <a:avLst/>
            <a:gdLst>
              <a:gd name="connsiteX0" fmla="*/ 195006 w 1049392"/>
              <a:gd name="connsiteY0" fmla="*/ 0 h 390012"/>
              <a:gd name="connsiteX1" fmla="*/ 854386 w 1049392"/>
              <a:gd name="connsiteY1" fmla="*/ 0 h 390012"/>
              <a:gd name="connsiteX2" fmla="*/ 1049392 w 1049392"/>
              <a:gd name="connsiteY2" fmla="*/ 390012 h 390012"/>
              <a:gd name="connsiteX3" fmla="*/ 0 w 1049392"/>
              <a:gd name="connsiteY3" fmla="*/ 390012 h 390012"/>
              <a:gd name="connsiteX4" fmla="*/ 195006 w 1049392"/>
              <a:gd name="connsiteY4" fmla="*/ 0 h 39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92" h="390012">
                <a:moveTo>
                  <a:pt x="195006" y="0"/>
                </a:moveTo>
                <a:lnTo>
                  <a:pt x="854386" y="0"/>
                </a:lnTo>
                <a:lnTo>
                  <a:pt x="1049392" y="390012"/>
                </a:lnTo>
                <a:lnTo>
                  <a:pt x="0" y="390012"/>
                </a:lnTo>
                <a:lnTo>
                  <a:pt x="195006" y="0"/>
                </a:lnTo>
                <a:close/>
              </a:path>
            </a:pathLst>
          </a:custGeom>
          <a:solidFill>
            <a:srgbClr val="1A5F8C"/>
          </a:solidFill>
          <a:ln w="9525">
            <a:solidFill>
              <a:srgbClr val="BEE1F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61" name="Rectangle 60">
            <a:extLst>
              <a:ext uri="{FF2B5EF4-FFF2-40B4-BE49-F238E27FC236}">
                <a16:creationId xmlns:a16="http://schemas.microsoft.com/office/drawing/2014/main" id="{E1EED0F8-9F69-42CB-9778-4764DA810EFA}"/>
              </a:ext>
            </a:extLst>
          </p:cNvPr>
          <p:cNvSpPr/>
          <p:nvPr userDrawn="1"/>
        </p:nvSpPr>
        <p:spPr>
          <a:xfrm>
            <a:off x="2789874" y="6974913"/>
            <a:ext cx="6122759" cy="415498"/>
          </a:xfrm>
          <a:prstGeom prst="rect">
            <a:avLst/>
          </a:prstGeom>
        </p:spPr>
        <p:txBody>
          <a:bodyPr wrap="square">
            <a:spAutoFit/>
          </a:bodyPr>
          <a:lstStyle/>
          <a:p>
            <a:r>
              <a:rPr lang="fr-FR" sz="1050" dirty="0">
                <a:solidFill>
                  <a:schemeClr val="bg1"/>
                </a:solidFill>
              </a:rPr>
              <a:t>Source : ASIP-Santé RPPS/ ADELI-DREES, traitements Drees - données au 1er janvier 2020</a:t>
            </a:r>
          </a:p>
          <a:p>
            <a:r>
              <a:rPr lang="fr-FR" sz="1050" dirty="0">
                <a:solidFill>
                  <a:schemeClr val="bg1"/>
                </a:solidFill>
              </a:rPr>
              <a:t>Les données concernent tous les professionnels, indépendamment du statut et mode d’exercice </a:t>
            </a:r>
          </a:p>
        </p:txBody>
      </p:sp>
      <p:sp>
        <p:nvSpPr>
          <p:cNvPr id="62" name="TextBox 61">
            <a:extLst>
              <a:ext uri="{FF2B5EF4-FFF2-40B4-BE49-F238E27FC236}">
                <a16:creationId xmlns:a16="http://schemas.microsoft.com/office/drawing/2014/main" id="{65281CAD-F528-46C0-8504-F8E4B4B92040}"/>
              </a:ext>
            </a:extLst>
          </p:cNvPr>
          <p:cNvSpPr txBox="1"/>
          <p:nvPr userDrawn="1"/>
        </p:nvSpPr>
        <p:spPr>
          <a:xfrm>
            <a:off x="196702" y="4906808"/>
            <a:ext cx="1435395"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France entière</a:t>
            </a:r>
          </a:p>
          <a:p>
            <a:pPr algn="ctr">
              <a:lnSpc>
                <a:spcPct val="85000"/>
              </a:lnSpc>
              <a:spcAft>
                <a:spcPts val="600"/>
              </a:spcAft>
              <a:buClr>
                <a:schemeClr val="accent2"/>
              </a:buClr>
              <a:buSzPct val="70000"/>
            </a:pPr>
            <a:r>
              <a:rPr lang="fr-FR" sz="1200" dirty="0">
                <a:solidFill>
                  <a:schemeClr val="bg1"/>
                </a:solidFill>
              </a:rPr>
              <a:t>(taux bruts 2019)</a:t>
            </a:r>
          </a:p>
        </p:txBody>
      </p:sp>
      <p:sp>
        <p:nvSpPr>
          <p:cNvPr id="63" name="Text Placeholder 4">
            <a:extLst>
              <a:ext uri="{FF2B5EF4-FFF2-40B4-BE49-F238E27FC236}">
                <a16:creationId xmlns:a16="http://schemas.microsoft.com/office/drawing/2014/main" id="{FCA23520-76AE-4DEE-83C1-019F6F9F6084}"/>
              </a:ext>
            </a:extLst>
          </p:cNvPr>
          <p:cNvSpPr>
            <a:spLocks noGrp="1"/>
          </p:cNvSpPr>
          <p:nvPr>
            <p:ph type="body" sz="quarter" idx="11"/>
          </p:nvPr>
        </p:nvSpPr>
        <p:spPr>
          <a:xfrm>
            <a:off x="347617" y="4182554"/>
            <a:ext cx="1435100" cy="193675"/>
          </a:xfrm>
        </p:spPr>
        <p:txBody>
          <a:bodyPr/>
          <a:lstStyle>
            <a:lvl1pPr marL="0" indent="0">
              <a:buNone/>
              <a:defRPr lang="fr-FR" sz="1200" kern="1200" dirty="0">
                <a:solidFill>
                  <a:schemeClr val="bg1"/>
                </a:solidFill>
                <a:latin typeface="+mn-lt"/>
                <a:ea typeface="+mn-ea"/>
                <a:cs typeface="+mn-cs"/>
              </a:defRPr>
            </a:lvl1pPr>
          </a:lstStyle>
          <a:p>
            <a:pPr lvl="0"/>
            <a:endParaRPr lang="fr-FR" dirty="0"/>
          </a:p>
        </p:txBody>
      </p:sp>
      <p:sp>
        <p:nvSpPr>
          <p:cNvPr id="64" name="Text Placeholder 4">
            <a:extLst>
              <a:ext uri="{FF2B5EF4-FFF2-40B4-BE49-F238E27FC236}">
                <a16:creationId xmlns:a16="http://schemas.microsoft.com/office/drawing/2014/main" id="{5C343C69-76A9-47DD-A7E6-8440CB05D321}"/>
              </a:ext>
            </a:extLst>
          </p:cNvPr>
          <p:cNvSpPr>
            <a:spLocks noGrp="1"/>
          </p:cNvSpPr>
          <p:nvPr>
            <p:ph type="body" sz="quarter" idx="12"/>
          </p:nvPr>
        </p:nvSpPr>
        <p:spPr>
          <a:xfrm>
            <a:off x="2091530" y="1455545"/>
            <a:ext cx="766650" cy="205398"/>
          </a:xfrm>
        </p:spPr>
        <p:txBody>
          <a:bodyPr/>
          <a:lstStyle>
            <a:lvl1pPr marL="0" indent="0" algn="ctr">
              <a:buNone/>
              <a:defRPr lang="fr-FR" sz="1400" kern="1200" dirty="0">
                <a:solidFill>
                  <a:schemeClr val="tx1"/>
                </a:solidFill>
                <a:latin typeface="+mn-lt"/>
                <a:ea typeface="+mn-ea"/>
                <a:cs typeface="+mn-cs"/>
              </a:defRPr>
            </a:lvl1pPr>
          </a:lstStyle>
          <a:p>
            <a:pPr lvl="0"/>
            <a:endParaRPr lang="fr-FR" dirty="0"/>
          </a:p>
        </p:txBody>
      </p:sp>
      <p:sp>
        <p:nvSpPr>
          <p:cNvPr id="65" name="Text Placeholder 4">
            <a:extLst>
              <a:ext uri="{FF2B5EF4-FFF2-40B4-BE49-F238E27FC236}">
                <a16:creationId xmlns:a16="http://schemas.microsoft.com/office/drawing/2014/main" id="{C8FF0502-4DD0-4A47-9136-9FF53EA2BD93}"/>
              </a:ext>
            </a:extLst>
          </p:cNvPr>
          <p:cNvSpPr>
            <a:spLocks noGrp="1"/>
          </p:cNvSpPr>
          <p:nvPr>
            <p:ph type="body" sz="quarter" idx="13"/>
          </p:nvPr>
        </p:nvSpPr>
        <p:spPr>
          <a:xfrm>
            <a:off x="4085733" y="1470567"/>
            <a:ext cx="766650" cy="205398"/>
          </a:xfrm>
        </p:spPr>
        <p:txBody>
          <a:bodyPr/>
          <a:lstStyle>
            <a:lvl1pPr marL="0" indent="0" algn="ctr">
              <a:buNone/>
              <a:defRPr lang="fr-FR" sz="1400" kern="1200" dirty="0">
                <a:solidFill>
                  <a:schemeClr val="tx1"/>
                </a:solidFill>
                <a:latin typeface="+mn-lt"/>
                <a:ea typeface="+mn-ea"/>
                <a:cs typeface="+mn-cs"/>
              </a:defRPr>
            </a:lvl1pPr>
          </a:lstStyle>
          <a:p>
            <a:pPr lvl="0"/>
            <a:endParaRPr lang="fr-FR" dirty="0"/>
          </a:p>
        </p:txBody>
      </p:sp>
      <p:sp>
        <p:nvSpPr>
          <p:cNvPr id="66" name="Text Placeholder 4">
            <a:extLst>
              <a:ext uri="{FF2B5EF4-FFF2-40B4-BE49-F238E27FC236}">
                <a16:creationId xmlns:a16="http://schemas.microsoft.com/office/drawing/2014/main" id="{D7BD23CF-0C6E-4C14-800A-02CB319DA17D}"/>
              </a:ext>
            </a:extLst>
          </p:cNvPr>
          <p:cNvSpPr>
            <a:spLocks noGrp="1"/>
          </p:cNvSpPr>
          <p:nvPr>
            <p:ph type="body" sz="quarter" idx="14"/>
          </p:nvPr>
        </p:nvSpPr>
        <p:spPr>
          <a:xfrm>
            <a:off x="6192169" y="1497110"/>
            <a:ext cx="766650" cy="205398"/>
          </a:xfrm>
        </p:spPr>
        <p:txBody>
          <a:bodyPr/>
          <a:lstStyle>
            <a:lvl1pPr marL="0" indent="0" algn="ctr">
              <a:buNone/>
              <a:defRPr lang="fr-FR" sz="1400" kern="1200" dirty="0">
                <a:solidFill>
                  <a:schemeClr val="tx1"/>
                </a:solidFill>
                <a:latin typeface="+mn-lt"/>
                <a:ea typeface="+mn-ea"/>
                <a:cs typeface="+mn-cs"/>
              </a:defRPr>
            </a:lvl1pPr>
          </a:lstStyle>
          <a:p>
            <a:pPr lvl="0"/>
            <a:endParaRPr lang="fr-FR" dirty="0"/>
          </a:p>
        </p:txBody>
      </p:sp>
      <p:sp>
        <p:nvSpPr>
          <p:cNvPr id="67" name="Text Placeholder 4">
            <a:extLst>
              <a:ext uri="{FF2B5EF4-FFF2-40B4-BE49-F238E27FC236}">
                <a16:creationId xmlns:a16="http://schemas.microsoft.com/office/drawing/2014/main" id="{99F43F86-AD52-40AA-B3EB-ED9F231F23F9}"/>
              </a:ext>
            </a:extLst>
          </p:cNvPr>
          <p:cNvSpPr>
            <a:spLocks noGrp="1"/>
          </p:cNvSpPr>
          <p:nvPr>
            <p:ph type="body" sz="quarter" idx="15"/>
          </p:nvPr>
        </p:nvSpPr>
        <p:spPr>
          <a:xfrm>
            <a:off x="8413597" y="1485897"/>
            <a:ext cx="766650" cy="205398"/>
          </a:xfrm>
        </p:spPr>
        <p:txBody>
          <a:bodyPr/>
          <a:lstStyle>
            <a:lvl1pPr marL="0" indent="0" algn="ctr">
              <a:buNone/>
              <a:defRPr lang="fr-FR" sz="1400" kern="1200" dirty="0">
                <a:solidFill>
                  <a:schemeClr val="tx1"/>
                </a:solidFill>
                <a:latin typeface="+mn-lt"/>
                <a:ea typeface="+mn-ea"/>
                <a:cs typeface="+mn-cs"/>
              </a:defRPr>
            </a:lvl1pPr>
          </a:lstStyle>
          <a:p>
            <a:pPr lvl="0"/>
            <a:endParaRPr lang="fr-FR" dirty="0"/>
          </a:p>
        </p:txBody>
      </p:sp>
      <p:sp>
        <p:nvSpPr>
          <p:cNvPr id="68" name="Text Placeholder 4">
            <a:extLst>
              <a:ext uri="{FF2B5EF4-FFF2-40B4-BE49-F238E27FC236}">
                <a16:creationId xmlns:a16="http://schemas.microsoft.com/office/drawing/2014/main" id="{B3FCEC9E-09FA-490A-8214-61207C286A12}"/>
              </a:ext>
            </a:extLst>
          </p:cNvPr>
          <p:cNvSpPr>
            <a:spLocks noGrp="1"/>
          </p:cNvSpPr>
          <p:nvPr>
            <p:ph type="body" sz="quarter" idx="16"/>
          </p:nvPr>
        </p:nvSpPr>
        <p:spPr>
          <a:xfrm>
            <a:off x="2089285" y="4091500"/>
            <a:ext cx="766650" cy="205398"/>
          </a:xfrm>
        </p:spPr>
        <p:txBody>
          <a:bodyPr/>
          <a:lstStyle>
            <a:lvl1pPr marL="0" indent="0">
              <a:buNone/>
              <a:defRPr lang="fr-FR" sz="1400" kern="1200" dirty="0">
                <a:solidFill>
                  <a:schemeClr val="tx1"/>
                </a:solidFill>
                <a:latin typeface="+mn-lt"/>
                <a:ea typeface="+mn-ea"/>
                <a:cs typeface="+mn-cs"/>
              </a:defRPr>
            </a:lvl1pPr>
          </a:lstStyle>
          <a:p>
            <a:pPr lvl="0"/>
            <a:endParaRPr lang="fr-FR" dirty="0"/>
          </a:p>
        </p:txBody>
      </p:sp>
      <p:sp>
        <p:nvSpPr>
          <p:cNvPr id="69" name="Text Placeholder 4">
            <a:extLst>
              <a:ext uri="{FF2B5EF4-FFF2-40B4-BE49-F238E27FC236}">
                <a16:creationId xmlns:a16="http://schemas.microsoft.com/office/drawing/2014/main" id="{59ADAC6B-139B-4867-BF74-04A425395FFA}"/>
              </a:ext>
            </a:extLst>
          </p:cNvPr>
          <p:cNvSpPr>
            <a:spLocks noGrp="1"/>
          </p:cNvSpPr>
          <p:nvPr>
            <p:ph type="body" sz="quarter" idx="17"/>
          </p:nvPr>
        </p:nvSpPr>
        <p:spPr>
          <a:xfrm>
            <a:off x="4054749" y="4091500"/>
            <a:ext cx="766650" cy="205398"/>
          </a:xfrm>
        </p:spPr>
        <p:txBody>
          <a:bodyPr/>
          <a:lstStyle>
            <a:lvl1pPr marL="0" indent="0">
              <a:buNone/>
              <a:defRPr lang="fr-FR" sz="1400" kern="1200" dirty="0">
                <a:solidFill>
                  <a:schemeClr val="tx1"/>
                </a:solidFill>
                <a:latin typeface="+mn-lt"/>
                <a:ea typeface="+mn-ea"/>
                <a:cs typeface="+mn-cs"/>
              </a:defRPr>
            </a:lvl1pPr>
          </a:lstStyle>
          <a:p>
            <a:pPr lvl="0"/>
            <a:endParaRPr lang="fr-FR" dirty="0"/>
          </a:p>
        </p:txBody>
      </p:sp>
      <p:sp>
        <p:nvSpPr>
          <p:cNvPr id="54" name="TextBox 53">
            <a:extLst>
              <a:ext uri="{FF2B5EF4-FFF2-40B4-BE49-F238E27FC236}">
                <a16:creationId xmlns:a16="http://schemas.microsoft.com/office/drawing/2014/main" id="{C6B589AA-AFDF-489B-A8E3-9F511949B2CA}"/>
              </a:ext>
            </a:extLst>
          </p:cNvPr>
          <p:cNvSpPr txBox="1"/>
          <p:nvPr userDrawn="1"/>
        </p:nvSpPr>
        <p:spPr>
          <a:xfrm>
            <a:off x="5619033" y="3062770"/>
            <a:ext cx="2014821"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FR" sz="1200" dirty="0">
                <a:solidFill>
                  <a:schemeClr val="bg1"/>
                </a:solidFill>
              </a:rPr>
              <a:t>Dont médecins généralistes </a:t>
            </a:r>
          </a:p>
          <a:p>
            <a:pPr algn="ctr">
              <a:lnSpc>
                <a:spcPct val="85000"/>
              </a:lnSpc>
              <a:spcAft>
                <a:spcPts val="600"/>
              </a:spcAft>
              <a:buClr>
                <a:schemeClr val="accent2"/>
              </a:buClr>
              <a:buSzPct val="70000"/>
            </a:pPr>
            <a:r>
              <a:rPr lang="fr-FR" sz="1200" dirty="0">
                <a:solidFill>
                  <a:schemeClr val="bg1"/>
                </a:solidFill>
              </a:rPr>
              <a:t>pour 100 000 </a:t>
            </a:r>
            <a:r>
              <a:rPr lang="fr-FR" sz="1200" dirty="0" err="1">
                <a:solidFill>
                  <a:schemeClr val="bg1"/>
                </a:solidFill>
              </a:rPr>
              <a:t>hab</a:t>
            </a:r>
            <a:endParaRPr lang="fr-FR" sz="1200" dirty="0">
              <a:solidFill>
                <a:schemeClr val="bg1"/>
              </a:solidFill>
            </a:endParaRPr>
          </a:p>
        </p:txBody>
      </p:sp>
    </p:spTree>
    <p:extLst>
      <p:ext uri="{BB962C8B-B14F-4D97-AF65-F5344CB8AC3E}">
        <p14:creationId xmlns:p14="http://schemas.microsoft.com/office/powerpoint/2010/main" val="263669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7186504" y="7"/>
            <a:ext cx="3505313" cy="6785965"/>
          </a:xfrm>
        </p:spPr>
        <p:txBody>
          <a:bodyPr/>
          <a:lstStyle/>
          <a:p>
            <a:r>
              <a:rPr lang="en-US"/>
              <a:t>Click icon to add picture</a:t>
            </a:r>
            <a:endParaRPr lang="en-IN" dirty="0"/>
          </a:p>
        </p:txBody>
      </p:sp>
      <p:sp>
        <p:nvSpPr>
          <p:cNvPr id="2" name="Title 1"/>
          <p:cNvSpPr>
            <a:spLocks noGrp="1"/>
          </p:cNvSpPr>
          <p:nvPr>
            <p:ph type="title"/>
          </p:nvPr>
        </p:nvSpPr>
        <p:spPr>
          <a:xfrm>
            <a:off x="534593" y="324307"/>
            <a:ext cx="6525011" cy="650807"/>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534591" y="1254353"/>
            <a:ext cx="6398112" cy="963159"/>
          </a:xfrm>
        </p:spPr>
        <p:txBody>
          <a:bodyPr/>
          <a:lstStyle>
            <a:lvl1pPr marL="0" indent="0">
              <a:buNone/>
              <a:defRPr sz="1349">
                <a:solidFill>
                  <a:schemeClr val="bg1"/>
                </a:solidFill>
              </a:defRPr>
            </a:lvl1pPr>
            <a:lvl2pPr marL="267324" indent="0">
              <a:buNone/>
              <a:defRPr sz="1349">
                <a:solidFill>
                  <a:schemeClr val="bg1"/>
                </a:solidFill>
              </a:defRPr>
            </a:lvl2pPr>
            <a:lvl3pPr marL="534647" indent="0">
              <a:buNone/>
              <a:defRPr sz="1199">
                <a:solidFill>
                  <a:schemeClr val="bg1"/>
                </a:solidFill>
              </a:defRPr>
            </a:lvl3pPr>
            <a:lvl4pPr marL="801971" indent="0">
              <a:buNone/>
              <a:defRPr sz="1049">
                <a:solidFill>
                  <a:schemeClr val="bg1"/>
                </a:solidFill>
              </a:defRPr>
            </a:lvl4pPr>
            <a:lvl5pPr marL="1069294"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34594" y="2547892"/>
            <a:ext cx="3137960" cy="4238074"/>
          </a:xfrm>
        </p:spPr>
        <p:txBody>
          <a:bodyPr numCol="1"/>
          <a:lstStyle>
            <a:lvl1pPr marL="0" indent="0">
              <a:buNone/>
              <a:defRPr sz="1049">
                <a:solidFill>
                  <a:schemeClr val="bg1"/>
                </a:solidFill>
              </a:defRPr>
            </a:lvl1pPr>
            <a:lvl2pPr marL="267324" indent="0">
              <a:buNone/>
              <a:defRPr sz="1349">
                <a:solidFill>
                  <a:schemeClr val="bg1"/>
                </a:solidFill>
              </a:defRPr>
            </a:lvl2pPr>
            <a:lvl3pPr marL="534647" indent="0">
              <a:buNone/>
              <a:defRPr sz="1199">
                <a:solidFill>
                  <a:schemeClr val="bg1"/>
                </a:solidFill>
              </a:defRPr>
            </a:lvl3pPr>
            <a:lvl4pPr marL="801971" indent="0">
              <a:buNone/>
              <a:defRPr sz="1049">
                <a:solidFill>
                  <a:schemeClr val="bg1"/>
                </a:solidFill>
              </a:defRPr>
            </a:lvl4pPr>
            <a:lvl5pPr marL="1069294"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794743" y="2547899"/>
            <a:ext cx="3137960" cy="1383139"/>
          </a:xfrm>
        </p:spPr>
        <p:txBody>
          <a:bodyPr numCol="1"/>
          <a:lstStyle>
            <a:lvl1pPr marL="0" indent="0">
              <a:buNone/>
              <a:defRPr sz="1049">
                <a:solidFill>
                  <a:schemeClr val="bg1"/>
                </a:solidFill>
              </a:defRPr>
            </a:lvl1pPr>
            <a:lvl2pPr marL="267324" indent="0">
              <a:buNone/>
              <a:defRPr sz="1349">
                <a:solidFill>
                  <a:schemeClr val="bg1"/>
                </a:solidFill>
              </a:defRPr>
            </a:lvl2pPr>
            <a:lvl3pPr marL="534647" indent="0">
              <a:buNone/>
              <a:defRPr sz="1199">
                <a:solidFill>
                  <a:schemeClr val="bg1"/>
                </a:solidFill>
              </a:defRPr>
            </a:lvl3pPr>
            <a:lvl4pPr marL="801971" indent="0">
              <a:buNone/>
              <a:defRPr sz="1049">
                <a:solidFill>
                  <a:schemeClr val="bg1"/>
                </a:solidFill>
              </a:defRPr>
            </a:lvl4pPr>
            <a:lvl5pPr marL="1069294"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794743" y="4670201"/>
            <a:ext cx="3137960" cy="2143076"/>
          </a:xfrm>
        </p:spPr>
        <p:txBody>
          <a:bodyPr numCol="1"/>
          <a:lstStyle>
            <a:lvl1pPr marL="0" indent="0">
              <a:buNone/>
              <a:defRPr sz="1349">
                <a:solidFill>
                  <a:schemeClr val="bg1"/>
                </a:solidFill>
                <a:latin typeface="Georgia" panose="02040502050405020303" pitchFamily="18" charset="0"/>
              </a:defRPr>
            </a:lvl1pPr>
            <a:lvl2pPr marL="267324" indent="0">
              <a:buNone/>
              <a:defRPr sz="1349">
                <a:solidFill>
                  <a:schemeClr val="bg1"/>
                </a:solidFill>
              </a:defRPr>
            </a:lvl2pPr>
            <a:lvl3pPr marL="534647" indent="0">
              <a:buNone/>
              <a:defRPr sz="1199">
                <a:solidFill>
                  <a:schemeClr val="bg1"/>
                </a:solidFill>
              </a:defRPr>
            </a:lvl3pPr>
            <a:lvl4pPr marL="801971" indent="0">
              <a:buNone/>
              <a:defRPr sz="1049">
                <a:solidFill>
                  <a:schemeClr val="bg1"/>
                </a:solidFill>
              </a:defRPr>
            </a:lvl4pPr>
            <a:lvl5pPr marL="1069294"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p:nvSpPr>
        <p:spPr bwMode="auto">
          <a:xfrm>
            <a:off x="534591" y="1000626"/>
            <a:ext cx="676993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9031161-0EF0-4994-BAAC-817AFCD5564E}"/>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C4A1A6EA-628B-40CB-AD7E-45CB0B91C2D9}"/>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B2099134-47E0-4E77-855E-45C10B9B8B1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89880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2" y="2"/>
            <a:ext cx="2089971" cy="7559674"/>
          </a:xfrm>
        </p:spPr>
        <p:txBody>
          <a:bodyPr/>
          <a:lstStyle/>
          <a:p>
            <a:r>
              <a:rPr lang="en-US"/>
              <a:t>Click icon to add picture</a:t>
            </a:r>
            <a:endParaRPr lang="en-IN"/>
          </a:p>
        </p:txBody>
      </p:sp>
      <p:sp>
        <p:nvSpPr>
          <p:cNvPr id="2" name="Title 1"/>
          <p:cNvSpPr>
            <a:spLocks noGrp="1"/>
          </p:cNvSpPr>
          <p:nvPr>
            <p:ph type="title"/>
          </p:nvPr>
        </p:nvSpPr>
        <p:spPr>
          <a:xfrm>
            <a:off x="2362417" y="324307"/>
            <a:ext cx="7793808" cy="650807"/>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362418" y="1254347"/>
            <a:ext cx="2404127" cy="5531619"/>
          </a:xfrm>
        </p:spPr>
        <p:txBody>
          <a:bodyPr/>
          <a:lstStyle>
            <a:lvl1pPr marL="0" indent="0">
              <a:buNone/>
              <a:defRPr sz="1349">
                <a:solidFill>
                  <a:schemeClr val="bg1"/>
                </a:solidFill>
              </a:defRPr>
            </a:lvl1pPr>
            <a:lvl2pPr marL="267324" indent="0">
              <a:buNone/>
              <a:defRPr sz="1349">
                <a:solidFill>
                  <a:schemeClr val="bg1"/>
                </a:solidFill>
              </a:defRPr>
            </a:lvl2pPr>
            <a:lvl3pPr marL="534647" indent="0">
              <a:buNone/>
              <a:defRPr sz="1199">
                <a:solidFill>
                  <a:schemeClr val="bg1"/>
                </a:solidFill>
              </a:defRPr>
            </a:lvl3pPr>
            <a:lvl4pPr marL="801971" indent="0">
              <a:buNone/>
              <a:defRPr sz="1049">
                <a:solidFill>
                  <a:schemeClr val="bg1"/>
                </a:solidFill>
              </a:defRPr>
            </a:lvl4pPr>
            <a:lvl5pPr marL="1069294"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019771" y="1254347"/>
            <a:ext cx="2457558" cy="5531619"/>
          </a:xfrm>
        </p:spPr>
        <p:txBody>
          <a:bodyPr numCol="1"/>
          <a:lstStyle>
            <a:lvl1pPr marL="0" indent="0">
              <a:buNone/>
              <a:defRPr sz="1049">
                <a:solidFill>
                  <a:schemeClr val="bg1"/>
                </a:solidFill>
              </a:defRPr>
            </a:lvl1pPr>
            <a:lvl2pPr marL="267324" indent="0">
              <a:buNone/>
              <a:defRPr sz="1349">
                <a:solidFill>
                  <a:schemeClr val="bg1"/>
                </a:solidFill>
              </a:defRPr>
            </a:lvl2pPr>
            <a:lvl3pPr marL="534647" indent="0">
              <a:buNone/>
              <a:defRPr sz="1199">
                <a:solidFill>
                  <a:schemeClr val="bg1"/>
                </a:solidFill>
              </a:defRPr>
            </a:lvl3pPr>
            <a:lvl4pPr marL="801971" indent="0">
              <a:buNone/>
              <a:defRPr sz="1049">
                <a:solidFill>
                  <a:schemeClr val="bg1"/>
                </a:solidFill>
              </a:defRPr>
            </a:lvl4pPr>
            <a:lvl5pPr marL="1069294"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7730556" y="1254355"/>
            <a:ext cx="2426669" cy="3082239"/>
          </a:xfrm>
        </p:spPr>
        <p:txBody>
          <a:bodyPr numCol="1"/>
          <a:lstStyle>
            <a:lvl1pPr marL="0" indent="0">
              <a:buNone/>
              <a:defRPr sz="1049">
                <a:solidFill>
                  <a:schemeClr val="bg1"/>
                </a:solidFill>
              </a:defRPr>
            </a:lvl1pPr>
            <a:lvl2pPr marL="267324" indent="0">
              <a:buNone/>
              <a:defRPr sz="1349">
                <a:solidFill>
                  <a:schemeClr val="bg1"/>
                </a:solidFill>
              </a:defRPr>
            </a:lvl2pPr>
            <a:lvl3pPr marL="534647" indent="0">
              <a:buNone/>
              <a:defRPr sz="1199">
                <a:solidFill>
                  <a:schemeClr val="bg1"/>
                </a:solidFill>
              </a:defRPr>
            </a:lvl3pPr>
            <a:lvl4pPr marL="801971" indent="0">
              <a:buNone/>
              <a:defRPr sz="1049">
                <a:solidFill>
                  <a:schemeClr val="bg1"/>
                </a:solidFill>
              </a:defRPr>
            </a:lvl4pPr>
            <a:lvl5pPr marL="1069294"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p:nvSpPr>
        <p:spPr bwMode="auto">
          <a:xfrm>
            <a:off x="2362417" y="1000626"/>
            <a:ext cx="779380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50DE1076-97C0-41B2-AAE5-AD919BB2DC2E}"/>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6A40DA20-3A42-4B9D-A853-92BEABFB15B7}"/>
              </a:ext>
            </a:extLst>
          </p:cNvPr>
          <p:cNvSpPr>
            <a:spLocks noGrp="1"/>
          </p:cNvSpPr>
          <p:nvPr>
            <p:ph type="ftr" sz="quarter" idx="14"/>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E2C6E24F-B7C3-43FD-BF17-E37070A300DA}"/>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19245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534593" y="324307"/>
            <a:ext cx="9622631" cy="650807"/>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34593" y="1254346"/>
            <a:ext cx="7221231" cy="5329472"/>
          </a:xfrm>
        </p:spPr>
        <p:txBody>
          <a:bodyPr/>
          <a:lstStyle>
            <a:lvl1pPr marL="0" indent="0">
              <a:spcBef>
                <a:spcPts val="0"/>
              </a:spcBef>
              <a:buNone/>
              <a:defRPr sz="2000">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p:nvSpPr>
        <p:spPr bwMode="auto">
          <a:xfrm>
            <a:off x="534594" y="1000626"/>
            <a:ext cx="96239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D695E81C-0962-435D-B7CC-E9E7007F1F82}"/>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BBCDD1B3-89EC-47BA-A26E-D040220115C8}"/>
              </a:ext>
            </a:extLst>
          </p:cNvPr>
          <p:cNvSpPr>
            <a:spLocks noGrp="1"/>
          </p:cNvSpPr>
          <p:nvPr>
            <p:ph type="ftr" sz="quarter" idx="11"/>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1E9ACB01-FCA5-4FE1-B210-29952B46CA4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86018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090533" y="2876581"/>
            <a:ext cx="3898481" cy="1325333"/>
          </a:xfrm>
        </p:spPr>
        <p:txBody>
          <a:bodyPr vert="horz" lIns="0" tIns="0" rIns="0" bIns="0" rtlCol="0" anchor="ctr" anchorCtr="0">
            <a:noAutofit/>
          </a:bodyPr>
          <a:lstStyle>
            <a:lvl1pPr marL="0" indent="0" algn="ctr">
              <a:buNone/>
              <a:defRPr kumimoji="0" lang="en-IN" sz="2699"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24" marR="0" lvl="0" indent="-267324" defTabSz="755524"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91455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212613" y="3143281"/>
            <a:ext cx="6702787" cy="1325333"/>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24" marR="0" lvl="0" indent="-267324" defTabSz="755524"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2B824A25-AAE3-42CE-906A-12D97307C1F3}"/>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79DD7A84-5352-4432-83C2-4B3F3BD889AD}"/>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3F5019A7-134D-49ED-8707-807B58B2E5DF}"/>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888670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5458104" y="4"/>
            <a:ext cx="5233710" cy="7559675"/>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24047" y="2842592"/>
            <a:ext cx="3977506" cy="1163723"/>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24047" y="4233318"/>
            <a:ext cx="3977506" cy="1163723"/>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18DA49F8-A774-4DD1-8745-65E01AB0472C}"/>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94C0F4CC-50C9-4C20-A16A-91535919DC96}"/>
              </a:ext>
            </a:extLst>
          </p:cNvPr>
          <p:cNvSpPr>
            <a:spLocks noGrp="1"/>
          </p:cNvSpPr>
          <p:nvPr>
            <p:ph type="ftr" sz="quarter" idx="14"/>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C553C557-8F9C-4613-8095-373D3EE80520}"/>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25128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534593" y="324307"/>
            <a:ext cx="9622631" cy="650807"/>
          </a:xfrm>
        </p:spPr>
        <p:txBody>
          <a:bodyPr/>
          <a:lstStyle>
            <a:lvl1pPr>
              <a:defRPr sz="240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534593" y="1254354"/>
            <a:ext cx="4345235" cy="4704081"/>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6479941" y="4203450"/>
            <a:ext cx="2707739" cy="198417"/>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6479941" y="4470919"/>
            <a:ext cx="2707739" cy="198417"/>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5366800" y="1254354"/>
            <a:ext cx="4790427" cy="412053"/>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5366800" y="1802295"/>
            <a:ext cx="4790427" cy="1776440"/>
          </a:xfrm>
        </p:spPr>
        <p:txBody>
          <a:bodyPr/>
          <a:lstStyle>
            <a:lvl1pPr marL="0" indent="0">
              <a:buNone/>
              <a:defRPr sz="1199"/>
            </a:lvl1pPr>
          </a:lstStyle>
          <a:p>
            <a:pPr lvl="0"/>
            <a:r>
              <a:rPr lang="en-US" dirty="0"/>
              <a:t>Content EY Interstate Light, 12pt,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p:nvSpPr>
        <p:spPr bwMode="auto">
          <a:xfrm>
            <a:off x="534594" y="1000626"/>
            <a:ext cx="96239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17" name="Picture Placeholder 19">
            <a:extLst>
              <a:ext uri="{FF2B5EF4-FFF2-40B4-BE49-F238E27FC236}">
                <a16:creationId xmlns:a16="http://schemas.microsoft.com/office/drawing/2014/main" id="{70E81591-07D5-438D-AAD4-4B9A889F4483}"/>
              </a:ext>
            </a:extLst>
          </p:cNvPr>
          <p:cNvSpPr>
            <a:spLocks noGrp="1"/>
          </p:cNvSpPr>
          <p:nvPr>
            <p:ph type="pic" sz="quarter" idx="16"/>
          </p:nvPr>
        </p:nvSpPr>
        <p:spPr>
          <a:xfrm>
            <a:off x="5366797" y="3944176"/>
            <a:ext cx="909225" cy="858658"/>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dirty="0"/>
          </a:p>
        </p:txBody>
      </p:sp>
      <p:sp>
        <p:nvSpPr>
          <p:cNvPr id="3" name="Date Placeholder 2">
            <a:extLst>
              <a:ext uri="{FF2B5EF4-FFF2-40B4-BE49-F238E27FC236}">
                <a16:creationId xmlns:a16="http://schemas.microsoft.com/office/drawing/2014/main" id="{DB440ECC-CB43-49D3-ABF3-A5F4F308E7E2}"/>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A4279E38-5A0D-4584-B4BB-113C1A4C50C4}"/>
              </a:ext>
            </a:extLst>
          </p:cNvPr>
          <p:cNvSpPr>
            <a:spLocks noGrp="1"/>
          </p:cNvSpPr>
          <p:nvPr>
            <p:ph type="ftr" sz="quarter" idx="20"/>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BE3F8B89-1ED7-4BD8-90B0-47F3DF32AD7E}"/>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529194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A287566-4A36-4432-A883-1022A0E31D85}"/>
              </a:ext>
            </a:extLst>
          </p:cNvPr>
          <p:cNvGraphicFramePr>
            <a:graphicFrameLocks noChangeAspect="1"/>
          </p:cNvGraphicFramePr>
          <p:nvPr userDrawn="1">
            <p:custDataLst>
              <p:tags r:id="rId31"/>
            </p:custDataLst>
            <p:extLst>
              <p:ext uri="{D42A27DB-BD31-4B8C-83A1-F6EECF244321}">
                <p14:modId xmlns:p14="http://schemas.microsoft.com/office/powerpoint/2010/main" val="4205046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5" name="think-cell Slide" r:id="rId32" imgW="415" imgH="416" progId="TCLayout.ActiveDocument.1">
                  <p:embed/>
                </p:oleObj>
              </mc:Choice>
              <mc:Fallback>
                <p:oleObj name="think-cell Slide" r:id="rId32" imgW="415" imgH="416" progId="TCLayout.ActiveDocument.1">
                  <p:embed/>
                  <p:pic>
                    <p:nvPicPr>
                      <p:cNvPr id="5" name="Object 4" hidden="1">
                        <a:extLst>
                          <a:ext uri="{FF2B5EF4-FFF2-40B4-BE49-F238E27FC236}">
                            <a16:creationId xmlns:a16="http://schemas.microsoft.com/office/drawing/2014/main" id="{AA287566-4A36-4432-A883-1022A0E31D85}"/>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34593" y="324301"/>
            <a:ext cx="9622631" cy="651336"/>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34593" y="1254346"/>
            <a:ext cx="9622631" cy="5454166"/>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Date Placeholder 3">
            <a:extLst>
              <a:ext uri="{FF2B5EF4-FFF2-40B4-BE49-F238E27FC236}">
                <a16:creationId xmlns:a16="http://schemas.microsoft.com/office/drawing/2014/main" id="{1CDCB3BA-A513-4554-9E26-04ABDDC121E6}"/>
              </a:ext>
            </a:extLst>
          </p:cNvPr>
          <p:cNvSpPr>
            <a:spLocks noGrp="1"/>
          </p:cNvSpPr>
          <p:nvPr>
            <p:ph type="dt" sz="half" idx="2"/>
          </p:nvPr>
        </p:nvSpPr>
        <p:spPr>
          <a:xfrm>
            <a:off x="2212614" y="7183192"/>
            <a:ext cx="1392903" cy="198417"/>
          </a:xfrm>
          <a:prstGeom prst="rect">
            <a:avLst/>
          </a:prstGeom>
        </p:spPr>
        <p:txBody>
          <a:bodyPr vert="horz" lIns="91440" tIns="45720" rIns="91440" bIns="45720" rtlCol="0" anchor="ctr"/>
          <a:lstStyle>
            <a:lvl1pPr marL="0" algn="l" defTabSz="914415" rtl="0" eaLnBrk="1" latinLnBrk="0" hangingPunct="1">
              <a:defRPr lang="en-IN" sz="800" kern="1200" smtClean="0">
                <a:solidFill>
                  <a:schemeClr val="bg1"/>
                </a:solidFill>
                <a:latin typeface="EYInterstate" panose="02000503020000020004" pitchFamily="2" charset="0"/>
                <a:ea typeface="+mn-ea"/>
                <a:cs typeface="+mn-cs"/>
              </a:defRPr>
            </a:lvl1pPr>
          </a:lstStyle>
          <a:p>
            <a:endParaRPr lang="en-IN" dirty="0"/>
          </a:p>
        </p:txBody>
      </p:sp>
      <p:sp>
        <p:nvSpPr>
          <p:cNvPr id="17" name="Footer Placeholder 4">
            <a:extLst>
              <a:ext uri="{FF2B5EF4-FFF2-40B4-BE49-F238E27FC236}">
                <a16:creationId xmlns:a16="http://schemas.microsoft.com/office/drawing/2014/main" id="{658F79CF-3FBE-4C25-8F3A-14054DB240E1}"/>
              </a:ext>
            </a:extLst>
          </p:cNvPr>
          <p:cNvSpPr>
            <a:spLocks noGrp="1"/>
          </p:cNvSpPr>
          <p:nvPr>
            <p:ph type="ftr" sz="quarter" idx="3"/>
          </p:nvPr>
        </p:nvSpPr>
        <p:spPr>
          <a:xfrm>
            <a:off x="3883807" y="7183192"/>
            <a:ext cx="3608487" cy="198417"/>
          </a:xfrm>
          <a:prstGeom prst="rect">
            <a:avLst/>
          </a:prstGeom>
        </p:spPr>
        <p:txBody>
          <a:bodyPr vert="horz" lIns="91440" tIns="45720" rIns="91440" bIns="45720" rtlCol="0" anchor="ctr"/>
          <a:lstStyle>
            <a:lvl1pPr marL="0" algn="l" defTabSz="914415" rtl="0" eaLnBrk="1" latinLnBrk="0" hangingPunct="1">
              <a:defRPr lang="en-IN" sz="800" kern="1200" smtClean="0">
                <a:solidFill>
                  <a:schemeClr val="bg1"/>
                </a:solidFill>
                <a:latin typeface="EYInterstate" panose="02000503020000020004" pitchFamily="2" charset="0"/>
                <a:ea typeface="+mn-ea"/>
                <a:cs typeface="+mn-cs"/>
              </a:defRPr>
            </a:lvl1pPr>
          </a:lstStyle>
          <a:p>
            <a:r>
              <a:rPr lang="en-IN"/>
              <a:t>Presentation title</a:t>
            </a:r>
            <a:endParaRPr lang="en-IN" dirty="0"/>
          </a:p>
        </p:txBody>
      </p:sp>
      <p:sp>
        <p:nvSpPr>
          <p:cNvPr id="18" name="Slide Number Placeholder 5">
            <a:extLst>
              <a:ext uri="{FF2B5EF4-FFF2-40B4-BE49-F238E27FC236}">
                <a16:creationId xmlns:a16="http://schemas.microsoft.com/office/drawing/2014/main" id="{0896A04B-A040-4017-99D1-DD33A2934ACB}"/>
              </a:ext>
            </a:extLst>
          </p:cNvPr>
          <p:cNvSpPr>
            <a:spLocks noGrp="1"/>
          </p:cNvSpPr>
          <p:nvPr>
            <p:ph type="sldNum" sz="quarter" idx="4"/>
          </p:nvPr>
        </p:nvSpPr>
        <p:spPr>
          <a:xfrm>
            <a:off x="424557" y="7183192"/>
            <a:ext cx="775304" cy="198417"/>
          </a:xfrm>
          <a:prstGeom prst="rect">
            <a:avLst/>
          </a:prstGeom>
        </p:spPr>
        <p:txBody>
          <a:bodyPr vert="horz" lIns="91440" tIns="45720" rIns="91440" bIns="45720" rtlCol="0" anchor="ctr"/>
          <a:lstStyle>
            <a:lvl1pPr marL="0" algn="l" defTabSz="914415"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66597544"/>
      </p:ext>
    </p:extLst>
  </p:cSld>
  <p:clrMap bg1="lt1" tx1="dk1" bg2="lt2" tx2="dk2" accent1="accent1" accent2="accent2" accent3="accent3" accent4="accent4" accent5="accent5" accent6="accent6" hlink="hlink" folHlink="folHlink"/>
  <p:sldLayoutIdLst>
    <p:sldLayoutId id="2147483892"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84" r:id="rId11"/>
    <p:sldLayoutId id="2147483886"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6" r:id="rId23"/>
    <p:sldLayoutId id="2147483880" r:id="rId24"/>
    <p:sldLayoutId id="2147483881" r:id="rId25"/>
    <p:sldLayoutId id="2147483882" r:id="rId26"/>
    <p:sldLayoutId id="2147483893" r:id="rId27"/>
    <p:sldLayoutId id="2147483894" r:id="rId28"/>
  </p:sldLayoutIdLst>
  <p:hf hdr="0" ftr="0" dt="0"/>
  <p:txStyles>
    <p:titleStyle>
      <a:lvl1pPr algn="l" defTabSz="685445"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24" indent="-267324" algn="l" defTabSz="685445"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47" indent="-267324" algn="l" defTabSz="685445"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71" indent="-267324" algn="l" defTabSz="685445"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94" indent="-267324" algn="l" defTabSz="685445"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619" indent="-267324" algn="l" defTabSz="685445"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75" indent="-171362" algn="l" defTabSz="685445"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97" indent="-171362" algn="l" defTabSz="685445"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419" indent="-171362" algn="l" defTabSz="685445"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144" indent="-171362" algn="l" defTabSz="685445"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45" rtl="0" eaLnBrk="1" latinLnBrk="0" hangingPunct="1">
        <a:defRPr sz="1349" kern="1200">
          <a:solidFill>
            <a:schemeClr val="tx1"/>
          </a:solidFill>
          <a:latin typeface="+mn-lt"/>
          <a:ea typeface="+mn-ea"/>
          <a:cs typeface="+mn-cs"/>
        </a:defRPr>
      </a:lvl1pPr>
      <a:lvl2pPr marL="342722" algn="l" defTabSz="685445" rtl="0" eaLnBrk="1" latinLnBrk="0" hangingPunct="1">
        <a:defRPr sz="1349" kern="1200">
          <a:solidFill>
            <a:schemeClr val="tx1"/>
          </a:solidFill>
          <a:latin typeface="+mn-lt"/>
          <a:ea typeface="+mn-ea"/>
          <a:cs typeface="+mn-cs"/>
        </a:defRPr>
      </a:lvl2pPr>
      <a:lvl3pPr marL="685445" algn="l" defTabSz="685445" rtl="0" eaLnBrk="1" latinLnBrk="0" hangingPunct="1">
        <a:defRPr sz="1349" kern="1200">
          <a:solidFill>
            <a:schemeClr val="tx1"/>
          </a:solidFill>
          <a:latin typeface="+mn-lt"/>
          <a:ea typeface="+mn-ea"/>
          <a:cs typeface="+mn-cs"/>
        </a:defRPr>
      </a:lvl3pPr>
      <a:lvl4pPr marL="1028168" algn="l" defTabSz="685445" rtl="0" eaLnBrk="1" latinLnBrk="0" hangingPunct="1">
        <a:defRPr sz="1349" kern="1200">
          <a:solidFill>
            <a:schemeClr val="tx1"/>
          </a:solidFill>
          <a:latin typeface="+mn-lt"/>
          <a:ea typeface="+mn-ea"/>
          <a:cs typeface="+mn-cs"/>
        </a:defRPr>
      </a:lvl4pPr>
      <a:lvl5pPr marL="1370890" algn="l" defTabSz="685445" rtl="0" eaLnBrk="1" latinLnBrk="0" hangingPunct="1">
        <a:defRPr sz="1349" kern="1200">
          <a:solidFill>
            <a:schemeClr val="tx1"/>
          </a:solidFill>
          <a:latin typeface="+mn-lt"/>
          <a:ea typeface="+mn-ea"/>
          <a:cs typeface="+mn-cs"/>
        </a:defRPr>
      </a:lvl5pPr>
      <a:lvl6pPr marL="1713614" algn="l" defTabSz="685445" rtl="0" eaLnBrk="1" latinLnBrk="0" hangingPunct="1">
        <a:defRPr sz="1349" kern="1200">
          <a:solidFill>
            <a:schemeClr val="tx1"/>
          </a:solidFill>
          <a:latin typeface="+mn-lt"/>
          <a:ea typeface="+mn-ea"/>
          <a:cs typeface="+mn-cs"/>
        </a:defRPr>
      </a:lvl6pPr>
      <a:lvl7pPr marL="2056336" algn="l" defTabSz="685445" rtl="0" eaLnBrk="1" latinLnBrk="0" hangingPunct="1">
        <a:defRPr sz="1349" kern="1200">
          <a:solidFill>
            <a:schemeClr val="tx1"/>
          </a:solidFill>
          <a:latin typeface="+mn-lt"/>
          <a:ea typeface="+mn-ea"/>
          <a:cs typeface="+mn-cs"/>
        </a:defRPr>
      </a:lvl7pPr>
      <a:lvl8pPr marL="2399059" algn="l" defTabSz="685445" rtl="0" eaLnBrk="1" latinLnBrk="0" hangingPunct="1">
        <a:defRPr sz="1349" kern="1200">
          <a:solidFill>
            <a:schemeClr val="tx1"/>
          </a:solidFill>
          <a:latin typeface="+mn-lt"/>
          <a:ea typeface="+mn-ea"/>
          <a:cs typeface="+mn-cs"/>
        </a:defRPr>
      </a:lvl8pPr>
      <a:lvl9pPr marL="2741781" algn="l" defTabSz="685445"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9.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11.xml"/><Relationship Id="rId7" Type="http://schemas.openxmlformats.org/officeDocument/2006/relationships/chart" Target="../charts/chart1.xml"/><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1.emf"/><Relationship Id="rId11" Type="http://schemas.openxmlformats.org/officeDocument/2006/relationships/chart" Target="../charts/chart5.xml"/><Relationship Id="rId5" Type="http://schemas.openxmlformats.org/officeDocument/2006/relationships/oleObject" Target="../embeddings/oleObject8.bin"/><Relationship Id="rId10" Type="http://schemas.openxmlformats.org/officeDocument/2006/relationships/chart" Target="../charts/chart4.xml"/><Relationship Id="rId4" Type="http://schemas.openxmlformats.org/officeDocument/2006/relationships/slideLayout" Target="../slideLayouts/slideLayout2.xml"/><Relationship Id="rId9"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4.xml"/><Relationship Id="rId7" Type="http://schemas.openxmlformats.org/officeDocument/2006/relationships/image" Target="../media/image14.png"/><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8ED369D-D328-4048-ADF1-2DB0D5DDD102}"/>
              </a:ext>
            </a:extLst>
          </p:cNvPr>
          <p:cNvGraphicFramePr>
            <a:graphicFrameLocks noChangeAspect="1"/>
          </p:cNvGraphicFramePr>
          <p:nvPr>
            <p:custDataLst>
              <p:tags r:id="rId2"/>
            </p:custDataLst>
            <p:extLst>
              <p:ext uri="{D42A27DB-BD31-4B8C-83A1-F6EECF244321}">
                <p14:modId xmlns:p14="http://schemas.microsoft.com/office/powerpoint/2010/main" val="2932334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1" name="think-cell Slide" r:id="rId4" imgW="234" imgH="234" progId="TCLayout.ActiveDocument.1">
                  <p:embed/>
                </p:oleObj>
              </mc:Choice>
              <mc:Fallback>
                <p:oleObj name="think-cell Slide" r:id="rId4" imgW="234" imgH="234" progId="TCLayout.ActiveDocument.1">
                  <p:embed/>
                  <p:pic>
                    <p:nvPicPr>
                      <p:cNvPr id="13" name="Object 12" hidden="1">
                        <a:extLst>
                          <a:ext uri="{FF2B5EF4-FFF2-40B4-BE49-F238E27FC236}">
                            <a16:creationId xmlns:a16="http://schemas.microsoft.com/office/drawing/2014/main" id="{B8ED369D-D328-4048-ADF1-2DB0D5DDD1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903BE6E-52B4-4A6E-AD09-5BD2CC7B645F}"/>
              </a:ext>
            </a:extLst>
          </p:cNvPr>
          <p:cNvSpPr>
            <a:spLocks noGrp="1"/>
          </p:cNvSpPr>
          <p:nvPr>
            <p:ph type="ctrTitle"/>
          </p:nvPr>
        </p:nvSpPr>
        <p:spPr>
          <a:xfrm>
            <a:off x="728074" y="2428181"/>
            <a:ext cx="3340874" cy="711811"/>
          </a:xfrm>
        </p:spPr>
        <p:txBody>
          <a:bodyPr vert="horz">
            <a:noAutofit/>
          </a:bodyPr>
          <a:lstStyle/>
          <a:p>
            <a:pPr>
              <a:lnSpc>
                <a:spcPct val="100000"/>
              </a:lnSpc>
            </a:pPr>
            <a:r>
              <a:rPr lang="fr-FR" dirty="0">
                <a:latin typeface="EYInterstate Light"/>
                <a:cs typeface="Arial"/>
              </a:rPr>
              <a:t>Restitution départementale</a:t>
            </a:r>
            <a:br>
              <a:rPr lang="fr-FR" dirty="0"/>
            </a:br>
            <a:r>
              <a:rPr lang="fr-FR">
                <a:latin typeface="EYInterstate Light"/>
                <a:cs typeface="Arial"/>
              </a:rPr>
              <a:t>Loire Atlantique</a:t>
            </a:r>
            <a:br>
              <a:rPr lang="fr-FR" dirty="0"/>
            </a:br>
            <a:endParaRPr lang="fr-FR" dirty="0"/>
          </a:p>
        </p:txBody>
      </p:sp>
    </p:spTree>
    <p:extLst>
      <p:ext uri="{BB962C8B-B14F-4D97-AF65-F5344CB8AC3E}">
        <p14:creationId xmlns:p14="http://schemas.microsoft.com/office/powerpoint/2010/main" val="117231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026AABF-0C3F-4486-AA46-CE3D19FC18BC}"/>
              </a:ext>
            </a:extLst>
          </p:cNvPr>
          <p:cNvGraphicFramePr>
            <a:graphicFrameLocks noChangeAspect="1"/>
          </p:cNvGraphicFramePr>
          <p:nvPr>
            <p:custDataLst>
              <p:tags r:id="rId2"/>
            </p:custDataLst>
            <p:extLst>
              <p:ext uri="{D42A27DB-BD31-4B8C-83A1-F6EECF244321}">
                <p14:modId xmlns:p14="http://schemas.microsoft.com/office/powerpoint/2010/main" val="491922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5"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7026AABF-0C3F-4486-AA46-CE3D19FC18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ED32C161-A68F-421F-9F5C-A35922357BA7}"/>
              </a:ext>
            </a:extLst>
          </p:cNvPr>
          <p:cNvSpPr>
            <a:spLocks noGrp="1"/>
          </p:cNvSpPr>
          <p:nvPr>
            <p:ph type="title"/>
          </p:nvPr>
        </p:nvSpPr>
        <p:spPr/>
        <p:txBody>
          <a:bodyPr vert="horz"/>
          <a:lstStyle/>
          <a:p>
            <a:r>
              <a:rPr lang="fr-FR" dirty="0"/>
              <a:t>Répartition des établissements et sites sur le département</a:t>
            </a:r>
          </a:p>
        </p:txBody>
      </p:sp>
      <p:grpSp>
        <p:nvGrpSpPr>
          <p:cNvPr id="5" name="Group 4">
            <a:extLst>
              <a:ext uri="{FF2B5EF4-FFF2-40B4-BE49-F238E27FC236}">
                <a16:creationId xmlns:a16="http://schemas.microsoft.com/office/drawing/2014/main" id="{84AC791C-A12A-46D3-B3F6-B20BF3C59584}"/>
              </a:ext>
            </a:extLst>
          </p:cNvPr>
          <p:cNvGrpSpPr/>
          <p:nvPr/>
        </p:nvGrpSpPr>
        <p:grpSpPr>
          <a:xfrm>
            <a:off x="511590" y="1779814"/>
            <a:ext cx="5600700" cy="4896673"/>
            <a:chOff x="1551214" y="1779813"/>
            <a:chExt cx="5600700" cy="4896673"/>
          </a:xfrm>
        </p:grpSpPr>
        <p:pic>
          <p:nvPicPr>
            <p:cNvPr id="17" name="Picture 16">
              <a:extLst>
                <a:ext uri="{FF2B5EF4-FFF2-40B4-BE49-F238E27FC236}">
                  <a16:creationId xmlns:a16="http://schemas.microsoft.com/office/drawing/2014/main" id="{09A1206E-647E-444D-B22C-1DFCC96193C2}"/>
                </a:ext>
              </a:extLst>
            </p:cNvPr>
            <p:cNvPicPr>
              <a:picLocks noChangeAspect="1"/>
            </p:cNvPicPr>
            <p:nvPr/>
          </p:nvPicPr>
          <p:blipFill rotWithShape="1">
            <a:blip r:embed="rId6">
              <a:extLst>
                <a:ext uri="{28A0092B-C50C-407E-A947-70E740481C1C}">
                  <a14:useLocalDpi xmlns:a14="http://schemas.microsoft.com/office/drawing/2010/main" val="0"/>
                </a:ext>
              </a:extLst>
            </a:blip>
            <a:srcRect l="35268" t="14351" r="32564" b="16434"/>
            <a:stretch/>
          </p:blipFill>
          <p:spPr>
            <a:xfrm>
              <a:off x="1551214" y="1779813"/>
              <a:ext cx="5600700" cy="4896673"/>
            </a:xfrm>
            <a:prstGeom prst="rect">
              <a:avLst/>
            </a:prstGeom>
          </p:spPr>
        </p:pic>
        <p:grpSp>
          <p:nvGrpSpPr>
            <p:cNvPr id="2" name="Group 1">
              <a:extLst>
                <a:ext uri="{FF2B5EF4-FFF2-40B4-BE49-F238E27FC236}">
                  <a16:creationId xmlns:a16="http://schemas.microsoft.com/office/drawing/2014/main" id="{A735F838-C288-414C-9647-1CD2BE36CC37}"/>
                </a:ext>
              </a:extLst>
            </p:cNvPr>
            <p:cNvGrpSpPr/>
            <p:nvPr/>
          </p:nvGrpSpPr>
          <p:grpSpPr>
            <a:xfrm>
              <a:off x="2336106" y="3017641"/>
              <a:ext cx="3637853" cy="2397286"/>
              <a:chOff x="5860481" y="3687890"/>
              <a:chExt cx="2805713" cy="1849050"/>
            </a:xfrm>
            <a:solidFill>
              <a:schemeClr val="accent3"/>
            </a:solidFill>
          </p:grpSpPr>
          <p:sp>
            <p:nvSpPr>
              <p:cNvPr id="35" name="Oval 34">
                <a:extLst>
                  <a:ext uri="{FF2B5EF4-FFF2-40B4-BE49-F238E27FC236}">
                    <a16:creationId xmlns:a16="http://schemas.microsoft.com/office/drawing/2014/main" id="{51C743B2-6C5F-4FD6-9F27-34B9AE6FF972}"/>
                  </a:ext>
                </a:extLst>
              </p:cNvPr>
              <p:cNvSpPr/>
              <p:nvPr/>
            </p:nvSpPr>
            <p:spPr>
              <a:xfrm>
                <a:off x="6654944" y="4141316"/>
                <a:ext cx="167780" cy="184558"/>
              </a:xfrm>
              <a:prstGeom prst="flowChartOffpageConnector">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effectLst/>
                    <a:uLnTx/>
                    <a:uFillTx/>
                    <a:latin typeface="Calibri" panose="020F0502020204030204"/>
                    <a:ea typeface="+mn-ea"/>
                    <a:cs typeface="+mn-cs"/>
                  </a:rPr>
                  <a:t>1</a:t>
                </a:r>
              </a:p>
            </p:txBody>
          </p:sp>
          <p:sp>
            <p:nvSpPr>
              <p:cNvPr id="38" name="Oval 37">
                <a:extLst>
                  <a:ext uri="{FF2B5EF4-FFF2-40B4-BE49-F238E27FC236}">
                    <a16:creationId xmlns:a16="http://schemas.microsoft.com/office/drawing/2014/main" id="{1382CCFE-9D7E-45BC-9944-629B599C85EE}"/>
                  </a:ext>
                </a:extLst>
              </p:cNvPr>
              <p:cNvSpPr/>
              <p:nvPr/>
            </p:nvSpPr>
            <p:spPr>
              <a:xfrm>
                <a:off x="8498415" y="5352382"/>
                <a:ext cx="167779" cy="184558"/>
              </a:xfrm>
              <a:prstGeom prst="flowChartOffpageConnector">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effectLst/>
                    <a:uLnTx/>
                    <a:uFillTx/>
                    <a:latin typeface="Calibri" panose="020F0502020204030204"/>
                    <a:ea typeface="+mn-ea"/>
                    <a:cs typeface="+mn-cs"/>
                  </a:rPr>
                  <a:t>2</a:t>
                </a:r>
              </a:p>
            </p:txBody>
          </p:sp>
          <p:sp>
            <p:nvSpPr>
              <p:cNvPr id="41" name="Oval 40">
                <a:extLst>
                  <a:ext uri="{FF2B5EF4-FFF2-40B4-BE49-F238E27FC236}">
                    <a16:creationId xmlns:a16="http://schemas.microsoft.com/office/drawing/2014/main" id="{85781B1E-D8E5-4E13-AA7B-A54590AAE0C6}"/>
                  </a:ext>
                </a:extLst>
              </p:cNvPr>
              <p:cNvSpPr/>
              <p:nvPr/>
            </p:nvSpPr>
            <p:spPr>
              <a:xfrm>
                <a:off x="7005367" y="4437010"/>
                <a:ext cx="167780" cy="184558"/>
              </a:xfrm>
              <a:prstGeom prst="flowChartOffpageConnector">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effectLst/>
                    <a:uLnTx/>
                    <a:uFillTx/>
                    <a:latin typeface="Calibri" panose="020F0502020204030204"/>
                    <a:ea typeface="+mn-ea"/>
                    <a:cs typeface="+mn-cs"/>
                  </a:rPr>
                  <a:t>3</a:t>
                </a:r>
              </a:p>
            </p:txBody>
          </p:sp>
          <p:sp>
            <p:nvSpPr>
              <p:cNvPr id="44" name="Oval 43">
                <a:extLst>
                  <a:ext uri="{FF2B5EF4-FFF2-40B4-BE49-F238E27FC236}">
                    <a16:creationId xmlns:a16="http://schemas.microsoft.com/office/drawing/2014/main" id="{296674AA-E9B4-4931-9B1A-3594B3583D47}"/>
                  </a:ext>
                </a:extLst>
              </p:cNvPr>
              <p:cNvSpPr/>
              <p:nvPr/>
            </p:nvSpPr>
            <p:spPr>
              <a:xfrm>
                <a:off x="6667184" y="5277753"/>
                <a:ext cx="167780" cy="184558"/>
              </a:xfrm>
              <a:prstGeom prst="flowChartOffpageConnector">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effectLst/>
                    <a:uLnTx/>
                    <a:uFillTx/>
                    <a:latin typeface="Calibri" panose="020F0502020204030204"/>
                    <a:ea typeface="+mn-ea"/>
                    <a:cs typeface="+mn-cs"/>
                  </a:rPr>
                  <a:t>4</a:t>
                </a:r>
              </a:p>
            </p:txBody>
          </p:sp>
          <p:sp>
            <p:nvSpPr>
              <p:cNvPr id="47" name="Oval 46">
                <a:extLst>
                  <a:ext uri="{FF2B5EF4-FFF2-40B4-BE49-F238E27FC236}">
                    <a16:creationId xmlns:a16="http://schemas.microsoft.com/office/drawing/2014/main" id="{5E4F3FA6-952A-43BA-94B6-961FD9F6D276}"/>
                  </a:ext>
                </a:extLst>
              </p:cNvPr>
              <p:cNvSpPr/>
              <p:nvPr/>
            </p:nvSpPr>
            <p:spPr>
              <a:xfrm>
                <a:off x="5860481" y="4536351"/>
                <a:ext cx="167780" cy="184558"/>
              </a:xfrm>
              <a:prstGeom prst="flowChartOffpageConnector">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effectLst/>
                    <a:uLnTx/>
                    <a:uFillTx/>
                    <a:latin typeface="Calibri" panose="020F0502020204030204"/>
                    <a:ea typeface="+mn-ea"/>
                    <a:cs typeface="+mn-cs"/>
                  </a:rPr>
                  <a:t>5</a:t>
                </a:r>
              </a:p>
            </p:txBody>
          </p:sp>
          <p:sp>
            <p:nvSpPr>
              <p:cNvPr id="50" name="Oval 49">
                <a:extLst>
                  <a:ext uri="{FF2B5EF4-FFF2-40B4-BE49-F238E27FC236}">
                    <a16:creationId xmlns:a16="http://schemas.microsoft.com/office/drawing/2014/main" id="{7F90981B-2D95-4439-9E6B-233CB3CF3AB0}"/>
                  </a:ext>
                </a:extLst>
              </p:cNvPr>
              <p:cNvSpPr/>
              <p:nvPr/>
            </p:nvSpPr>
            <p:spPr>
              <a:xfrm>
                <a:off x="8012124" y="5016622"/>
                <a:ext cx="167780" cy="184558"/>
              </a:xfrm>
              <a:prstGeom prst="flowChartOffpageConnector">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effectLst/>
                    <a:uLnTx/>
                    <a:uFillTx/>
                    <a:latin typeface="Calibri" panose="020F0502020204030204"/>
                    <a:ea typeface="+mn-ea"/>
                    <a:cs typeface="+mn-cs"/>
                  </a:rPr>
                  <a:t>6</a:t>
                </a:r>
              </a:p>
            </p:txBody>
          </p:sp>
          <p:sp>
            <p:nvSpPr>
              <p:cNvPr id="53" name="Oval 52">
                <a:extLst>
                  <a:ext uri="{FF2B5EF4-FFF2-40B4-BE49-F238E27FC236}">
                    <a16:creationId xmlns:a16="http://schemas.microsoft.com/office/drawing/2014/main" id="{FB38E4A5-15E1-4AA2-9304-8BD309DC722F}"/>
                  </a:ext>
                </a:extLst>
              </p:cNvPr>
              <p:cNvSpPr/>
              <p:nvPr/>
            </p:nvSpPr>
            <p:spPr>
              <a:xfrm>
                <a:off x="7704711" y="3687890"/>
                <a:ext cx="167780" cy="184558"/>
              </a:xfrm>
              <a:prstGeom prst="flowChartOffpageConnector">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effectLst/>
                    <a:uLnTx/>
                    <a:uFillTx/>
                    <a:latin typeface="Calibri" panose="020F0502020204030204"/>
                    <a:ea typeface="+mn-ea"/>
                    <a:cs typeface="+mn-cs"/>
                  </a:rPr>
                  <a:t>7</a:t>
                </a:r>
              </a:p>
            </p:txBody>
          </p:sp>
        </p:grpSp>
        <p:sp>
          <p:nvSpPr>
            <p:cNvPr id="19" name="Oval 52">
              <a:extLst>
                <a:ext uri="{FF2B5EF4-FFF2-40B4-BE49-F238E27FC236}">
                  <a16:creationId xmlns:a16="http://schemas.microsoft.com/office/drawing/2014/main" id="{4BB53EA0-E6A6-4CF2-A415-B3D4630FDF1B}"/>
                </a:ext>
              </a:extLst>
            </p:cNvPr>
            <p:cNvSpPr/>
            <p:nvPr/>
          </p:nvSpPr>
          <p:spPr>
            <a:xfrm>
              <a:off x="4944853" y="5735900"/>
              <a:ext cx="217541" cy="239279"/>
            </a:xfrm>
            <a:prstGeom prst="flowChartOffpageConnector">
              <a:avLst/>
            </a:prstGeom>
            <a:solidFill>
              <a:schemeClr val="accent3"/>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kern="0" dirty="0">
                  <a:latin typeface="Calibri" panose="020F0502020204030204"/>
                </a:rPr>
                <a:t>8</a:t>
              </a:r>
              <a:endParaRPr kumimoji="0" lang="fr-FR" sz="1600" b="0" i="0" u="none" strike="noStrike" kern="0" cap="none" spc="0" normalizeH="0" baseline="0" noProof="0" dirty="0">
                <a:ln>
                  <a:noFill/>
                </a:ln>
                <a:effectLst/>
                <a:uLnTx/>
                <a:uFillTx/>
                <a:latin typeface="Calibri" panose="020F0502020204030204"/>
                <a:ea typeface="+mn-ea"/>
                <a:cs typeface="+mn-cs"/>
              </a:endParaRPr>
            </a:p>
          </p:txBody>
        </p:sp>
        <p:sp>
          <p:nvSpPr>
            <p:cNvPr id="20" name="Oval 52">
              <a:extLst>
                <a:ext uri="{FF2B5EF4-FFF2-40B4-BE49-F238E27FC236}">
                  <a16:creationId xmlns:a16="http://schemas.microsoft.com/office/drawing/2014/main" id="{8541E15C-CD22-4496-81B9-E4C7A26DB363}"/>
                </a:ext>
              </a:extLst>
            </p:cNvPr>
            <p:cNvSpPr/>
            <p:nvPr/>
          </p:nvSpPr>
          <p:spPr>
            <a:xfrm>
              <a:off x="4134023" y="5616260"/>
              <a:ext cx="217541" cy="239279"/>
            </a:xfrm>
            <a:prstGeom prst="flowChartOffpageConnector">
              <a:avLst/>
            </a:prstGeom>
            <a:solidFill>
              <a:schemeClr val="accent3"/>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effectLst/>
                  <a:uLnTx/>
                  <a:uFillTx/>
                  <a:latin typeface="Calibri" panose="020F0502020204030204"/>
                  <a:ea typeface="+mn-ea"/>
                  <a:cs typeface="+mn-cs"/>
                </a:rPr>
                <a:t>9</a:t>
              </a:r>
            </a:p>
          </p:txBody>
        </p:sp>
        <p:sp>
          <p:nvSpPr>
            <p:cNvPr id="21" name="Oval 52">
              <a:extLst>
                <a:ext uri="{FF2B5EF4-FFF2-40B4-BE49-F238E27FC236}">
                  <a16:creationId xmlns:a16="http://schemas.microsoft.com/office/drawing/2014/main" id="{8B74C07C-682C-4B96-857B-97BBC6018941}"/>
                </a:ext>
              </a:extLst>
            </p:cNvPr>
            <p:cNvSpPr/>
            <p:nvPr/>
          </p:nvSpPr>
          <p:spPr>
            <a:xfrm>
              <a:off x="5604068" y="4498407"/>
              <a:ext cx="301432" cy="239279"/>
            </a:xfrm>
            <a:prstGeom prst="flowChartOffpageConnector">
              <a:avLst/>
            </a:prstGeom>
            <a:solidFill>
              <a:schemeClr val="accent3"/>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effectLst/>
                  <a:uLnTx/>
                  <a:uFillTx/>
                  <a:latin typeface="Calibri" panose="020F0502020204030204"/>
                  <a:ea typeface="+mn-ea"/>
                  <a:cs typeface="+mn-cs"/>
                </a:rPr>
                <a:t>10</a:t>
              </a:r>
            </a:p>
          </p:txBody>
        </p:sp>
        <p:sp>
          <p:nvSpPr>
            <p:cNvPr id="18" name="Oval 52">
              <a:extLst>
                <a:ext uri="{FF2B5EF4-FFF2-40B4-BE49-F238E27FC236}">
                  <a16:creationId xmlns:a16="http://schemas.microsoft.com/office/drawing/2014/main" id="{4A5D6FB0-A152-4778-94A6-E3A7B8D7988E}"/>
                </a:ext>
              </a:extLst>
            </p:cNvPr>
            <p:cNvSpPr/>
            <p:nvPr/>
          </p:nvSpPr>
          <p:spPr>
            <a:xfrm>
              <a:off x="1992598" y="4379828"/>
              <a:ext cx="301432" cy="239279"/>
            </a:xfrm>
            <a:prstGeom prst="flowChartOffpageConnector">
              <a:avLst/>
            </a:prstGeom>
            <a:solidFill>
              <a:schemeClr val="accent3"/>
            </a:solidFill>
            <a:ln w="12700" cap="flat" cmpd="sng" algn="ctr">
              <a:solidFill>
                <a:sysClr val="windowText" lastClr="000000"/>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900" kern="0" dirty="0">
                  <a:latin typeface="Calibri" panose="020F0502020204030204"/>
                </a:rPr>
                <a:t>11</a:t>
              </a:r>
              <a:endParaRPr kumimoji="0" lang="fr-FR" sz="900" b="0" i="0" u="none" strike="noStrike" kern="0" cap="none" spc="0" normalizeH="0" baseline="0" noProof="0" dirty="0">
                <a:ln>
                  <a:noFill/>
                </a:ln>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76D58EAA-16CD-416C-B01D-E4A8D8061419}"/>
              </a:ext>
            </a:extLst>
          </p:cNvPr>
          <p:cNvSpPr/>
          <p:nvPr/>
        </p:nvSpPr>
        <p:spPr>
          <a:xfrm>
            <a:off x="6612838" y="2512565"/>
            <a:ext cx="3704657" cy="2839239"/>
          </a:xfrm>
          <a:prstGeom prst="rect">
            <a:avLst/>
          </a:prstGeom>
        </p:spPr>
        <p:txBody>
          <a:bodyPr wrap="square">
            <a:spAutoFit/>
          </a:bodyPr>
          <a:lstStyle/>
          <a:p>
            <a:r>
              <a:rPr lang="fr-FR" sz="1050" dirty="0">
                <a:solidFill>
                  <a:schemeClr val="bg1"/>
                </a:solidFill>
              </a:rPr>
              <a:t>1- CENTRE SSR LE BODIO	</a:t>
            </a:r>
          </a:p>
          <a:p>
            <a:r>
              <a:rPr lang="fr-FR" sz="1050" dirty="0">
                <a:solidFill>
                  <a:schemeClr val="bg1"/>
                </a:solidFill>
              </a:rPr>
              <a:t>2- HOPITAL LOCAL DE CLISSON	</a:t>
            </a:r>
          </a:p>
          <a:p>
            <a:r>
              <a:rPr lang="fr-FR" sz="1050" dirty="0">
                <a:solidFill>
                  <a:schemeClr val="bg1"/>
                </a:solidFill>
              </a:rPr>
              <a:t>3- CENTRE HOSPITALIER DE SAVENAY	</a:t>
            </a:r>
          </a:p>
          <a:p>
            <a:r>
              <a:rPr lang="fr-FR" sz="1050" dirty="0">
                <a:solidFill>
                  <a:schemeClr val="bg1"/>
                </a:solidFill>
              </a:rPr>
              <a:t>4- HOPITAL INTERCOMMUNAL DU PAYS DE RETZ	</a:t>
            </a:r>
          </a:p>
          <a:p>
            <a:r>
              <a:rPr lang="fr-FR" sz="1050" dirty="0">
                <a:solidFill>
                  <a:schemeClr val="bg1"/>
                </a:solidFill>
              </a:rPr>
              <a:t>5- HOPITAL INTERCOMMUNAL DE LA  PRESQU'ILE 	</a:t>
            </a:r>
          </a:p>
          <a:p>
            <a:r>
              <a:rPr lang="fr-FR" sz="1050" dirty="0">
                <a:solidFill>
                  <a:schemeClr val="bg1"/>
                </a:solidFill>
              </a:rPr>
              <a:t>SITE DE GUERANDE</a:t>
            </a:r>
          </a:p>
          <a:p>
            <a:r>
              <a:rPr lang="fr-FR" sz="1050" dirty="0">
                <a:solidFill>
                  <a:schemeClr val="bg1"/>
                </a:solidFill>
              </a:rPr>
              <a:t>6- HOPITAL INTERCOMMUNAL SEVRE ET LOIRE	</a:t>
            </a:r>
          </a:p>
          <a:p>
            <a:r>
              <a:rPr lang="fr-FR" sz="1050" dirty="0">
                <a:solidFill>
                  <a:schemeClr val="bg1"/>
                </a:solidFill>
              </a:rPr>
              <a:t>SITE DE VERTOU</a:t>
            </a:r>
          </a:p>
          <a:p>
            <a:r>
              <a:rPr lang="fr-FR" sz="1050" dirty="0">
                <a:solidFill>
                  <a:schemeClr val="bg1"/>
                </a:solidFill>
              </a:rPr>
              <a:t>7- CENTRE HOSPITALIER CHATEAUBRIANT-NOZAY-POUANCE	SITE DE NOZAY</a:t>
            </a:r>
          </a:p>
          <a:p>
            <a:r>
              <a:rPr lang="fr-FR" sz="1050" dirty="0">
                <a:solidFill>
                  <a:schemeClr val="bg1"/>
                </a:solidFill>
              </a:rPr>
              <a:t>8- HOPITAL LOCAL CORCOUE S/LOGNE	</a:t>
            </a:r>
          </a:p>
          <a:p>
            <a:r>
              <a:rPr lang="fr-FR" sz="1050" dirty="0">
                <a:solidFill>
                  <a:schemeClr val="bg1"/>
                </a:solidFill>
              </a:rPr>
              <a:t>9- CENTRE HOSPITALIER LOIRE VENDEE OCEAN 	</a:t>
            </a:r>
          </a:p>
          <a:p>
            <a:r>
              <a:rPr lang="fr-FR" sz="1050" dirty="0">
                <a:solidFill>
                  <a:schemeClr val="bg1"/>
                </a:solidFill>
              </a:rPr>
              <a:t>SITE MACHECOUL</a:t>
            </a:r>
          </a:p>
          <a:p>
            <a:r>
              <a:rPr lang="fr-FR" sz="1050" dirty="0">
                <a:solidFill>
                  <a:schemeClr val="bg1"/>
                </a:solidFill>
              </a:rPr>
              <a:t>10- HOPITAL INTERCOMMUNAL SEVRE ET LOIRE	</a:t>
            </a:r>
          </a:p>
          <a:p>
            <a:r>
              <a:rPr lang="fr-FR" sz="1050" dirty="0">
                <a:solidFill>
                  <a:schemeClr val="bg1"/>
                </a:solidFill>
              </a:rPr>
              <a:t>SITE DU LOROUX-BOTTEREAU</a:t>
            </a:r>
          </a:p>
          <a:p>
            <a:r>
              <a:rPr lang="fr-FR" sz="1050" dirty="0">
                <a:solidFill>
                  <a:schemeClr val="bg1"/>
                </a:solidFill>
              </a:rPr>
              <a:t>11- HOPITAL INTERCOMMUNAL DE LA  PRESQU'ILE </a:t>
            </a:r>
          </a:p>
          <a:p>
            <a:r>
              <a:rPr lang="fr-FR" sz="1050" dirty="0">
                <a:solidFill>
                  <a:schemeClr val="bg1"/>
                </a:solidFill>
              </a:rPr>
              <a:t>SITE LE CROISIC</a:t>
            </a:r>
          </a:p>
        </p:txBody>
      </p:sp>
    </p:spTree>
    <p:extLst>
      <p:ext uri="{BB962C8B-B14F-4D97-AF65-F5344CB8AC3E}">
        <p14:creationId xmlns:p14="http://schemas.microsoft.com/office/powerpoint/2010/main" val="349343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026AABF-0C3F-4486-AA46-CE3D19FC18B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9"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7026AABF-0C3F-4486-AA46-CE3D19FC18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Text Placeholder 17">
            <a:extLst>
              <a:ext uri="{FF2B5EF4-FFF2-40B4-BE49-F238E27FC236}">
                <a16:creationId xmlns:a16="http://schemas.microsoft.com/office/drawing/2014/main" id="{BF9B0CC9-D39A-43FD-A1E9-62A05DA4A4F4}"/>
              </a:ext>
            </a:extLst>
          </p:cNvPr>
          <p:cNvSpPr>
            <a:spLocks noGrp="1"/>
          </p:cNvSpPr>
          <p:nvPr>
            <p:ph type="body" sz="quarter" idx="10"/>
          </p:nvPr>
        </p:nvSpPr>
        <p:spPr>
          <a:xfrm>
            <a:off x="186575" y="1456521"/>
            <a:ext cx="1435100" cy="193675"/>
          </a:xfrm>
        </p:spPr>
        <p:txBody>
          <a:bodyPr/>
          <a:lstStyle/>
          <a:p>
            <a:pPr algn="ctr"/>
            <a:r>
              <a:rPr lang="fr-FR" dirty="0"/>
              <a:t>Loire Atlantique (2017)</a:t>
            </a:r>
          </a:p>
        </p:txBody>
      </p:sp>
      <p:sp>
        <p:nvSpPr>
          <p:cNvPr id="20" name="Text Placeholder 19">
            <a:extLst>
              <a:ext uri="{FF2B5EF4-FFF2-40B4-BE49-F238E27FC236}">
                <a16:creationId xmlns:a16="http://schemas.microsoft.com/office/drawing/2014/main" id="{4DB5E31D-FAF4-466C-AE9E-B9BEAB47127C}"/>
              </a:ext>
            </a:extLst>
          </p:cNvPr>
          <p:cNvSpPr>
            <a:spLocks noGrp="1"/>
          </p:cNvSpPr>
          <p:nvPr>
            <p:ph type="body" sz="quarter" idx="11"/>
          </p:nvPr>
        </p:nvSpPr>
        <p:spPr/>
        <p:txBody>
          <a:bodyPr/>
          <a:lstStyle/>
          <a:p>
            <a:r>
              <a:rPr lang="fr-FR" dirty="0"/>
              <a:t>Loire Atlantique</a:t>
            </a:r>
          </a:p>
          <a:p>
            <a:r>
              <a:rPr lang="fr-FR"/>
              <a:t>(taux bruts 2019)</a:t>
            </a:r>
          </a:p>
        </p:txBody>
      </p:sp>
      <p:sp>
        <p:nvSpPr>
          <p:cNvPr id="22" name="Text Placeholder 21">
            <a:extLst>
              <a:ext uri="{FF2B5EF4-FFF2-40B4-BE49-F238E27FC236}">
                <a16:creationId xmlns:a16="http://schemas.microsoft.com/office/drawing/2014/main" id="{4D8D5C5B-86B9-4C3E-A0C9-C4CF39526F84}"/>
              </a:ext>
            </a:extLst>
          </p:cNvPr>
          <p:cNvSpPr>
            <a:spLocks noGrp="1"/>
          </p:cNvSpPr>
          <p:nvPr>
            <p:ph type="body" sz="quarter" idx="12"/>
          </p:nvPr>
        </p:nvSpPr>
        <p:spPr>
          <a:xfrm>
            <a:off x="2075426" y="1573266"/>
            <a:ext cx="766650" cy="205398"/>
          </a:xfrm>
        </p:spPr>
        <p:txBody>
          <a:bodyPr/>
          <a:lstStyle/>
          <a:p>
            <a:pPr algn="ctr"/>
            <a:r>
              <a:rPr lang="fr-FR" dirty="0"/>
              <a:t>202,9</a:t>
            </a:r>
          </a:p>
        </p:txBody>
      </p:sp>
      <p:sp>
        <p:nvSpPr>
          <p:cNvPr id="23" name="Text Placeholder 22">
            <a:extLst>
              <a:ext uri="{FF2B5EF4-FFF2-40B4-BE49-F238E27FC236}">
                <a16:creationId xmlns:a16="http://schemas.microsoft.com/office/drawing/2014/main" id="{9956BA27-7E57-4B5E-920D-A7D9CCC2449B}"/>
              </a:ext>
            </a:extLst>
          </p:cNvPr>
          <p:cNvSpPr>
            <a:spLocks noGrp="1"/>
          </p:cNvSpPr>
          <p:nvPr>
            <p:ph type="body" sz="quarter" idx="13"/>
          </p:nvPr>
        </p:nvSpPr>
        <p:spPr>
          <a:xfrm>
            <a:off x="4013377" y="1553794"/>
            <a:ext cx="766650" cy="205398"/>
          </a:xfrm>
        </p:spPr>
        <p:txBody>
          <a:bodyPr/>
          <a:lstStyle/>
          <a:p>
            <a:pPr algn="ctr"/>
            <a:r>
              <a:rPr lang="fr-FR" dirty="0"/>
              <a:t>344</a:t>
            </a:r>
          </a:p>
        </p:txBody>
      </p:sp>
      <p:sp>
        <p:nvSpPr>
          <p:cNvPr id="24" name="Text Placeholder 23">
            <a:extLst>
              <a:ext uri="{FF2B5EF4-FFF2-40B4-BE49-F238E27FC236}">
                <a16:creationId xmlns:a16="http://schemas.microsoft.com/office/drawing/2014/main" id="{83F92036-2F30-4D89-8919-F151E65C951B}"/>
              </a:ext>
            </a:extLst>
          </p:cNvPr>
          <p:cNvSpPr>
            <a:spLocks noGrp="1"/>
          </p:cNvSpPr>
          <p:nvPr>
            <p:ph type="body" sz="quarter" idx="14"/>
          </p:nvPr>
        </p:nvSpPr>
        <p:spPr>
          <a:xfrm>
            <a:off x="6092321" y="1553359"/>
            <a:ext cx="766650" cy="205398"/>
          </a:xfrm>
        </p:spPr>
        <p:txBody>
          <a:bodyPr/>
          <a:lstStyle/>
          <a:p>
            <a:pPr algn="ctr"/>
            <a:r>
              <a:rPr lang="fr-FR" dirty="0"/>
              <a:t>166</a:t>
            </a:r>
          </a:p>
        </p:txBody>
      </p:sp>
      <p:sp>
        <p:nvSpPr>
          <p:cNvPr id="25" name="Text Placeholder 24">
            <a:extLst>
              <a:ext uri="{FF2B5EF4-FFF2-40B4-BE49-F238E27FC236}">
                <a16:creationId xmlns:a16="http://schemas.microsoft.com/office/drawing/2014/main" id="{FE76C1A3-824D-4096-8CE5-9ACF7FAA6D26}"/>
              </a:ext>
            </a:extLst>
          </p:cNvPr>
          <p:cNvSpPr>
            <a:spLocks noGrp="1"/>
          </p:cNvSpPr>
          <p:nvPr>
            <p:ph type="body" sz="quarter" idx="15"/>
          </p:nvPr>
        </p:nvSpPr>
        <p:spPr>
          <a:xfrm>
            <a:off x="8371118" y="1580633"/>
            <a:ext cx="766650" cy="205398"/>
          </a:xfrm>
        </p:spPr>
        <p:txBody>
          <a:bodyPr/>
          <a:lstStyle/>
          <a:p>
            <a:pPr algn="ctr"/>
            <a:r>
              <a:rPr lang="fr-FR" dirty="0"/>
              <a:t>865</a:t>
            </a:r>
          </a:p>
        </p:txBody>
      </p:sp>
      <p:sp>
        <p:nvSpPr>
          <p:cNvPr id="33" name="Text Placeholder 32">
            <a:extLst>
              <a:ext uri="{FF2B5EF4-FFF2-40B4-BE49-F238E27FC236}">
                <a16:creationId xmlns:a16="http://schemas.microsoft.com/office/drawing/2014/main" id="{B1B81362-6EB8-4EEF-BD81-54612D920024}"/>
              </a:ext>
            </a:extLst>
          </p:cNvPr>
          <p:cNvSpPr>
            <a:spLocks noGrp="1"/>
          </p:cNvSpPr>
          <p:nvPr>
            <p:ph type="body" sz="quarter" idx="16"/>
          </p:nvPr>
        </p:nvSpPr>
        <p:spPr>
          <a:xfrm>
            <a:off x="2256940" y="4194199"/>
            <a:ext cx="766650" cy="205398"/>
          </a:xfrm>
        </p:spPr>
        <p:txBody>
          <a:bodyPr/>
          <a:lstStyle/>
          <a:p>
            <a:r>
              <a:rPr lang="fr-FR"/>
              <a:t>10,1</a:t>
            </a:r>
            <a:endParaRPr lang="fr-FR" dirty="0"/>
          </a:p>
        </p:txBody>
      </p:sp>
      <p:sp>
        <p:nvSpPr>
          <p:cNvPr id="34" name="Text Placeholder 33">
            <a:extLst>
              <a:ext uri="{FF2B5EF4-FFF2-40B4-BE49-F238E27FC236}">
                <a16:creationId xmlns:a16="http://schemas.microsoft.com/office/drawing/2014/main" id="{35DA2B91-381C-468C-A096-27C7C682DA23}"/>
              </a:ext>
            </a:extLst>
          </p:cNvPr>
          <p:cNvSpPr>
            <a:spLocks noGrp="1"/>
          </p:cNvSpPr>
          <p:nvPr>
            <p:ph type="body" sz="quarter" idx="17"/>
          </p:nvPr>
        </p:nvSpPr>
        <p:spPr>
          <a:xfrm>
            <a:off x="4054749" y="4227028"/>
            <a:ext cx="766650" cy="205398"/>
          </a:xfrm>
        </p:spPr>
        <p:txBody>
          <a:bodyPr/>
          <a:lstStyle/>
          <a:p>
            <a:pPr algn="ctr"/>
            <a:r>
              <a:rPr lang="fr-FR"/>
              <a:t>5,79</a:t>
            </a:r>
            <a:endParaRPr lang="fr-FR" dirty="0"/>
          </a:p>
        </p:txBody>
      </p:sp>
    </p:spTree>
    <p:extLst>
      <p:ext uri="{BB962C8B-B14F-4D97-AF65-F5344CB8AC3E}">
        <p14:creationId xmlns:p14="http://schemas.microsoft.com/office/powerpoint/2010/main" val="3039099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236224C-F860-4EA8-BE94-ACCBAFA0E493}"/>
              </a:ext>
            </a:extLst>
          </p:cNvPr>
          <p:cNvGraphicFramePr>
            <a:graphicFrameLocks noChangeAspect="1"/>
          </p:cNvGraphicFramePr>
          <p:nvPr>
            <p:custDataLst>
              <p:tags r:id="rId2"/>
            </p:custDataLst>
            <p:extLst>
              <p:ext uri="{D42A27DB-BD31-4B8C-83A1-F6EECF244321}">
                <p14:modId xmlns:p14="http://schemas.microsoft.com/office/powerpoint/2010/main" val="3400545212"/>
              </p:ext>
            </p:extLst>
          </p:nvPr>
        </p:nvGraphicFramePr>
        <p:xfrm>
          <a:off x="1392" y="774157"/>
          <a:ext cx="1393" cy="1393"/>
        </p:xfrm>
        <a:graphic>
          <a:graphicData uri="http://schemas.openxmlformats.org/presentationml/2006/ole">
            <mc:AlternateContent xmlns:mc="http://schemas.openxmlformats.org/markup-compatibility/2006">
              <mc:Choice xmlns:v="urn:schemas-microsoft-com:vml" Requires="v">
                <p:oleObj spid="_x0000_s8213"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1236224C-F860-4EA8-BE94-ACCBAFA0E493}"/>
                          </a:ext>
                        </a:extLst>
                      </p:cNvPr>
                      <p:cNvPicPr/>
                      <p:nvPr/>
                    </p:nvPicPr>
                    <p:blipFill>
                      <a:blip r:embed="rId6"/>
                      <a:stretch>
                        <a:fillRect/>
                      </a:stretch>
                    </p:blipFill>
                    <p:spPr>
                      <a:xfrm>
                        <a:off x="1392" y="774157"/>
                        <a:ext cx="1393" cy="139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45ACD42-A6D7-4A30-8AF3-7F2A2954A5DA}"/>
              </a:ext>
            </a:extLst>
          </p:cNvPr>
          <p:cNvSpPr/>
          <p:nvPr>
            <p:custDataLst>
              <p:tags r:id="rId3"/>
            </p:custDataLst>
          </p:nvPr>
        </p:nvSpPr>
        <p:spPr bwMode="auto">
          <a:xfrm>
            <a:off x="0" y="772765"/>
            <a:ext cx="139216" cy="139216"/>
          </a:xfrm>
          <a:prstGeom prst="rect">
            <a:avLst/>
          </a:prstGeom>
          <a:no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fontAlgn="base">
              <a:spcBef>
                <a:spcPct val="0"/>
              </a:spcBef>
              <a:spcAft>
                <a:spcPct val="0"/>
              </a:spcAft>
            </a:pPr>
            <a:endParaRPr lang="fr-FR" sz="1929" b="1" dirty="0">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ED0CF800-CF58-427B-9BFA-83A1CCB472B1}"/>
              </a:ext>
            </a:extLst>
          </p:cNvPr>
          <p:cNvSpPr>
            <a:spLocks noGrp="1"/>
          </p:cNvSpPr>
          <p:nvPr>
            <p:ph type="title"/>
          </p:nvPr>
        </p:nvSpPr>
        <p:spPr/>
        <p:txBody>
          <a:bodyPr vert="horz"/>
          <a:lstStyle/>
          <a:p>
            <a:r>
              <a:rPr lang="fr-FR" dirty="0"/>
              <a:t>Analyse départementale de la maturité des établissements sur les missions de proximité</a:t>
            </a:r>
            <a:br>
              <a:rPr lang="fr-FR" dirty="0"/>
            </a:br>
            <a:endParaRPr lang="fr-FR" dirty="0">
              <a:solidFill>
                <a:schemeClr val="accent4">
                  <a:lumMod val="50000"/>
                </a:schemeClr>
              </a:solidFill>
            </a:endParaRPr>
          </a:p>
        </p:txBody>
      </p:sp>
      <p:grpSp>
        <p:nvGrpSpPr>
          <p:cNvPr id="21" name="Groupe 20">
            <a:extLst>
              <a:ext uri="{FF2B5EF4-FFF2-40B4-BE49-F238E27FC236}">
                <a16:creationId xmlns:a16="http://schemas.microsoft.com/office/drawing/2014/main" id="{ABDA0DCE-EFEC-4C1B-88C2-A556A4469B87}"/>
              </a:ext>
            </a:extLst>
          </p:cNvPr>
          <p:cNvGrpSpPr/>
          <p:nvPr/>
        </p:nvGrpSpPr>
        <p:grpSpPr>
          <a:xfrm>
            <a:off x="403868" y="5255231"/>
            <a:ext cx="4092593" cy="1490210"/>
            <a:chOff x="133178" y="5140575"/>
            <a:chExt cx="1878501" cy="1074157"/>
          </a:xfrm>
        </p:grpSpPr>
        <p:grpSp>
          <p:nvGrpSpPr>
            <p:cNvPr id="22" name="Groupe 21">
              <a:extLst>
                <a:ext uri="{FF2B5EF4-FFF2-40B4-BE49-F238E27FC236}">
                  <a16:creationId xmlns:a16="http://schemas.microsoft.com/office/drawing/2014/main" id="{323E99C1-68C4-44BB-9C84-1067E0B89A8C}"/>
                </a:ext>
              </a:extLst>
            </p:cNvPr>
            <p:cNvGrpSpPr/>
            <p:nvPr/>
          </p:nvGrpSpPr>
          <p:grpSpPr>
            <a:xfrm>
              <a:off x="331793" y="5510774"/>
              <a:ext cx="1601508" cy="332773"/>
              <a:chOff x="331794" y="5510774"/>
              <a:chExt cx="1601508" cy="332773"/>
            </a:xfrm>
          </p:grpSpPr>
          <p:sp>
            <p:nvSpPr>
              <p:cNvPr id="30" name="Rectangle 29">
                <a:extLst>
                  <a:ext uri="{FF2B5EF4-FFF2-40B4-BE49-F238E27FC236}">
                    <a16:creationId xmlns:a16="http://schemas.microsoft.com/office/drawing/2014/main" id="{4C053293-8375-4C28-A7AB-8B1AB47BD663}"/>
                  </a:ext>
                </a:extLst>
              </p:cNvPr>
              <p:cNvSpPr/>
              <p:nvPr/>
            </p:nvSpPr>
            <p:spPr bwMode="auto">
              <a:xfrm>
                <a:off x="331794" y="5566507"/>
                <a:ext cx="72000" cy="72000"/>
              </a:xfrm>
              <a:prstGeom prst="rect">
                <a:avLst/>
              </a:prstGeom>
              <a:solidFill>
                <a:srgbClr val="FF0000"/>
              </a:solidFill>
              <a:ln w="9525" cap="flat" cmpd="sng" algn="ctr">
                <a:noFill/>
                <a:prstDash val="solid"/>
                <a:round/>
                <a:headEnd type="none" w="med" len="med"/>
                <a:tailEnd type="none" w="med" len="med"/>
              </a:ln>
              <a:effectLst/>
            </p:spPr>
            <p:txBody>
              <a:bodyPr vert="horz" wrap="square" lIns="80189" tIns="40094" rIns="80189" bIns="40094" numCol="1" rtlCol="0" anchor="t" anchorCtr="0" compatLnSpc="1">
                <a:prstTxWarp prst="textNoShape">
                  <a:avLst/>
                </a:prstTxWarp>
              </a:bodyPr>
              <a:lstStyle/>
              <a:p>
                <a:pPr defTabSz="801929" fontAlgn="base">
                  <a:spcBef>
                    <a:spcPct val="0"/>
                  </a:spcBef>
                  <a:spcAft>
                    <a:spcPct val="0"/>
                  </a:spcAft>
                </a:pPr>
                <a:endParaRPr lang="fr-FR" sz="1200" b="1" dirty="0"/>
              </a:p>
            </p:txBody>
          </p:sp>
          <p:sp>
            <p:nvSpPr>
              <p:cNvPr id="31" name="ZoneTexte 30">
                <a:extLst>
                  <a:ext uri="{FF2B5EF4-FFF2-40B4-BE49-F238E27FC236}">
                    <a16:creationId xmlns:a16="http://schemas.microsoft.com/office/drawing/2014/main" id="{19987F6F-AF08-4AE0-9DDD-073BCFF93601}"/>
                  </a:ext>
                </a:extLst>
              </p:cNvPr>
              <p:cNvSpPr txBox="1"/>
              <p:nvPr/>
            </p:nvSpPr>
            <p:spPr>
              <a:xfrm>
                <a:off x="403793" y="5510774"/>
                <a:ext cx="1529509" cy="332773"/>
              </a:xfrm>
              <a:prstGeom prst="rect">
                <a:avLst/>
              </a:prstGeom>
              <a:noFill/>
            </p:spPr>
            <p:txBody>
              <a:bodyPr wrap="square" rtlCol="0">
                <a:spAutoFit/>
              </a:bodyPr>
              <a:lstStyle/>
              <a:p>
                <a:pPr marL="80750" algn="just" eaLnBrk="0" fontAlgn="base" hangingPunct="0">
                  <a:spcBef>
                    <a:spcPct val="20000"/>
                  </a:spcBef>
                  <a:spcAft>
                    <a:spcPct val="0"/>
                  </a:spcAft>
                  <a:buClr>
                    <a:srgbClr val="FFD200"/>
                  </a:buClr>
                  <a:buSzPct val="75000"/>
                </a:pPr>
                <a:r>
                  <a:rPr lang="fr-FR" sz="1200" kern="0" dirty="0">
                    <a:solidFill>
                      <a:srgbClr val="646464"/>
                    </a:solidFill>
                  </a:rPr>
                  <a:t>Faible niveau de maturité</a:t>
                </a:r>
              </a:p>
            </p:txBody>
          </p:sp>
        </p:grpSp>
        <p:grpSp>
          <p:nvGrpSpPr>
            <p:cNvPr id="23" name="Groupe 22">
              <a:extLst>
                <a:ext uri="{FF2B5EF4-FFF2-40B4-BE49-F238E27FC236}">
                  <a16:creationId xmlns:a16="http://schemas.microsoft.com/office/drawing/2014/main" id="{36693A31-3FCB-41EE-8E8A-5BF519CA7E05}"/>
                </a:ext>
              </a:extLst>
            </p:cNvPr>
            <p:cNvGrpSpPr/>
            <p:nvPr/>
          </p:nvGrpSpPr>
          <p:grpSpPr>
            <a:xfrm>
              <a:off x="331793" y="5762921"/>
              <a:ext cx="1418630" cy="332773"/>
              <a:chOff x="331793" y="5780921"/>
              <a:chExt cx="1418630" cy="332773"/>
            </a:xfrm>
          </p:grpSpPr>
          <p:sp>
            <p:nvSpPr>
              <p:cNvPr id="28" name="Rectangle 27">
                <a:extLst>
                  <a:ext uri="{FF2B5EF4-FFF2-40B4-BE49-F238E27FC236}">
                    <a16:creationId xmlns:a16="http://schemas.microsoft.com/office/drawing/2014/main" id="{7C56437C-1546-4344-B68C-F7941F561BB9}"/>
                  </a:ext>
                </a:extLst>
              </p:cNvPr>
              <p:cNvSpPr/>
              <p:nvPr/>
            </p:nvSpPr>
            <p:spPr bwMode="auto">
              <a:xfrm>
                <a:off x="331793" y="5836654"/>
                <a:ext cx="72000" cy="72000"/>
              </a:xfrm>
              <a:prstGeom prst="rect">
                <a:avLst/>
              </a:prstGeom>
              <a:solidFill>
                <a:schemeClr val="tx2"/>
              </a:solidFill>
              <a:ln w="9525" cap="flat" cmpd="sng" algn="ctr">
                <a:noFill/>
                <a:prstDash val="solid"/>
                <a:round/>
                <a:headEnd type="none" w="med" len="med"/>
                <a:tailEnd type="none" w="med" len="med"/>
              </a:ln>
              <a:effectLst/>
            </p:spPr>
            <p:txBody>
              <a:bodyPr vert="horz" wrap="square" lIns="80189" tIns="40094" rIns="80189" bIns="40094" numCol="1" rtlCol="0" anchor="t" anchorCtr="0" compatLnSpc="1">
                <a:prstTxWarp prst="textNoShape">
                  <a:avLst/>
                </a:prstTxWarp>
              </a:bodyPr>
              <a:lstStyle/>
              <a:p>
                <a:pPr defTabSz="801929" fontAlgn="base">
                  <a:spcBef>
                    <a:spcPct val="0"/>
                  </a:spcBef>
                  <a:spcAft>
                    <a:spcPct val="0"/>
                  </a:spcAft>
                </a:pPr>
                <a:endParaRPr lang="fr-FR" sz="1200" b="1" dirty="0"/>
              </a:p>
            </p:txBody>
          </p:sp>
          <p:sp>
            <p:nvSpPr>
              <p:cNvPr id="29" name="ZoneTexte 28">
                <a:extLst>
                  <a:ext uri="{FF2B5EF4-FFF2-40B4-BE49-F238E27FC236}">
                    <a16:creationId xmlns:a16="http://schemas.microsoft.com/office/drawing/2014/main" id="{A3143C5B-8C05-4BC8-AF5E-79CDC3B5A988}"/>
                  </a:ext>
                </a:extLst>
              </p:cNvPr>
              <p:cNvSpPr txBox="1"/>
              <p:nvPr/>
            </p:nvSpPr>
            <p:spPr>
              <a:xfrm>
                <a:off x="403793" y="5780921"/>
                <a:ext cx="1346630" cy="332773"/>
              </a:xfrm>
              <a:prstGeom prst="rect">
                <a:avLst/>
              </a:prstGeom>
              <a:noFill/>
            </p:spPr>
            <p:txBody>
              <a:bodyPr wrap="square" rtlCol="0">
                <a:spAutoFit/>
              </a:bodyPr>
              <a:lstStyle/>
              <a:p>
                <a:pPr marL="80750" algn="just" eaLnBrk="0" fontAlgn="base" hangingPunct="0">
                  <a:spcBef>
                    <a:spcPct val="20000"/>
                  </a:spcBef>
                  <a:spcAft>
                    <a:spcPct val="0"/>
                  </a:spcAft>
                  <a:buClr>
                    <a:srgbClr val="FFD200"/>
                  </a:buClr>
                  <a:buSzPct val="75000"/>
                </a:pPr>
                <a:r>
                  <a:rPr lang="fr-FR" sz="1200" kern="0" dirty="0">
                    <a:solidFill>
                      <a:srgbClr val="646464"/>
                    </a:solidFill>
                  </a:rPr>
                  <a:t>Maturité intermédiaire </a:t>
                </a:r>
              </a:p>
            </p:txBody>
          </p:sp>
        </p:grpSp>
        <p:grpSp>
          <p:nvGrpSpPr>
            <p:cNvPr id="24" name="Groupe 23">
              <a:extLst>
                <a:ext uri="{FF2B5EF4-FFF2-40B4-BE49-F238E27FC236}">
                  <a16:creationId xmlns:a16="http://schemas.microsoft.com/office/drawing/2014/main" id="{CE3FDFD4-B92F-4F30-A152-D0CDFE92F054}"/>
                </a:ext>
              </a:extLst>
            </p:cNvPr>
            <p:cNvGrpSpPr/>
            <p:nvPr/>
          </p:nvGrpSpPr>
          <p:grpSpPr>
            <a:xfrm>
              <a:off x="331793" y="6015068"/>
              <a:ext cx="1679886" cy="199664"/>
              <a:chOff x="331793" y="6015068"/>
              <a:chExt cx="1679886" cy="199664"/>
            </a:xfrm>
          </p:grpSpPr>
          <p:sp>
            <p:nvSpPr>
              <p:cNvPr id="26" name="Rectangle 25">
                <a:extLst>
                  <a:ext uri="{FF2B5EF4-FFF2-40B4-BE49-F238E27FC236}">
                    <a16:creationId xmlns:a16="http://schemas.microsoft.com/office/drawing/2014/main" id="{53B02C6F-0135-43F0-ADD3-E98376B99FF8}"/>
                  </a:ext>
                </a:extLst>
              </p:cNvPr>
              <p:cNvSpPr/>
              <p:nvPr/>
            </p:nvSpPr>
            <p:spPr bwMode="auto">
              <a:xfrm>
                <a:off x="331793" y="6070801"/>
                <a:ext cx="72000" cy="72000"/>
              </a:xfrm>
              <a:prstGeom prst="rect">
                <a:avLst/>
              </a:prstGeom>
              <a:solidFill>
                <a:srgbClr val="92D050"/>
              </a:solidFill>
              <a:ln w="9525" cap="flat" cmpd="sng" algn="ctr">
                <a:noFill/>
                <a:prstDash val="solid"/>
                <a:round/>
                <a:headEnd type="none" w="med" len="med"/>
                <a:tailEnd type="none" w="med" len="med"/>
              </a:ln>
              <a:effectLst/>
            </p:spPr>
            <p:txBody>
              <a:bodyPr vert="horz" wrap="square" lIns="80189" tIns="40094" rIns="80189" bIns="40094" numCol="1" rtlCol="0" anchor="t" anchorCtr="0" compatLnSpc="1">
                <a:prstTxWarp prst="textNoShape">
                  <a:avLst/>
                </a:prstTxWarp>
              </a:bodyPr>
              <a:lstStyle/>
              <a:p>
                <a:pPr defTabSz="801929" fontAlgn="base">
                  <a:spcBef>
                    <a:spcPct val="0"/>
                  </a:spcBef>
                  <a:spcAft>
                    <a:spcPct val="0"/>
                  </a:spcAft>
                </a:pPr>
                <a:endParaRPr lang="fr-FR" sz="1200" b="1" dirty="0"/>
              </a:p>
            </p:txBody>
          </p:sp>
          <p:sp>
            <p:nvSpPr>
              <p:cNvPr id="27" name="ZoneTexte 26">
                <a:extLst>
                  <a:ext uri="{FF2B5EF4-FFF2-40B4-BE49-F238E27FC236}">
                    <a16:creationId xmlns:a16="http://schemas.microsoft.com/office/drawing/2014/main" id="{455F1EE8-4E17-48A7-8F16-BDDA11A17478}"/>
                  </a:ext>
                </a:extLst>
              </p:cNvPr>
              <p:cNvSpPr txBox="1"/>
              <p:nvPr/>
            </p:nvSpPr>
            <p:spPr>
              <a:xfrm>
                <a:off x="403792" y="6015068"/>
                <a:ext cx="1607887" cy="199664"/>
              </a:xfrm>
              <a:prstGeom prst="rect">
                <a:avLst/>
              </a:prstGeom>
              <a:noFill/>
            </p:spPr>
            <p:txBody>
              <a:bodyPr wrap="square" rtlCol="0">
                <a:spAutoFit/>
              </a:bodyPr>
              <a:lstStyle/>
              <a:p>
                <a:pPr marL="80750" algn="just" eaLnBrk="0" fontAlgn="base" hangingPunct="0">
                  <a:spcBef>
                    <a:spcPct val="20000"/>
                  </a:spcBef>
                  <a:spcAft>
                    <a:spcPct val="0"/>
                  </a:spcAft>
                  <a:buClr>
                    <a:srgbClr val="FFD200"/>
                  </a:buClr>
                  <a:buSzPct val="75000"/>
                </a:pPr>
                <a:r>
                  <a:rPr lang="fr-FR" sz="1200" kern="0" dirty="0">
                    <a:solidFill>
                      <a:srgbClr val="646464"/>
                    </a:solidFill>
                  </a:rPr>
                  <a:t>Haut niveau de maturité </a:t>
                </a:r>
              </a:p>
            </p:txBody>
          </p:sp>
        </p:grpSp>
        <p:sp>
          <p:nvSpPr>
            <p:cNvPr id="25" name="ZoneTexte 24">
              <a:extLst>
                <a:ext uri="{FF2B5EF4-FFF2-40B4-BE49-F238E27FC236}">
                  <a16:creationId xmlns:a16="http://schemas.microsoft.com/office/drawing/2014/main" id="{4C5D5F1A-5273-47A9-8386-11FB2B61645E}"/>
                </a:ext>
              </a:extLst>
            </p:cNvPr>
            <p:cNvSpPr txBox="1"/>
            <p:nvPr/>
          </p:nvSpPr>
          <p:spPr>
            <a:xfrm>
              <a:off x="133178" y="5140575"/>
              <a:ext cx="1750423" cy="199664"/>
            </a:xfrm>
            <a:prstGeom prst="rect">
              <a:avLst/>
            </a:prstGeom>
            <a:noFill/>
          </p:spPr>
          <p:txBody>
            <a:bodyPr wrap="square" rtlCol="0">
              <a:spAutoFit/>
            </a:bodyPr>
            <a:lstStyle/>
            <a:p>
              <a:pPr marL="80749" algn="just" eaLnBrk="0" fontAlgn="base" hangingPunct="0">
                <a:spcBef>
                  <a:spcPct val="20000"/>
                </a:spcBef>
                <a:spcAft>
                  <a:spcPct val="0"/>
                </a:spcAft>
                <a:buClr>
                  <a:srgbClr val="FFD200"/>
                </a:buClr>
                <a:buSzPct val="75000"/>
              </a:pPr>
              <a:r>
                <a:rPr lang="fr-FR" sz="1200" kern="0" dirty="0">
                  <a:solidFill>
                    <a:srgbClr val="646464"/>
                  </a:solidFill>
                </a:rPr>
                <a:t>Légende </a:t>
              </a:r>
            </a:p>
          </p:txBody>
        </p:sp>
      </p:grpSp>
      <p:graphicFrame>
        <p:nvGraphicFramePr>
          <p:cNvPr id="34" name="Content Placeholder 15">
            <a:extLst>
              <a:ext uri="{FF2B5EF4-FFF2-40B4-BE49-F238E27FC236}">
                <a16:creationId xmlns:a16="http://schemas.microsoft.com/office/drawing/2014/main" id="{DCC022B6-AC3D-4642-BA99-7340180EDEA9}"/>
              </a:ext>
            </a:extLst>
          </p:cNvPr>
          <p:cNvGraphicFramePr>
            <a:graphicFrameLocks/>
          </p:cNvGraphicFramePr>
          <p:nvPr>
            <p:extLst>
              <p:ext uri="{D42A27DB-BD31-4B8C-83A1-F6EECF244321}">
                <p14:modId xmlns:p14="http://schemas.microsoft.com/office/powerpoint/2010/main" val="479296429"/>
              </p:ext>
            </p:extLst>
          </p:nvPr>
        </p:nvGraphicFramePr>
        <p:xfrm>
          <a:off x="6270738" y="3465549"/>
          <a:ext cx="2309808" cy="136906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Content Placeholder 15">
            <a:extLst>
              <a:ext uri="{FF2B5EF4-FFF2-40B4-BE49-F238E27FC236}">
                <a16:creationId xmlns:a16="http://schemas.microsoft.com/office/drawing/2014/main" id="{16217149-8BC7-430A-9555-AB97CDD5DB47}"/>
              </a:ext>
            </a:extLst>
          </p:cNvPr>
          <p:cNvGraphicFramePr>
            <a:graphicFrameLocks/>
          </p:cNvGraphicFramePr>
          <p:nvPr>
            <p:extLst>
              <p:ext uri="{D42A27DB-BD31-4B8C-83A1-F6EECF244321}">
                <p14:modId xmlns:p14="http://schemas.microsoft.com/office/powerpoint/2010/main" val="4197191264"/>
              </p:ext>
            </p:extLst>
          </p:nvPr>
        </p:nvGraphicFramePr>
        <p:xfrm>
          <a:off x="2186654" y="3465549"/>
          <a:ext cx="2309808" cy="136906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3" name="Content Placeholder 15">
            <a:extLst>
              <a:ext uri="{FF2B5EF4-FFF2-40B4-BE49-F238E27FC236}">
                <a16:creationId xmlns:a16="http://schemas.microsoft.com/office/drawing/2014/main" id="{8B8B4E22-1834-4932-89BB-7A59E8A65DA9}"/>
              </a:ext>
            </a:extLst>
          </p:cNvPr>
          <p:cNvGraphicFramePr>
            <a:graphicFrameLocks/>
          </p:cNvGraphicFramePr>
          <p:nvPr>
            <p:extLst>
              <p:ext uri="{D42A27DB-BD31-4B8C-83A1-F6EECF244321}">
                <p14:modId xmlns:p14="http://schemas.microsoft.com/office/powerpoint/2010/main" val="1694435974"/>
              </p:ext>
            </p:extLst>
          </p:nvPr>
        </p:nvGraphicFramePr>
        <p:xfrm>
          <a:off x="164663" y="3465549"/>
          <a:ext cx="2309808" cy="1369065"/>
        </p:xfrm>
        <a:graphic>
          <a:graphicData uri="http://schemas.openxmlformats.org/drawingml/2006/chart">
            <c:chart xmlns:c="http://schemas.openxmlformats.org/drawingml/2006/chart" xmlns:r="http://schemas.openxmlformats.org/officeDocument/2006/relationships" r:id="rId9"/>
          </a:graphicData>
        </a:graphic>
      </p:graphicFrame>
      <p:sp>
        <p:nvSpPr>
          <p:cNvPr id="44" name="Rectangle: Top Corners Rounded 43">
            <a:extLst>
              <a:ext uri="{FF2B5EF4-FFF2-40B4-BE49-F238E27FC236}">
                <a16:creationId xmlns:a16="http://schemas.microsoft.com/office/drawing/2014/main" id="{4E39956B-0931-413F-A5E7-FE036EDCC980}"/>
              </a:ext>
            </a:extLst>
          </p:cNvPr>
          <p:cNvSpPr/>
          <p:nvPr/>
        </p:nvSpPr>
        <p:spPr>
          <a:xfrm>
            <a:off x="268549" y="1509823"/>
            <a:ext cx="1914010" cy="1722475"/>
          </a:xfrm>
          <a:prstGeom prst="round2SameRect">
            <a:avLst>
              <a:gd name="adj1" fmla="val 16667"/>
              <a:gd name="adj2" fmla="val 27878"/>
            </a:avLst>
          </a:prstGeom>
          <a:solidFill>
            <a:schemeClr val="accent3">
              <a:lumMod val="40000"/>
              <a:lumOff val="60000"/>
            </a:schemeClr>
          </a:solidFill>
        </p:spPr>
        <p:txBody>
          <a:bodyPr wrap="square" anchor="t">
            <a:noAutofit/>
          </a:bodyPr>
          <a:lstStyle/>
          <a:p>
            <a:pPr algn="ctr"/>
            <a:r>
              <a:rPr lang="fr-FR" sz="1200" b="1" kern="0" dirty="0">
                <a:solidFill>
                  <a:schemeClr val="bg1"/>
                </a:solidFill>
                <a:latin typeface="EYInterstate" panose="02000503020000020004" pitchFamily="2" charset="0"/>
              </a:rPr>
              <a:t>Appui au premier recours, aux professionnels de ville et autres acteurs de l’offre de soins</a:t>
            </a:r>
            <a:endParaRPr lang="fr-FR" sz="1200" dirty="0">
              <a:latin typeface="EYInterstate" panose="02000503020000020004" pitchFamily="2" charset="0"/>
            </a:endParaRPr>
          </a:p>
        </p:txBody>
      </p:sp>
      <p:sp>
        <p:nvSpPr>
          <p:cNvPr id="45" name="Rectangle: Top Corners Rounded 44">
            <a:extLst>
              <a:ext uri="{FF2B5EF4-FFF2-40B4-BE49-F238E27FC236}">
                <a16:creationId xmlns:a16="http://schemas.microsoft.com/office/drawing/2014/main" id="{AFC19ABF-44EC-438B-85E0-0BDD9155958E}"/>
              </a:ext>
            </a:extLst>
          </p:cNvPr>
          <p:cNvSpPr/>
          <p:nvPr/>
        </p:nvSpPr>
        <p:spPr>
          <a:xfrm>
            <a:off x="2265387" y="1509825"/>
            <a:ext cx="1914010" cy="1722473"/>
          </a:xfrm>
          <a:prstGeom prst="round2SameRect">
            <a:avLst>
              <a:gd name="adj1" fmla="val 16667"/>
              <a:gd name="adj2" fmla="val 26883"/>
            </a:avLst>
          </a:prstGeom>
          <a:solidFill>
            <a:schemeClr val="accent3">
              <a:lumMod val="40000"/>
              <a:lumOff val="60000"/>
            </a:schemeClr>
          </a:solidFill>
        </p:spPr>
        <p:txBody>
          <a:bodyPr wrap="square" anchor="t">
            <a:noAutofit/>
          </a:bodyPr>
          <a:lstStyle/>
          <a:p>
            <a:pPr algn="ctr"/>
            <a:r>
              <a:rPr lang="fr-FR" sz="1200" b="1" kern="0" dirty="0">
                <a:solidFill>
                  <a:schemeClr val="bg1"/>
                </a:solidFill>
                <a:latin typeface="EYInterstate" panose="02000503020000020004" pitchFamily="2" charset="0"/>
              </a:rPr>
              <a:t>Prise en charge des personnes en situation de vulnérabilité et leur maintien dans leur lieu de vie, en liaison avec le médecin traitant</a:t>
            </a:r>
            <a:endParaRPr lang="fr-FR" sz="1200" dirty="0">
              <a:latin typeface="EYInterstate" panose="02000503020000020004" pitchFamily="2" charset="0"/>
            </a:endParaRPr>
          </a:p>
        </p:txBody>
      </p:sp>
      <p:sp>
        <p:nvSpPr>
          <p:cNvPr id="46" name="Rectangle: Top Corners Rounded 45">
            <a:extLst>
              <a:ext uri="{FF2B5EF4-FFF2-40B4-BE49-F238E27FC236}">
                <a16:creationId xmlns:a16="http://schemas.microsoft.com/office/drawing/2014/main" id="{090BF5CE-1CF4-4738-909A-49E56477BA92}"/>
              </a:ext>
            </a:extLst>
          </p:cNvPr>
          <p:cNvSpPr/>
          <p:nvPr/>
        </p:nvSpPr>
        <p:spPr>
          <a:xfrm>
            <a:off x="6299306" y="1525619"/>
            <a:ext cx="1914010" cy="1722473"/>
          </a:xfrm>
          <a:prstGeom prst="round2SameRect">
            <a:avLst>
              <a:gd name="adj1" fmla="val 16667"/>
              <a:gd name="adj2" fmla="val 17922"/>
            </a:avLst>
          </a:prstGeom>
          <a:solidFill>
            <a:schemeClr val="accent3">
              <a:lumMod val="40000"/>
              <a:lumOff val="60000"/>
            </a:schemeClr>
          </a:solidFill>
        </p:spPr>
        <p:txBody>
          <a:bodyPr wrap="square" anchor="t">
            <a:noAutofit/>
          </a:bodyPr>
          <a:lstStyle/>
          <a:p>
            <a:pPr algn="ctr"/>
            <a:r>
              <a:rPr lang="fr-FR" sz="1200" b="1" kern="0" dirty="0">
                <a:solidFill>
                  <a:schemeClr val="bg1"/>
                </a:solidFill>
                <a:latin typeface="EYInterstate" panose="02000503020000020004" pitchFamily="2" charset="0"/>
              </a:rPr>
              <a:t>Contribution à la permanence des soins et à la continuité des prises en charge en complémentarité avec la médecine ambulatoire</a:t>
            </a:r>
            <a:endParaRPr lang="fr-FR" sz="1200" dirty="0">
              <a:latin typeface="EYInterstate" panose="02000503020000020004" pitchFamily="2" charset="0"/>
            </a:endParaRPr>
          </a:p>
        </p:txBody>
      </p:sp>
      <p:sp>
        <p:nvSpPr>
          <p:cNvPr id="47" name="Rectangle: Top Corners Rounded 46">
            <a:extLst>
              <a:ext uri="{FF2B5EF4-FFF2-40B4-BE49-F238E27FC236}">
                <a16:creationId xmlns:a16="http://schemas.microsoft.com/office/drawing/2014/main" id="{B12B2543-8F0C-4A4D-81D6-035CE87243FD}"/>
              </a:ext>
            </a:extLst>
          </p:cNvPr>
          <p:cNvSpPr/>
          <p:nvPr/>
        </p:nvSpPr>
        <p:spPr>
          <a:xfrm>
            <a:off x="4281341" y="1526065"/>
            <a:ext cx="1931685" cy="1722473"/>
          </a:xfrm>
          <a:prstGeom prst="round2SameRect">
            <a:avLst>
              <a:gd name="adj1" fmla="val 16667"/>
              <a:gd name="adj2" fmla="val 22900"/>
            </a:avLst>
          </a:prstGeom>
          <a:solidFill>
            <a:schemeClr val="accent3">
              <a:lumMod val="40000"/>
              <a:lumOff val="60000"/>
            </a:schemeClr>
          </a:solidFill>
        </p:spPr>
        <p:txBody>
          <a:bodyPr wrap="square" anchor="t">
            <a:noAutofit/>
          </a:bodyPr>
          <a:lstStyle/>
          <a:p>
            <a:pPr algn="ctr"/>
            <a:r>
              <a:rPr lang="fr-FR" sz="1200" b="1" kern="0" dirty="0">
                <a:solidFill>
                  <a:schemeClr val="bg1"/>
                </a:solidFill>
                <a:latin typeface="EYInterstate" panose="02000503020000020004" pitchFamily="2" charset="0"/>
              </a:rPr>
              <a:t>Participation à la prévention et à la promotion de la santé </a:t>
            </a:r>
          </a:p>
        </p:txBody>
      </p:sp>
      <p:sp>
        <p:nvSpPr>
          <p:cNvPr id="48" name="Rectangle: Top Corners Rounded 47">
            <a:extLst>
              <a:ext uri="{FF2B5EF4-FFF2-40B4-BE49-F238E27FC236}">
                <a16:creationId xmlns:a16="http://schemas.microsoft.com/office/drawing/2014/main" id="{E813C7B8-8B53-4739-98D1-54D0D35A00A6}"/>
              </a:ext>
            </a:extLst>
          </p:cNvPr>
          <p:cNvSpPr/>
          <p:nvPr/>
        </p:nvSpPr>
        <p:spPr>
          <a:xfrm>
            <a:off x="8286116" y="1509826"/>
            <a:ext cx="1931686" cy="1722472"/>
          </a:xfrm>
          <a:prstGeom prst="round2SameRect">
            <a:avLst>
              <a:gd name="adj1" fmla="val 16667"/>
              <a:gd name="adj2" fmla="val 24891"/>
            </a:avLst>
          </a:prstGeom>
          <a:solidFill>
            <a:schemeClr val="accent3">
              <a:lumMod val="40000"/>
              <a:lumOff val="60000"/>
            </a:schemeClr>
          </a:solidFill>
        </p:spPr>
        <p:txBody>
          <a:bodyPr wrap="square" anchor="t">
            <a:noAutofit/>
          </a:bodyPr>
          <a:lstStyle/>
          <a:p>
            <a:pPr algn="ctr"/>
            <a:r>
              <a:rPr lang="fr-FR" sz="1200" b="1" kern="0" dirty="0">
                <a:solidFill>
                  <a:schemeClr val="bg1"/>
                </a:solidFill>
                <a:latin typeface="EYInterstate" panose="02000503020000020004" pitchFamily="2" charset="0"/>
              </a:rPr>
              <a:t>Moyens disponibles pour la réalisation des missions</a:t>
            </a:r>
          </a:p>
        </p:txBody>
      </p:sp>
      <p:graphicFrame>
        <p:nvGraphicFramePr>
          <p:cNvPr id="32" name="Content Placeholder 15">
            <a:extLst>
              <a:ext uri="{FF2B5EF4-FFF2-40B4-BE49-F238E27FC236}">
                <a16:creationId xmlns:a16="http://schemas.microsoft.com/office/drawing/2014/main" id="{0500EC3F-E433-402E-92FA-F534459C400D}"/>
              </a:ext>
            </a:extLst>
          </p:cNvPr>
          <p:cNvGraphicFramePr>
            <a:graphicFrameLocks/>
          </p:cNvGraphicFramePr>
          <p:nvPr>
            <p:extLst>
              <p:ext uri="{D42A27DB-BD31-4B8C-83A1-F6EECF244321}">
                <p14:modId xmlns:p14="http://schemas.microsoft.com/office/powerpoint/2010/main" val="3524773919"/>
              </p:ext>
            </p:extLst>
          </p:nvPr>
        </p:nvGraphicFramePr>
        <p:xfrm>
          <a:off x="8097055" y="3465549"/>
          <a:ext cx="2309808" cy="136906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3" name="Content Placeholder 15">
            <a:extLst>
              <a:ext uri="{FF2B5EF4-FFF2-40B4-BE49-F238E27FC236}">
                <a16:creationId xmlns:a16="http://schemas.microsoft.com/office/drawing/2014/main" id="{B3EA8433-BDDF-4983-8843-6D17C506B390}"/>
              </a:ext>
            </a:extLst>
          </p:cNvPr>
          <p:cNvGraphicFramePr>
            <a:graphicFrameLocks/>
          </p:cNvGraphicFramePr>
          <p:nvPr>
            <p:extLst>
              <p:ext uri="{D42A27DB-BD31-4B8C-83A1-F6EECF244321}">
                <p14:modId xmlns:p14="http://schemas.microsoft.com/office/powerpoint/2010/main" val="736066415"/>
              </p:ext>
            </p:extLst>
          </p:nvPr>
        </p:nvGraphicFramePr>
        <p:xfrm>
          <a:off x="4175166" y="3465548"/>
          <a:ext cx="2309808" cy="136906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30349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4FCC1BF-FFA1-4233-9D17-2B47CFD9905B}"/>
              </a:ext>
            </a:extLst>
          </p:cNvPr>
          <p:cNvGraphicFramePr>
            <a:graphicFrameLocks noChangeAspect="1"/>
          </p:cNvGraphicFramePr>
          <p:nvPr>
            <p:custDataLst>
              <p:tags r:id="rId2"/>
            </p:custDataLst>
            <p:extLst>
              <p:ext uri="{D42A27DB-BD31-4B8C-83A1-F6EECF244321}">
                <p14:modId xmlns:p14="http://schemas.microsoft.com/office/powerpoint/2010/main" val="1877389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7" name="think-cell Slide" r:id="rId4" imgW="360" imgH="360" progId="TCLayout.ActiveDocument.1">
                  <p:embed/>
                </p:oleObj>
              </mc:Choice>
              <mc:Fallback>
                <p:oleObj name="think-cell Slide" r:id="rId4" imgW="360" imgH="360" progId="TCLayout.ActiveDocument.1">
                  <p:embed/>
                  <p:pic>
                    <p:nvPicPr>
                      <p:cNvPr id="5" name="Object 4" hidden="1">
                        <a:extLst>
                          <a:ext uri="{FF2B5EF4-FFF2-40B4-BE49-F238E27FC236}">
                            <a16:creationId xmlns:a16="http://schemas.microsoft.com/office/drawing/2014/main" id="{B4FCC1BF-FFA1-4233-9D17-2B47CFD990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81D8E4-D4F2-4065-A29F-AF5CEDD92039}"/>
              </a:ext>
            </a:extLst>
          </p:cNvPr>
          <p:cNvSpPr>
            <a:spLocks noGrp="1"/>
          </p:cNvSpPr>
          <p:nvPr>
            <p:ph type="title"/>
          </p:nvPr>
        </p:nvSpPr>
        <p:spPr/>
        <p:txBody>
          <a:bodyPr vert="horz"/>
          <a:lstStyle/>
          <a:p>
            <a:r>
              <a:rPr lang="fr-FR" dirty="0"/>
              <a:t>Détail du niveau de réalisation des missions par établissement ou site</a:t>
            </a:r>
          </a:p>
        </p:txBody>
      </p:sp>
      <p:graphicFrame>
        <p:nvGraphicFramePr>
          <p:cNvPr id="6" name="Table 5">
            <a:extLst>
              <a:ext uri="{FF2B5EF4-FFF2-40B4-BE49-F238E27FC236}">
                <a16:creationId xmlns:a16="http://schemas.microsoft.com/office/drawing/2014/main" id="{2065D3E7-AAB8-4275-8A9D-08D0EC0E32EE}"/>
              </a:ext>
            </a:extLst>
          </p:cNvPr>
          <p:cNvGraphicFramePr>
            <a:graphicFrameLocks noGrp="1"/>
          </p:cNvGraphicFramePr>
          <p:nvPr>
            <p:extLst>
              <p:ext uri="{D42A27DB-BD31-4B8C-83A1-F6EECF244321}">
                <p14:modId xmlns:p14="http://schemas.microsoft.com/office/powerpoint/2010/main" val="1722469803"/>
              </p:ext>
            </p:extLst>
          </p:nvPr>
        </p:nvGraphicFramePr>
        <p:xfrm>
          <a:off x="1216241" y="1944211"/>
          <a:ext cx="8149694" cy="3595451"/>
        </p:xfrm>
        <a:graphic>
          <a:graphicData uri="http://schemas.openxmlformats.org/drawingml/2006/table">
            <a:tbl>
              <a:tblPr/>
              <a:tblGrid>
                <a:gridCol w="3466909">
                  <a:extLst>
                    <a:ext uri="{9D8B030D-6E8A-4147-A177-3AD203B41FA5}">
                      <a16:colId xmlns:a16="http://schemas.microsoft.com/office/drawing/2014/main" val="1668882852"/>
                    </a:ext>
                  </a:extLst>
                </a:gridCol>
                <a:gridCol w="936557">
                  <a:extLst>
                    <a:ext uri="{9D8B030D-6E8A-4147-A177-3AD203B41FA5}">
                      <a16:colId xmlns:a16="http://schemas.microsoft.com/office/drawing/2014/main" val="138780834"/>
                    </a:ext>
                  </a:extLst>
                </a:gridCol>
                <a:gridCol w="936557">
                  <a:extLst>
                    <a:ext uri="{9D8B030D-6E8A-4147-A177-3AD203B41FA5}">
                      <a16:colId xmlns:a16="http://schemas.microsoft.com/office/drawing/2014/main" val="4264422742"/>
                    </a:ext>
                  </a:extLst>
                </a:gridCol>
                <a:gridCol w="936557">
                  <a:extLst>
                    <a:ext uri="{9D8B030D-6E8A-4147-A177-3AD203B41FA5}">
                      <a16:colId xmlns:a16="http://schemas.microsoft.com/office/drawing/2014/main" val="3025966008"/>
                    </a:ext>
                  </a:extLst>
                </a:gridCol>
                <a:gridCol w="936557">
                  <a:extLst>
                    <a:ext uri="{9D8B030D-6E8A-4147-A177-3AD203B41FA5}">
                      <a16:colId xmlns:a16="http://schemas.microsoft.com/office/drawing/2014/main" val="1805662929"/>
                    </a:ext>
                  </a:extLst>
                </a:gridCol>
                <a:gridCol w="936557">
                  <a:extLst>
                    <a:ext uri="{9D8B030D-6E8A-4147-A177-3AD203B41FA5}">
                      <a16:colId xmlns:a16="http://schemas.microsoft.com/office/drawing/2014/main" val="1739564534"/>
                    </a:ext>
                  </a:extLst>
                </a:gridCol>
              </a:tblGrid>
              <a:tr h="725744">
                <a:tc>
                  <a:txBody>
                    <a:bodyPr/>
                    <a:lstStyle/>
                    <a:p>
                      <a:pPr algn="l" fontAlgn="ctr"/>
                      <a:r>
                        <a:rPr lang="fr-FR" sz="1100" b="1" i="0" u="none" strike="noStrike" dirty="0">
                          <a:solidFill>
                            <a:srgbClr val="000000"/>
                          </a:solidFill>
                          <a:effectLst/>
                          <a:latin typeface="Calibri" panose="020F0502020204030204" pitchFamily="34" charset="0"/>
                        </a:rPr>
                        <a:t>Nom structure</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t"/>
                      <a:r>
                        <a:rPr lang="fr-FR" sz="1100" b="0" i="0" u="none" strike="noStrike" dirty="0">
                          <a:solidFill>
                            <a:srgbClr val="000000"/>
                          </a:solidFill>
                          <a:effectLst/>
                          <a:latin typeface="Calibri"/>
                        </a:rPr>
                        <a:t>Appui 1</a:t>
                      </a:r>
                      <a:r>
                        <a:rPr lang="fr-FR" sz="1100" b="0" i="0" u="none" strike="noStrike" baseline="30000" dirty="0">
                          <a:solidFill>
                            <a:srgbClr val="000000"/>
                          </a:solidFill>
                          <a:effectLst/>
                          <a:latin typeface="Calibri"/>
                        </a:rPr>
                        <a:t>er</a:t>
                      </a:r>
                      <a:r>
                        <a:rPr lang="fr-FR" sz="1100" b="0" i="0" u="none" strike="noStrike" dirty="0">
                          <a:solidFill>
                            <a:srgbClr val="000000"/>
                          </a:solidFill>
                          <a:effectLst/>
                          <a:latin typeface="Calibri"/>
                        </a:rPr>
                        <a:t> recours</a:t>
                      </a: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t"/>
                      <a:r>
                        <a:rPr lang="fr-FR" sz="1100" b="0" i="0" u="none" strike="noStrike" dirty="0">
                          <a:solidFill>
                            <a:srgbClr val="000000"/>
                          </a:solidFill>
                          <a:effectLst/>
                          <a:latin typeface="Calibri" panose="020F0502020204030204" pitchFamily="34" charset="0"/>
                        </a:rPr>
                        <a:t>PEC Personnes vulnérables</a:t>
                      </a: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t"/>
                      <a:r>
                        <a:rPr lang="fr-FR" sz="1100" b="0" i="0" u="none" strike="noStrike" dirty="0">
                          <a:solidFill>
                            <a:srgbClr val="000000"/>
                          </a:solidFill>
                          <a:effectLst/>
                          <a:latin typeface="Calibri" panose="020F0502020204030204" pitchFamily="34" charset="0"/>
                        </a:rPr>
                        <a:t>Prévention</a:t>
                      </a: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t"/>
                      <a:r>
                        <a:rPr lang="fr-FR" sz="1100" b="0" i="0" u="none" strike="noStrike" dirty="0">
                          <a:solidFill>
                            <a:srgbClr val="000000"/>
                          </a:solidFill>
                          <a:effectLst/>
                          <a:latin typeface="Calibri" panose="020F0502020204030204" pitchFamily="34" charset="0"/>
                        </a:rPr>
                        <a:t>Permanence des soins</a:t>
                      </a: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t"/>
                      <a:r>
                        <a:rPr lang="fr-FR" sz="1100" b="0" i="0" u="none" strike="noStrike" dirty="0">
                          <a:solidFill>
                            <a:srgbClr val="000000"/>
                          </a:solidFill>
                          <a:effectLst/>
                          <a:latin typeface="Calibri" panose="020F0502020204030204" pitchFamily="34" charset="0"/>
                        </a:rPr>
                        <a:t>Moyens</a:t>
                      </a:r>
                    </a:p>
                  </a:txBody>
                  <a:tcPr marL="9525" marR="9525" marT="9525"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2305176608"/>
                  </a:ext>
                </a:extLst>
              </a:tr>
              <a:tr h="450567">
                <a:tc>
                  <a:txBody>
                    <a:bodyPr/>
                    <a:lstStyle/>
                    <a:p>
                      <a:pPr algn="l" fontAlgn="b"/>
                      <a:r>
                        <a:rPr lang="fr-FR" sz="1050" b="0" i="0" u="none" strike="noStrike" dirty="0">
                          <a:solidFill>
                            <a:srgbClr val="000000"/>
                          </a:solidFill>
                          <a:effectLst/>
                          <a:latin typeface="Calibri"/>
                        </a:rPr>
                        <a:t>CENTRE HOSPITALIER CHATEAUBRIANT-NOZAY</a:t>
                      </a:r>
                      <a:endParaRPr lang="fr-FR" sz="105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extLst>
                  <a:ext uri="{0D108BD9-81ED-4DB2-BD59-A6C34878D82A}">
                    <a16:rowId xmlns:a16="http://schemas.microsoft.com/office/drawing/2014/main" val="989794859"/>
                  </a:ext>
                </a:extLst>
              </a:tr>
              <a:tr h="241914">
                <a:tc>
                  <a:txBody>
                    <a:bodyPr/>
                    <a:lstStyle/>
                    <a:p>
                      <a:pPr algn="l" fontAlgn="b"/>
                      <a:r>
                        <a:rPr lang="fr-FR" sz="1050" b="0" i="0" u="none" strike="noStrike" dirty="0">
                          <a:solidFill>
                            <a:srgbClr val="000000"/>
                          </a:solidFill>
                          <a:effectLst/>
                          <a:latin typeface="Calibri" panose="020F0502020204030204" pitchFamily="34" charset="0"/>
                        </a:rPr>
                        <a:t>CENTRE HOSPITALIER DE SAVENAY</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extLst>
                  <a:ext uri="{0D108BD9-81ED-4DB2-BD59-A6C34878D82A}">
                    <a16:rowId xmlns:a16="http://schemas.microsoft.com/office/drawing/2014/main" val="1344220407"/>
                  </a:ext>
                </a:extLst>
              </a:tr>
              <a:tr h="241914">
                <a:tc>
                  <a:txBody>
                    <a:bodyPr/>
                    <a:lstStyle/>
                    <a:p>
                      <a:pPr algn="l" fontAlgn="b"/>
                      <a:r>
                        <a:rPr lang="fr-FR" sz="1050" b="0" i="0" u="none" strike="noStrike" dirty="0">
                          <a:solidFill>
                            <a:srgbClr val="000000"/>
                          </a:solidFill>
                          <a:effectLst/>
                          <a:latin typeface="Calibri"/>
                        </a:rPr>
                        <a:t>HOPITAL INTERCOMMUNAL DE LA  PRESQU'ILE-GUERANDE</a:t>
                      </a:r>
                      <a:endParaRPr lang="fr-FR" sz="105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extLst>
                  <a:ext uri="{0D108BD9-81ED-4DB2-BD59-A6C34878D82A}">
                    <a16:rowId xmlns:a16="http://schemas.microsoft.com/office/drawing/2014/main" val="611856597"/>
                  </a:ext>
                </a:extLst>
              </a:tr>
              <a:tr h="241914">
                <a:tc>
                  <a:txBody>
                    <a:bodyPr/>
                    <a:lstStyle/>
                    <a:p>
                      <a:pPr algn="l" fontAlgn="b"/>
                      <a:r>
                        <a:rPr lang="fr-FR" sz="1050" b="0" i="0" u="none" strike="noStrike" dirty="0">
                          <a:solidFill>
                            <a:srgbClr val="000000"/>
                          </a:solidFill>
                          <a:effectLst/>
                          <a:latin typeface="Calibri"/>
                        </a:rPr>
                        <a:t>HOPITAL INTERCOMMUNAL DE LA  PRESQU'ILE-LE CROISIC</a:t>
                      </a:r>
                      <a:endParaRPr lang="fr-FR" sz="105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extLst>
                  <a:ext uri="{0D108BD9-81ED-4DB2-BD59-A6C34878D82A}">
                    <a16:rowId xmlns:a16="http://schemas.microsoft.com/office/drawing/2014/main" val="1971014578"/>
                  </a:ext>
                </a:extLst>
              </a:tr>
              <a:tr h="241914">
                <a:tc>
                  <a:txBody>
                    <a:bodyPr/>
                    <a:lstStyle/>
                    <a:p>
                      <a:pPr algn="l" fontAlgn="b"/>
                      <a:r>
                        <a:rPr lang="fr-FR" sz="1050" b="0" i="0" u="none" strike="noStrike" dirty="0">
                          <a:solidFill>
                            <a:srgbClr val="000000"/>
                          </a:solidFill>
                          <a:effectLst/>
                          <a:latin typeface="Calibri"/>
                        </a:rPr>
                        <a:t>HOPITAL INTERCOMMUNAL DU PAYS DE RETZ</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0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extLst>
                  <a:ext uri="{0D108BD9-81ED-4DB2-BD59-A6C34878D82A}">
                    <a16:rowId xmlns:a16="http://schemas.microsoft.com/office/drawing/2014/main" val="3893927963"/>
                  </a:ext>
                </a:extLst>
              </a:tr>
              <a:tr h="241914">
                <a:tc>
                  <a:txBody>
                    <a:bodyPr/>
                    <a:lstStyle/>
                    <a:p>
                      <a:pPr algn="l" fontAlgn="b"/>
                      <a:r>
                        <a:rPr lang="fr-FR" sz="1050" b="0" i="0" u="none" strike="noStrike" dirty="0">
                          <a:solidFill>
                            <a:srgbClr val="000000"/>
                          </a:solidFill>
                          <a:effectLst/>
                          <a:latin typeface="Calibri"/>
                        </a:rPr>
                        <a:t>HOPITAL INTERCOMMUNAL SEVRE ET LOIRE-VERTOU</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extLst>
                  <a:ext uri="{0D108BD9-81ED-4DB2-BD59-A6C34878D82A}">
                    <a16:rowId xmlns:a16="http://schemas.microsoft.com/office/drawing/2014/main" val="142984684"/>
                  </a:ext>
                </a:extLst>
              </a:tr>
              <a:tr h="241914">
                <a:tc>
                  <a:txBody>
                    <a:bodyPr/>
                    <a:lstStyle/>
                    <a:p>
                      <a:pPr algn="l" fontAlgn="b"/>
                      <a:r>
                        <a:rPr lang="fr-FR" sz="1050" b="0" i="0" u="none" strike="noStrike" dirty="0">
                          <a:solidFill>
                            <a:srgbClr val="000000"/>
                          </a:solidFill>
                          <a:effectLst/>
                          <a:latin typeface="Calibri"/>
                        </a:rPr>
                        <a:t>HOPITAL INTERCOMMUNAL SEVRE ET LOIRE-LOROUX</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extLst>
                  <a:ext uri="{0D108BD9-81ED-4DB2-BD59-A6C34878D82A}">
                    <a16:rowId xmlns:a16="http://schemas.microsoft.com/office/drawing/2014/main" val="1660526199"/>
                  </a:ext>
                </a:extLst>
              </a:tr>
              <a:tr h="241914">
                <a:tc>
                  <a:txBody>
                    <a:bodyPr/>
                    <a:lstStyle/>
                    <a:p>
                      <a:pPr algn="l" fontAlgn="b"/>
                      <a:r>
                        <a:rPr lang="fr-FR" sz="1050" b="0" i="0" u="none" strike="noStrike" dirty="0">
                          <a:solidFill>
                            <a:srgbClr val="000000"/>
                          </a:solidFill>
                          <a:effectLst/>
                          <a:latin typeface="Calibri"/>
                        </a:rPr>
                        <a:t>CENTRE HOSPITALIER LOIRE VENDEE OCEAN-MACHECOUL</a:t>
                      </a:r>
                      <a:endParaRPr lang="fr-FR" sz="105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extLst>
                  <a:ext uri="{0D108BD9-81ED-4DB2-BD59-A6C34878D82A}">
                    <a16:rowId xmlns:a16="http://schemas.microsoft.com/office/drawing/2014/main" val="3151617332"/>
                  </a:ext>
                </a:extLst>
              </a:tr>
              <a:tr h="241914">
                <a:tc>
                  <a:txBody>
                    <a:bodyPr/>
                    <a:lstStyle/>
                    <a:p>
                      <a:pPr algn="l" fontAlgn="b"/>
                      <a:r>
                        <a:rPr lang="fr-FR" sz="1050" b="0" i="0" u="none" strike="noStrike" dirty="0">
                          <a:solidFill>
                            <a:srgbClr val="000000"/>
                          </a:solidFill>
                          <a:effectLst/>
                          <a:latin typeface="Calibri"/>
                        </a:rPr>
                        <a:t>CENTRE SSR LE BODIO</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0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0000"/>
                    </a:solidFill>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extLst>
                  <a:ext uri="{0D108BD9-81ED-4DB2-BD59-A6C34878D82A}">
                    <a16:rowId xmlns:a16="http://schemas.microsoft.com/office/drawing/2014/main" val="82175305"/>
                  </a:ext>
                </a:extLst>
              </a:tr>
              <a:tr h="241914">
                <a:tc>
                  <a:txBody>
                    <a:bodyPr/>
                    <a:lstStyle/>
                    <a:p>
                      <a:pPr algn="l" fontAlgn="b"/>
                      <a:r>
                        <a:rPr lang="fr-FR" sz="1050" b="0" i="0" u="none" strike="noStrike" dirty="0">
                          <a:solidFill>
                            <a:srgbClr val="000000"/>
                          </a:solidFill>
                          <a:effectLst/>
                          <a:latin typeface="Calibri"/>
                        </a:rPr>
                        <a:t>HOPITAL LOCAL DE CLISSON</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0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0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0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0000"/>
                    </a:solidFill>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extLst>
                  <a:ext uri="{0D108BD9-81ED-4DB2-BD59-A6C34878D82A}">
                    <a16:rowId xmlns:a16="http://schemas.microsoft.com/office/drawing/2014/main" val="969078397"/>
                  </a:ext>
                </a:extLst>
              </a:tr>
              <a:tr h="241914">
                <a:tc>
                  <a:txBody>
                    <a:bodyPr/>
                    <a:lstStyle/>
                    <a:p>
                      <a:pPr algn="l" fontAlgn="b"/>
                      <a:r>
                        <a:rPr lang="pt-BR" sz="1050" b="0" i="0" u="none" strike="noStrike" dirty="0">
                          <a:solidFill>
                            <a:srgbClr val="000000"/>
                          </a:solidFill>
                          <a:effectLst/>
                          <a:latin typeface="Calibri" panose="020F0502020204030204" pitchFamily="34" charset="0"/>
                        </a:rPr>
                        <a:t>HOPITAL LOCAL CORCOUE S/LOGNE</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C000"/>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B050"/>
                    </a:solidFill>
                  </a:tcPr>
                </a:tc>
                <a:extLst>
                  <a:ext uri="{0D108BD9-81ED-4DB2-BD59-A6C34878D82A}">
                    <a16:rowId xmlns:a16="http://schemas.microsoft.com/office/drawing/2014/main" val="2816811215"/>
                  </a:ext>
                </a:extLst>
              </a:tr>
            </a:tbl>
          </a:graphicData>
        </a:graphic>
      </p:graphicFrame>
    </p:spTree>
    <p:extLst>
      <p:ext uri="{BB962C8B-B14F-4D97-AF65-F5344CB8AC3E}">
        <p14:creationId xmlns:p14="http://schemas.microsoft.com/office/powerpoint/2010/main" val="47893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AB09EAA-F4CA-48C6-8984-563E71934987}"/>
              </a:ext>
            </a:extLst>
          </p:cNvPr>
          <p:cNvGraphicFramePr>
            <a:graphicFrameLocks noChangeAspect="1"/>
          </p:cNvGraphicFramePr>
          <p:nvPr>
            <p:custDataLst>
              <p:tags r:id="rId2"/>
            </p:custDataLst>
            <p:extLst>
              <p:ext uri="{D42A27DB-BD31-4B8C-83A1-F6EECF244321}">
                <p14:modId xmlns:p14="http://schemas.microsoft.com/office/powerpoint/2010/main" val="1692126127"/>
              </p:ext>
            </p:extLst>
          </p:nvPr>
        </p:nvGraphicFramePr>
        <p:xfrm>
          <a:off x="1392" y="774157"/>
          <a:ext cx="1393" cy="1393"/>
        </p:xfrm>
        <a:graphic>
          <a:graphicData uri="http://schemas.openxmlformats.org/presentationml/2006/ole">
            <mc:AlternateContent xmlns:mc="http://schemas.openxmlformats.org/markup-compatibility/2006">
              <mc:Choice xmlns:v="urn:schemas-microsoft-com:vml" Requires="v">
                <p:oleObj spid="_x0000_s10261"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AAB09EAA-F4CA-48C6-8984-563E71934987}"/>
                          </a:ext>
                        </a:extLst>
                      </p:cNvPr>
                      <p:cNvPicPr/>
                      <p:nvPr/>
                    </p:nvPicPr>
                    <p:blipFill>
                      <a:blip r:embed="rId6"/>
                      <a:stretch>
                        <a:fillRect/>
                      </a:stretch>
                    </p:blipFill>
                    <p:spPr>
                      <a:xfrm>
                        <a:off x="1392" y="774157"/>
                        <a:ext cx="1393" cy="139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301B010-A807-46CF-B5AA-C6BCED405530}"/>
              </a:ext>
            </a:extLst>
          </p:cNvPr>
          <p:cNvSpPr/>
          <p:nvPr>
            <p:custDataLst>
              <p:tags r:id="rId3"/>
            </p:custDataLst>
          </p:nvPr>
        </p:nvSpPr>
        <p:spPr bwMode="auto">
          <a:xfrm>
            <a:off x="0" y="772765"/>
            <a:ext cx="139216" cy="139216"/>
          </a:xfrm>
          <a:prstGeom prst="rect">
            <a:avLst/>
          </a:prstGeom>
          <a:no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fontAlgn="base">
              <a:spcBef>
                <a:spcPct val="0"/>
              </a:spcBef>
              <a:spcAft>
                <a:spcPct val="0"/>
              </a:spcAft>
            </a:pPr>
            <a:endParaRPr lang="fr-FR" sz="1929" b="1" dirty="0">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F44C0D04-7950-400E-B233-E53C2A52E2FF}"/>
              </a:ext>
            </a:extLst>
          </p:cNvPr>
          <p:cNvSpPr>
            <a:spLocks noGrp="1"/>
          </p:cNvSpPr>
          <p:nvPr>
            <p:ph type="title"/>
          </p:nvPr>
        </p:nvSpPr>
        <p:spPr/>
        <p:txBody>
          <a:bodyPr vert="horz"/>
          <a:lstStyle/>
          <a:p>
            <a:r>
              <a:rPr lang="fr-FR" dirty="0"/>
              <a:t>Collaborations entre établissements et CPTS</a:t>
            </a:r>
          </a:p>
        </p:txBody>
      </p:sp>
      <p:sp>
        <p:nvSpPr>
          <p:cNvPr id="11" name="TextBox 10">
            <a:extLst>
              <a:ext uri="{FF2B5EF4-FFF2-40B4-BE49-F238E27FC236}">
                <a16:creationId xmlns:a16="http://schemas.microsoft.com/office/drawing/2014/main" id="{C6E76944-3408-4A06-B248-ED11E6C2F9DD}"/>
              </a:ext>
            </a:extLst>
          </p:cNvPr>
          <p:cNvSpPr txBox="1"/>
          <p:nvPr/>
        </p:nvSpPr>
        <p:spPr>
          <a:xfrm>
            <a:off x="520813" y="1386729"/>
            <a:ext cx="4438379" cy="24622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600" dirty="0">
                <a:solidFill>
                  <a:schemeClr val="bg1"/>
                </a:solidFill>
              </a:rPr>
              <a:t>Détail des correspondances CPTS – ES de l’étude</a:t>
            </a:r>
          </a:p>
        </p:txBody>
      </p:sp>
      <p:sp>
        <p:nvSpPr>
          <p:cNvPr id="15" name="TextBox 14">
            <a:extLst>
              <a:ext uri="{FF2B5EF4-FFF2-40B4-BE49-F238E27FC236}">
                <a16:creationId xmlns:a16="http://schemas.microsoft.com/office/drawing/2014/main" id="{11646039-CE4E-470E-BC25-01641F346F64}"/>
              </a:ext>
            </a:extLst>
          </p:cNvPr>
          <p:cNvSpPr txBox="1"/>
          <p:nvPr/>
        </p:nvSpPr>
        <p:spPr>
          <a:xfrm>
            <a:off x="5829300" y="1386729"/>
            <a:ext cx="4438379" cy="283154"/>
          </a:xfrm>
          <a:prstGeom prst="rect">
            <a:avLst/>
          </a:prstGeom>
          <a:noFill/>
        </p:spPr>
        <p:txBody>
          <a:bodyPr wrap="square" lIns="0" tIns="36576" rIns="0" bIns="0" rtlCol="0">
            <a:spAutoFit/>
          </a:bodyPr>
          <a:lstStyle/>
          <a:p>
            <a:pPr algn="ctr">
              <a:defRPr sz="1600" b="0" i="0" u="none" strike="noStrike" kern="1200" spc="0" baseline="0">
                <a:solidFill>
                  <a:srgbClr val="2E2E38"/>
                </a:solidFill>
                <a:latin typeface="+mn-lt"/>
                <a:ea typeface="+mn-ea"/>
                <a:cs typeface="+mn-cs"/>
              </a:defRPr>
            </a:pPr>
            <a:r>
              <a:rPr lang="fr-FR" sz="1600" dirty="0"/>
              <a:t>Etat des collaborations entre CPTS et ES étudiés</a:t>
            </a:r>
          </a:p>
        </p:txBody>
      </p:sp>
      <p:pic>
        <p:nvPicPr>
          <p:cNvPr id="2" name="Picture 1">
            <a:extLst>
              <a:ext uri="{FF2B5EF4-FFF2-40B4-BE49-F238E27FC236}">
                <a16:creationId xmlns:a16="http://schemas.microsoft.com/office/drawing/2014/main" id="{9C383EA8-6FC7-4A05-B1D2-5079CA9A23B8}"/>
              </a:ext>
            </a:extLst>
          </p:cNvPr>
          <p:cNvPicPr>
            <a:picLocks noChangeAspect="1"/>
          </p:cNvPicPr>
          <p:nvPr/>
        </p:nvPicPr>
        <p:blipFill>
          <a:blip r:embed="rId7"/>
          <a:stretch>
            <a:fillRect/>
          </a:stretch>
        </p:blipFill>
        <p:spPr>
          <a:xfrm>
            <a:off x="4707025" y="1963526"/>
            <a:ext cx="3735454" cy="2973995"/>
          </a:xfrm>
          <a:prstGeom prst="rect">
            <a:avLst/>
          </a:prstGeom>
        </p:spPr>
      </p:pic>
      <p:grpSp>
        <p:nvGrpSpPr>
          <p:cNvPr id="26" name="Group 25">
            <a:extLst>
              <a:ext uri="{FF2B5EF4-FFF2-40B4-BE49-F238E27FC236}">
                <a16:creationId xmlns:a16="http://schemas.microsoft.com/office/drawing/2014/main" id="{BC9A2B4B-D8EF-426B-8B46-9BE36C42B14C}"/>
              </a:ext>
            </a:extLst>
          </p:cNvPr>
          <p:cNvGrpSpPr/>
          <p:nvPr/>
        </p:nvGrpSpPr>
        <p:grpSpPr>
          <a:xfrm>
            <a:off x="5053868" y="5188280"/>
            <a:ext cx="3818842" cy="944655"/>
            <a:chOff x="5760700" y="5915236"/>
            <a:chExt cx="3818842" cy="944655"/>
          </a:xfrm>
        </p:grpSpPr>
        <p:grpSp>
          <p:nvGrpSpPr>
            <p:cNvPr id="28" name="Group 27">
              <a:extLst>
                <a:ext uri="{FF2B5EF4-FFF2-40B4-BE49-F238E27FC236}">
                  <a16:creationId xmlns:a16="http://schemas.microsoft.com/office/drawing/2014/main" id="{2E36D3B7-5D51-44E3-B79F-9E36B90A1CCE}"/>
                </a:ext>
              </a:extLst>
            </p:cNvPr>
            <p:cNvGrpSpPr/>
            <p:nvPr/>
          </p:nvGrpSpPr>
          <p:grpSpPr>
            <a:xfrm>
              <a:off x="5861405" y="6146068"/>
              <a:ext cx="3718137" cy="713823"/>
              <a:chOff x="5861405" y="6093519"/>
              <a:chExt cx="3718137" cy="713823"/>
            </a:xfrm>
          </p:grpSpPr>
          <p:grpSp>
            <p:nvGrpSpPr>
              <p:cNvPr id="30" name="Group 29">
                <a:extLst>
                  <a:ext uri="{FF2B5EF4-FFF2-40B4-BE49-F238E27FC236}">
                    <a16:creationId xmlns:a16="http://schemas.microsoft.com/office/drawing/2014/main" id="{0BB11775-10C2-4835-966A-B14674701F36}"/>
                  </a:ext>
                </a:extLst>
              </p:cNvPr>
              <p:cNvGrpSpPr/>
              <p:nvPr/>
            </p:nvGrpSpPr>
            <p:grpSpPr>
              <a:xfrm>
                <a:off x="5863432" y="6665514"/>
                <a:ext cx="2282212" cy="141828"/>
                <a:chOff x="8998825" y="4392542"/>
                <a:chExt cx="2282212" cy="141828"/>
              </a:xfrm>
            </p:grpSpPr>
            <p:sp>
              <p:nvSpPr>
                <p:cNvPr id="36" name="ZoneTexte 24">
                  <a:extLst>
                    <a:ext uri="{FF2B5EF4-FFF2-40B4-BE49-F238E27FC236}">
                      <a16:creationId xmlns:a16="http://schemas.microsoft.com/office/drawing/2014/main" id="{729568A7-6A1D-4DCB-A505-18AD6314F649}"/>
                    </a:ext>
                  </a:extLst>
                </p:cNvPr>
                <p:cNvSpPr txBox="1"/>
                <p:nvPr/>
              </p:nvSpPr>
              <p:spPr>
                <a:xfrm>
                  <a:off x="9348967" y="4395871"/>
                  <a:ext cx="1932070" cy="138499"/>
                </a:xfrm>
                <a:prstGeom prst="rect">
                  <a:avLst/>
                </a:prstGeom>
                <a:noFill/>
              </p:spPr>
              <p:txBody>
                <a:bodyPr wrap="square" lIns="0" tIns="0" rIns="0" bIns="0" rtlCol="0">
                  <a:spAutoFit/>
                </a:bodyPr>
                <a:lstStyle/>
                <a:p>
                  <a:pPr fontAlgn="base">
                    <a:spcBef>
                      <a:spcPct val="20000"/>
                    </a:spcBef>
                    <a:spcAft>
                      <a:spcPts val="300"/>
                    </a:spcAft>
                    <a:buClr>
                      <a:srgbClr val="FFD200"/>
                    </a:buClr>
                    <a:buSzPct val="75000"/>
                    <a:defRPr/>
                  </a:pPr>
                  <a:r>
                    <a:rPr lang="fr-FR" sz="900" dirty="0">
                      <a:solidFill>
                        <a:schemeClr val="bg1"/>
                      </a:solidFill>
                    </a:rPr>
                    <a:t>Commune dans une CTPS</a:t>
                  </a:r>
                </a:p>
              </p:txBody>
            </p:sp>
            <p:pic>
              <p:nvPicPr>
                <p:cNvPr id="37" name="Picture 36">
                  <a:extLst>
                    <a:ext uri="{FF2B5EF4-FFF2-40B4-BE49-F238E27FC236}">
                      <a16:creationId xmlns:a16="http://schemas.microsoft.com/office/drawing/2014/main" id="{2EB098EF-DB18-43CA-B619-B53C1D46A8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98825" y="4392542"/>
                  <a:ext cx="285765" cy="115973"/>
                </a:xfrm>
                <a:prstGeom prst="rect">
                  <a:avLst/>
                </a:prstGeom>
                <a:ln>
                  <a:solidFill>
                    <a:schemeClr val="tx1"/>
                  </a:solidFill>
                </a:ln>
              </p:spPr>
            </p:pic>
          </p:grpSp>
          <p:grpSp>
            <p:nvGrpSpPr>
              <p:cNvPr id="31" name="Group 30">
                <a:extLst>
                  <a:ext uri="{FF2B5EF4-FFF2-40B4-BE49-F238E27FC236}">
                    <a16:creationId xmlns:a16="http://schemas.microsoft.com/office/drawing/2014/main" id="{7AAB08F9-C48D-4FDD-9016-1A97FC4F5EBB}"/>
                  </a:ext>
                </a:extLst>
              </p:cNvPr>
              <p:cNvGrpSpPr/>
              <p:nvPr/>
            </p:nvGrpSpPr>
            <p:grpSpPr>
              <a:xfrm>
                <a:off x="5861405" y="6093519"/>
                <a:ext cx="3718137" cy="584775"/>
                <a:chOff x="6832132" y="4329684"/>
                <a:chExt cx="3718137" cy="584775"/>
              </a:xfrm>
            </p:grpSpPr>
            <p:sp>
              <p:nvSpPr>
                <p:cNvPr id="32" name="TextBox 31">
                  <a:extLst>
                    <a:ext uri="{FF2B5EF4-FFF2-40B4-BE49-F238E27FC236}">
                      <a16:creationId xmlns:a16="http://schemas.microsoft.com/office/drawing/2014/main" id="{479469AC-3718-4F9B-9873-030EDD4A0FE8}"/>
                    </a:ext>
                  </a:extLst>
                </p:cNvPr>
                <p:cNvSpPr txBox="1"/>
                <p:nvPr/>
              </p:nvSpPr>
              <p:spPr>
                <a:xfrm>
                  <a:off x="6906730" y="4329684"/>
                  <a:ext cx="3643539" cy="584775"/>
                </a:xfrm>
                <a:prstGeom prst="rect">
                  <a:avLst/>
                </a:prstGeom>
                <a:noFill/>
              </p:spPr>
              <p:txBody>
                <a:bodyPr wrap="square" rtlCol="0">
                  <a:spAutoFit/>
                </a:bodyPr>
                <a:lstStyle/>
                <a:p>
                  <a:pPr>
                    <a:spcAft>
                      <a:spcPts val="300"/>
                    </a:spcAft>
                  </a:pPr>
                  <a:r>
                    <a:rPr lang="fr-FR" sz="900" dirty="0">
                      <a:solidFill>
                        <a:schemeClr val="bg1"/>
                      </a:solidFill>
                    </a:rPr>
                    <a:t>ES non impliqués dans des CPTS</a:t>
                  </a:r>
                </a:p>
                <a:p>
                  <a:pPr>
                    <a:spcAft>
                      <a:spcPts val="300"/>
                    </a:spcAft>
                  </a:pPr>
                  <a:r>
                    <a:rPr lang="fr-FR" sz="900" dirty="0">
                      <a:solidFill>
                        <a:schemeClr val="bg1"/>
                      </a:solidFill>
                    </a:rPr>
                    <a:t>ES en relation avec une CPTS mais sans action conjointe</a:t>
                  </a:r>
                </a:p>
                <a:p>
                  <a:pPr>
                    <a:spcAft>
                      <a:spcPts val="300"/>
                    </a:spcAft>
                  </a:pPr>
                  <a:r>
                    <a:rPr lang="fr-FR" sz="900" dirty="0">
                      <a:solidFill>
                        <a:schemeClr val="bg1"/>
                      </a:solidFill>
                    </a:rPr>
                    <a:t>Collaboration effective ES-CPTS</a:t>
                  </a:r>
                </a:p>
              </p:txBody>
            </p:sp>
            <p:sp>
              <p:nvSpPr>
                <p:cNvPr id="33" name="Rectangle 32">
                  <a:extLst>
                    <a:ext uri="{FF2B5EF4-FFF2-40B4-BE49-F238E27FC236}">
                      <a16:creationId xmlns:a16="http://schemas.microsoft.com/office/drawing/2014/main" id="{375BE2D8-0D45-4008-AE4F-20C261135C35}"/>
                    </a:ext>
                  </a:extLst>
                </p:cNvPr>
                <p:cNvSpPr/>
                <p:nvPr/>
              </p:nvSpPr>
              <p:spPr>
                <a:xfrm>
                  <a:off x="6832132" y="4387670"/>
                  <a:ext cx="100705" cy="115973"/>
                </a:xfrm>
                <a:prstGeom prst="rect">
                  <a:avLst/>
                </a:prstGeom>
                <a:no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4" name="Rectangle 33">
                  <a:extLst>
                    <a:ext uri="{FF2B5EF4-FFF2-40B4-BE49-F238E27FC236}">
                      <a16:creationId xmlns:a16="http://schemas.microsoft.com/office/drawing/2014/main" id="{A8634B5C-7E50-43A9-8D5A-5DA372415A39}"/>
                    </a:ext>
                  </a:extLst>
                </p:cNvPr>
                <p:cNvSpPr/>
                <p:nvPr/>
              </p:nvSpPr>
              <p:spPr>
                <a:xfrm>
                  <a:off x="6832132" y="4554545"/>
                  <a:ext cx="100705" cy="115973"/>
                </a:xfrm>
                <a:prstGeom prst="rect">
                  <a:avLst/>
                </a:prstGeom>
                <a:solidFill>
                  <a:schemeClr val="tx2"/>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5" name="Rectangle 34">
                  <a:extLst>
                    <a:ext uri="{FF2B5EF4-FFF2-40B4-BE49-F238E27FC236}">
                      <a16:creationId xmlns:a16="http://schemas.microsoft.com/office/drawing/2014/main" id="{9BD42038-0754-4361-8668-A9CA8362EB39}"/>
                    </a:ext>
                  </a:extLst>
                </p:cNvPr>
                <p:cNvSpPr/>
                <p:nvPr/>
              </p:nvSpPr>
              <p:spPr>
                <a:xfrm>
                  <a:off x="6834159" y="4724982"/>
                  <a:ext cx="100705" cy="115973"/>
                </a:xfrm>
                <a:prstGeom prst="rect">
                  <a:avLst/>
                </a:prstGeom>
                <a:solidFill>
                  <a:schemeClr val="accent1"/>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grpSp>
        <p:sp>
          <p:nvSpPr>
            <p:cNvPr id="29" name="TextBox 28">
              <a:extLst>
                <a:ext uri="{FF2B5EF4-FFF2-40B4-BE49-F238E27FC236}">
                  <a16:creationId xmlns:a16="http://schemas.microsoft.com/office/drawing/2014/main" id="{155F05BE-43E9-4AC5-8478-E9088DC1BC37}"/>
                </a:ext>
              </a:extLst>
            </p:cNvPr>
            <p:cNvSpPr txBox="1"/>
            <p:nvPr/>
          </p:nvSpPr>
          <p:spPr>
            <a:xfrm>
              <a:off x="5760700" y="5915236"/>
              <a:ext cx="3643539" cy="230832"/>
            </a:xfrm>
            <a:prstGeom prst="rect">
              <a:avLst/>
            </a:prstGeom>
            <a:noFill/>
          </p:spPr>
          <p:txBody>
            <a:bodyPr wrap="square" rtlCol="0">
              <a:spAutoFit/>
            </a:bodyPr>
            <a:lstStyle/>
            <a:p>
              <a:pPr>
                <a:spcAft>
                  <a:spcPts val="300"/>
                </a:spcAft>
              </a:pPr>
              <a:r>
                <a:rPr lang="fr-FR" sz="900" u="sng" dirty="0">
                  <a:solidFill>
                    <a:schemeClr val="bg1"/>
                  </a:solidFill>
                </a:rPr>
                <a:t>Légende :</a:t>
              </a:r>
            </a:p>
          </p:txBody>
        </p:sp>
      </p:grpSp>
      <p:sp>
        <p:nvSpPr>
          <p:cNvPr id="39" name="Oval 38">
            <a:extLst>
              <a:ext uri="{FF2B5EF4-FFF2-40B4-BE49-F238E27FC236}">
                <a16:creationId xmlns:a16="http://schemas.microsoft.com/office/drawing/2014/main" id="{DC9331E7-6541-4F0E-97A9-67E5FEB33C90}"/>
              </a:ext>
            </a:extLst>
          </p:cNvPr>
          <p:cNvSpPr/>
          <p:nvPr/>
        </p:nvSpPr>
        <p:spPr>
          <a:xfrm>
            <a:off x="6005561" y="3989056"/>
            <a:ext cx="167780" cy="184558"/>
          </a:xfrm>
          <a:prstGeom prst="ellipse">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lang="fr-FR" sz="800" b="1" dirty="0">
                <a:latin typeface="Arial" panose="020B0604020202020204" pitchFamily="34" charset="0"/>
                <a:cs typeface="Arial" panose="020B0604020202020204" pitchFamily="34" charset="0"/>
              </a:rPr>
              <a:t>4</a:t>
            </a:r>
          </a:p>
        </p:txBody>
      </p:sp>
      <p:sp>
        <p:nvSpPr>
          <p:cNvPr id="43" name="Oval 42">
            <a:extLst>
              <a:ext uri="{FF2B5EF4-FFF2-40B4-BE49-F238E27FC236}">
                <a16:creationId xmlns:a16="http://schemas.microsoft.com/office/drawing/2014/main" id="{28BBD53E-DD66-4B6C-9869-EBAE08E28D64}"/>
              </a:ext>
            </a:extLst>
          </p:cNvPr>
          <p:cNvSpPr/>
          <p:nvPr/>
        </p:nvSpPr>
        <p:spPr>
          <a:xfrm>
            <a:off x="6795509" y="2737893"/>
            <a:ext cx="167780" cy="184558"/>
          </a:xfrm>
          <a:prstGeom prst="ellipse">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lang="fr-FR" sz="800" b="1" dirty="0">
                <a:latin typeface="Arial" panose="020B0604020202020204" pitchFamily="34" charset="0"/>
                <a:cs typeface="Arial" panose="020B0604020202020204" pitchFamily="34" charset="0"/>
              </a:rPr>
              <a:t>7</a:t>
            </a:r>
          </a:p>
        </p:txBody>
      </p:sp>
      <p:sp>
        <p:nvSpPr>
          <p:cNvPr id="45" name="Oval 44">
            <a:extLst>
              <a:ext uri="{FF2B5EF4-FFF2-40B4-BE49-F238E27FC236}">
                <a16:creationId xmlns:a16="http://schemas.microsoft.com/office/drawing/2014/main" id="{F9E9B385-3518-4AD0-9839-D1E3CE039D77}"/>
              </a:ext>
            </a:extLst>
          </p:cNvPr>
          <p:cNvSpPr/>
          <p:nvPr/>
        </p:nvSpPr>
        <p:spPr>
          <a:xfrm>
            <a:off x="7094534" y="3786546"/>
            <a:ext cx="167780" cy="184558"/>
          </a:xfrm>
          <a:prstGeom prst="ellipse">
            <a:avLst/>
          </a:prstGeom>
          <a:solidFill>
            <a:schemeClr val="tx2"/>
          </a:solidFill>
          <a:ln>
            <a:solidFill>
              <a:schemeClr val="tx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800" b="1" dirty="0">
                <a:solidFill>
                  <a:schemeClr val="bg2"/>
                </a:solidFill>
                <a:latin typeface="Arial" panose="020B0604020202020204" pitchFamily="34" charset="0"/>
                <a:cs typeface="Arial" panose="020B0604020202020204" pitchFamily="34" charset="0"/>
              </a:rPr>
              <a:t>6</a:t>
            </a:r>
          </a:p>
        </p:txBody>
      </p:sp>
      <p:sp>
        <p:nvSpPr>
          <p:cNvPr id="46" name="Oval 45">
            <a:extLst>
              <a:ext uri="{FF2B5EF4-FFF2-40B4-BE49-F238E27FC236}">
                <a16:creationId xmlns:a16="http://schemas.microsoft.com/office/drawing/2014/main" id="{01905DFE-7694-4280-8E36-3262F048F035}"/>
              </a:ext>
            </a:extLst>
          </p:cNvPr>
          <p:cNvSpPr/>
          <p:nvPr/>
        </p:nvSpPr>
        <p:spPr>
          <a:xfrm>
            <a:off x="7324421" y="3635439"/>
            <a:ext cx="167780" cy="184558"/>
          </a:xfrm>
          <a:prstGeom prst="ellipse">
            <a:avLst/>
          </a:prstGeom>
          <a:solidFill>
            <a:schemeClr val="tx2"/>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fr-FR" sz="800" b="1" dirty="0">
                <a:solidFill>
                  <a:schemeClr val="bg2"/>
                </a:solidFill>
                <a:latin typeface="Arial" panose="020B0604020202020204" pitchFamily="34" charset="0"/>
                <a:cs typeface="Arial" panose="020B0604020202020204" pitchFamily="34" charset="0"/>
              </a:rPr>
              <a:t>10</a:t>
            </a:r>
          </a:p>
        </p:txBody>
      </p:sp>
      <p:sp>
        <p:nvSpPr>
          <p:cNvPr id="47" name="Oval 46">
            <a:extLst>
              <a:ext uri="{FF2B5EF4-FFF2-40B4-BE49-F238E27FC236}">
                <a16:creationId xmlns:a16="http://schemas.microsoft.com/office/drawing/2014/main" id="{71E10D58-A583-4462-AED0-CD426B622A96}"/>
              </a:ext>
            </a:extLst>
          </p:cNvPr>
          <p:cNvSpPr/>
          <p:nvPr/>
        </p:nvSpPr>
        <p:spPr>
          <a:xfrm>
            <a:off x="7457443" y="4071364"/>
            <a:ext cx="167780" cy="184558"/>
          </a:xfrm>
          <a:prstGeom prst="ellipse">
            <a:avLst/>
          </a:prstGeom>
          <a:solidFill>
            <a:schemeClr val="tx2"/>
          </a:solidFill>
          <a:ln>
            <a:solidFill>
              <a:schemeClr val="tx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800" b="1" dirty="0">
                <a:solidFill>
                  <a:schemeClr val="bg2"/>
                </a:solidFill>
                <a:latin typeface="Arial" panose="020B0604020202020204" pitchFamily="34" charset="0"/>
                <a:cs typeface="Arial" panose="020B0604020202020204" pitchFamily="34" charset="0"/>
              </a:rPr>
              <a:t>2</a:t>
            </a:r>
          </a:p>
        </p:txBody>
      </p:sp>
      <p:sp>
        <p:nvSpPr>
          <p:cNvPr id="48" name="Oval 47">
            <a:extLst>
              <a:ext uri="{FF2B5EF4-FFF2-40B4-BE49-F238E27FC236}">
                <a16:creationId xmlns:a16="http://schemas.microsoft.com/office/drawing/2014/main" id="{4D0A5218-B02A-4DF0-8404-CF5253F58C36}"/>
              </a:ext>
            </a:extLst>
          </p:cNvPr>
          <p:cNvSpPr/>
          <p:nvPr/>
        </p:nvSpPr>
        <p:spPr>
          <a:xfrm>
            <a:off x="5967768" y="3081411"/>
            <a:ext cx="167780" cy="184558"/>
          </a:xfrm>
          <a:prstGeom prst="ellipse">
            <a:avLst/>
          </a:prstGeom>
          <a:solidFill>
            <a:schemeClr val="tx1"/>
          </a:solidFill>
          <a:ln>
            <a:solidFill>
              <a:schemeClr val="tx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800" b="1" dirty="0">
                <a:solidFill>
                  <a:schemeClr val="bg2"/>
                </a:solidFill>
                <a:latin typeface="Arial" panose="020B0604020202020204" pitchFamily="34" charset="0"/>
                <a:cs typeface="Arial" panose="020B0604020202020204" pitchFamily="34" charset="0"/>
              </a:rPr>
              <a:t>1</a:t>
            </a:r>
          </a:p>
        </p:txBody>
      </p:sp>
      <p:sp>
        <p:nvSpPr>
          <p:cNvPr id="49" name="Oval 48">
            <a:extLst>
              <a:ext uri="{FF2B5EF4-FFF2-40B4-BE49-F238E27FC236}">
                <a16:creationId xmlns:a16="http://schemas.microsoft.com/office/drawing/2014/main" id="{A0ED9614-016A-46AD-B475-6F3A01C7C0A2}"/>
              </a:ext>
            </a:extLst>
          </p:cNvPr>
          <p:cNvSpPr/>
          <p:nvPr/>
        </p:nvSpPr>
        <p:spPr>
          <a:xfrm>
            <a:off x="5342213" y="3384200"/>
            <a:ext cx="167780" cy="184558"/>
          </a:xfrm>
          <a:prstGeom prst="ellipse">
            <a:avLst/>
          </a:prstGeom>
          <a:solidFill>
            <a:schemeClr val="tx1"/>
          </a:solidFill>
          <a:ln>
            <a:solidFill>
              <a:schemeClr val="tx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800" b="1" dirty="0">
                <a:solidFill>
                  <a:schemeClr val="bg2"/>
                </a:solidFill>
                <a:latin typeface="Arial" panose="020B0604020202020204" pitchFamily="34" charset="0"/>
                <a:cs typeface="Arial" panose="020B0604020202020204" pitchFamily="34" charset="0"/>
              </a:rPr>
              <a:t>5</a:t>
            </a:r>
          </a:p>
        </p:txBody>
      </p:sp>
      <p:sp>
        <p:nvSpPr>
          <p:cNvPr id="50" name="Oval 49">
            <a:extLst>
              <a:ext uri="{FF2B5EF4-FFF2-40B4-BE49-F238E27FC236}">
                <a16:creationId xmlns:a16="http://schemas.microsoft.com/office/drawing/2014/main" id="{4FF1E26C-6F04-4228-BDF2-E3EE95F29CA3}"/>
              </a:ext>
            </a:extLst>
          </p:cNvPr>
          <p:cNvSpPr/>
          <p:nvPr/>
        </p:nvSpPr>
        <p:spPr>
          <a:xfrm>
            <a:off x="6231442" y="3299757"/>
            <a:ext cx="167780" cy="184558"/>
          </a:xfrm>
          <a:prstGeom prst="ellipse">
            <a:avLst/>
          </a:prstGeom>
          <a:solidFill>
            <a:schemeClr val="tx1"/>
          </a:solidFill>
          <a:ln>
            <a:solidFill>
              <a:schemeClr val="tx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800" b="1" dirty="0">
                <a:solidFill>
                  <a:schemeClr val="bg2"/>
                </a:solidFill>
                <a:latin typeface="Arial" panose="020B0604020202020204" pitchFamily="34" charset="0"/>
                <a:cs typeface="Arial" panose="020B0604020202020204" pitchFamily="34" charset="0"/>
              </a:rPr>
              <a:t>3</a:t>
            </a:r>
          </a:p>
        </p:txBody>
      </p:sp>
      <p:graphicFrame>
        <p:nvGraphicFramePr>
          <p:cNvPr id="9" name="Table 9">
            <a:extLst>
              <a:ext uri="{FF2B5EF4-FFF2-40B4-BE49-F238E27FC236}">
                <a16:creationId xmlns:a16="http://schemas.microsoft.com/office/drawing/2014/main" id="{E70C01E2-133D-42C0-8462-AFC0F36BCC78}"/>
              </a:ext>
            </a:extLst>
          </p:cNvPr>
          <p:cNvGraphicFramePr>
            <a:graphicFrameLocks noGrp="1"/>
          </p:cNvGraphicFramePr>
          <p:nvPr>
            <p:extLst>
              <p:ext uri="{D42A27DB-BD31-4B8C-83A1-F6EECF244321}">
                <p14:modId xmlns:p14="http://schemas.microsoft.com/office/powerpoint/2010/main" val="1074333470"/>
              </p:ext>
            </p:extLst>
          </p:nvPr>
        </p:nvGraphicFramePr>
        <p:xfrm>
          <a:off x="541100" y="1768141"/>
          <a:ext cx="4310346" cy="4504397"/>
        </p:xfrm>
        <a:graphic>
          <a:graphicData uri="http://schemas.openxmlformats.org/drawingml/2006/table">
            <a:tbl>
              <a:tblPr firstRow="1" bandRow="1">
                <a:tableStyleId>{F5AB1C69-6EDB-4FF4-983F-18BD219EF322}</a:tableStyleId>
              </a:tblPr>
              <a:tblGrid>
                <a:gridCol w="1673463">
                  <a:extLst>
                    <a:ext uri="{9D8B030D-6E8A-4147-A177-3AD203B41FA5}">
                      <a16:colId xmlns:a16="http://schemas.microsoft.com/office/drawing/2014/main" val="2040050504"/>
                    </a:ext>
                  </a:extLst>
                </a:gridCol>
                <a:gridCol w="2636883">
                  <a:extLst>
                    <a:ext uri="{9D8B030D-6E8A-4147-A177-3AD203B41FA5}">
                      <a16:colId xmlns:a16="http://schemas.microsoft.com/office/drawing/2014/main" val="2624426336"/>
                    </a:ext>
                  </a:extLst>
                </a:gridCol>
              </a:tblGrid>
              <a:tr h="361752">
                <a:tc>
                  <a:txBody>
                    <a:bodyPr/>
                    <a:lstStyle/>
                    <a:p>
                      <a:pPr algn="ctr"/>
                      <a:r>
                        <a:rPr lang="fr-FR" sz="1200">
                          <a:solidFill>
                            <a:schemeClr val="tx1"/>
                          </a:solidFill>
                        </a:rPr>
                        <a:t>CPTS</a:t>
                      </a:r>
                      <a:endParaRPr lang="fr-FR" sz="1200" dirty="0">
                        <a:solidFill>
                          <a:schemeClr val="tx1"/>
                        </a:solidFill>
                      </a:endParaRPr>
                    </a:p>
                  </a:txBody>
                  <a:tcPr anchor="ctr">
                    <a:solidFill>
                      <a:srgbClr val="188CE5"/>
                    </a:solidFill>
                  </a:tcPr>
                </a:tc>
                <a:tc>
                  <a:txBody>
                    <a:bodyPr/>
                    <a:lstStyle/>
                    <a:p>
                      <a:pPr algn="ctr"/>
                      <a:r>
                        <a:rPr lang="fr-FR" sz="1200" dirty="0">
                          <a:solidFill>
                            <a:schemeClr val="tx1"/>
                          </a:solidFill>
                        </a:rPr>
                        <a:t>ES</a:t>
                      </a:r>
                    </a:p>
                  </a:txBody>
                  <a:tcPr anchor="ctr">
                    <a:solidFill>
                      <a:srgbClr val="188CE5"/>
                    </a:solidFill>
                  </a:tcPr>
                </a:tc>
                <a:extLst>
                  <a:ext uri="{0D108BD9-81ED-4DB2-BD59-A6C34878D82A}">
                    <a16:rowId xmlns:a16="http://schemas.microsoft.com/office/drawing/2014/main" val="2734378697"/>
                  </a:ext>
                </a:extLst>
              </a:tr>
              <a:tr h="549130">
                <a:tc>
                  <a:txBody>
                    <a:bodyPr/>
                    <a:lstStyle/>
                    <a:p>
                      <a:r>
                        <a:rPr lang="fr-FR" sz="1200">
                          <a:solidFill>
                            <a:schemeClr val="bg1"/>
                          </a:solidFill>
                        </a:rPr>
                        <a:t>CPTS Pornic - Pays de Retz </a:t>
                      </a:r>
                      <a:endParaRPr lang="fr-FR" sz="1200" dirty="0">
                        <a:solidFill>
                          <a:schemeClr val="bg1"/>
                        </a:solidFill>
                      </a:endParaRPr>
                    </a:p>
                  </a:txBody>
                  <a:tcPr anchor="ctr">
                    <a:solidFill>
                      <a:srgbClr val="E2F2F9"/>
                    </a:solidFill>
                  </a:tcPr>
                </a:tc>
                <a:tc>
                  <a:txBody>
                    <a:bodyPr/>
                    <a:lstStyle/>
                    <a:p>
                      <a:r>
                        <a:rPr lang="fr-FR" sz="1200" dirty="0">
                          <a:solidFill>
                            <a:schemeClr val="bg1"/>
                          </a:solidFill>
                        </a:rPr>
                        <a:t>Hôpital intercommunal du Pays de Retz </a:t>
                      </a:r>
                      <a:r>
                        <a:rPr lang="fr-FR" sz="1200">
                          <a:solidFill>
                            <a:schemeClr val="bg1"/>
                          </a:solidFill>
                        </a:rPr>
                        <a:t>- Pornic</a:t>
                      </a:r>
                      <a:endParaRPr lang="fr-FR" sz="1200" dirty="0">
                        <a:solidFill>
                          <a:schemeClr val="bg1"/>
                        </a:solidFill>
                      </a:endParaRPr>
                    </a:p>
                  </a:txBody>
                  <a:tcPr anchor="ctr">
                    <a:solidFill>
                      <a:schemeClr val="tx1"/>
                    </a:solidFill>
                  </a:tcPr>
                </a:tc>
                <a:extLst>
                  <a:ext uri="{0D108BD9-81ED-4DB2-BD59-A6C34878D82A}">
                    <a16:rowId xmlns:a16="http://schemas.microsoft.com/office/drawing/2014/main" val="3632274779"/>
                  </a:ext>
                </a:extLst>
              </a:tr>
              <a:tr h="508000">
                <a:tc>
                  <a:txBody>
                    <a:bodyPr/>
                    <a:lstStyle/>
                    <a:p>
                      <a:r>
                        <a:rPr lang="fr-FR" sz="1200" dirty="0">
                          <a:solidFill>
                            <a:schemeClr val="bg1"/>
                          </a:solidFill>
                        </a:rPr>
                        <a:t>CPTS Sèvre et Loire </a:t>
                      </a:r>
                    </a:p>
                  </a:txBody>
                  <a:tcPr anchor="ctr">
                    <a:solidFill>
                      <a:srgbClr val="E2F2F9"/>
                    </a:solidFill>
                  </a:tcPr>
                </a:tc>
                <a:tc>
                  <a:txBody>
                    <a:bodyPr/>
                    <a:lstStyle/>
                    <a:p>
                      <a:r>
                        <a:rPr lang="fr-FR" sz="1200" dirty="0">
                          <a:solidFill>
                            <a:schemeClr val="bg1"/>
                          </a:solidFill>
                        </a:rPr>
                        <a:t>Hôpital intercommunal Sèvre et Loire - Site du Vertou</a:t>
                      </a:r>
                    </a:p>
                  </a:txBody>
                  <a:tcPr anchor="ctr">
                    <a:solidFill>
                      <a:schemeClr val="tx1"/>
                    </a:solidFill>
                  </a:tcPr>
                </a:tc>
                <a:extLst>
                  <a:ext uri="{0D108BD9-81ED-4DB2-BD59-A6C34878D82A}">
                    <a16:rowId xmlns:a16="http://schemas.microsoft.com/office/drawing/2014/main" val="565502475"/>
                  </a:ext>
                </a:extLst>
              </a:tr>
              <a:tr h="361752">
                <a:tc>
                  <a:txBody>
                    <a:bodyPr/>
                    <a:lstStyle/>
                    <a:p>
                      <a:r>
                        <a:rPr lang="fr-FR" sz="1200" i="0">
                          <a:solidFill>
                            <a:schemeClr val="bg1"/>
                          </a:solidFill>
                        </a:rPr>
                        <a:t>CPTS Erdre et Cens</a:t>
                      </a:r>
                      <a:endParaRPr lang="fr-FR" sz="1200" i="0" dirty="0">
                        <a:solidFill>
                          <a:schemeClr val="bg1"/>
                        </a:solidFill>
                      </a:endParaRPr>
                    </a:p>
                  </a:txBody>
                  <a:tcPr anchor="ctr">
                    <a:solidFill>
                      <a:srgbClr val="E2F2F9"/>
                    </a:solidFill>
                  </a:tcPr>
                </a:tc>
                <a:tc>
                  <a:txBody>
                    <a:bodyPr/>
                    <a:lstStyle/>
                    <a:p>
                      <a:r>
                        <a:rPr lang="fr-FR" sz="1200" i="1" dirty="0">
                          <a:solidFill>
                            <a:schemeClr val="bg1"/>
                          </a:solidFill>
                        </a:rPr>
                        <a:t>Pas d’ES de l’étude sur le territoire</a:t>
                      </a:r>
                    </a:p>
                  </a:txBody>
                  <a:tcPr anchor="ctr">
                    <a:solidFill>
                      <a:schemeClr val="tx1"/>
                    </a:solidFill>
                  </a:tcPr>
                </a:tc>
                <a:extLst>
                  <a:ext uri="{0D108BD9-81ED-4DB2-BD59-A6C34878D82A}">
                    <a16:rowId xmlns:a16="http://schemas.microsoft.com/office/drawing/2014/main" val="890004476"/>
                  </a:ext>
                </a:extLst>
              </a:tr>
              <a:tr h="895573">
                <a:tc>
                  <a:txBody>
                    <a:bodyPr/>
                    <a:lstStyle/>
                    <a:p>
                      <a:r>
                        <a:rPr lang="fr-FR" sz="1200" i="0">
                          <a:solidFill>
                            <a:schemeClr val="bg1"/>
                          </a:solidFill>
                        </a:rPr>
                        <a:t>CPTS Sud Loire Vignoble (SLV) </a:t>
                      </a:r>
                      <a:endParaRPr lang="fr-FR" sz="1200" i="0" dirty="0">
                        <a:solidFill>
                          <a:schemeClr val="bg1"/>
                        </a:solidFill>
                      </a:endParaRPr>
                    </a:p>
                  </a:txBody>
                  <a:tcPr anchor="ctr">
                    <a:solidFill>
                      <a:srgbClr val="E2F2F9"/>
                    </a:solidFill>
                  </a:tcPr>
                </a:tc>
                <a:tc>
                  <a:txBody>
                    <a:bodyPr/>
                    <a:lstStyle/>
                    <a:p>
                      <a:r>
                        <a:rPr lang="fr-FR" sz="1200" i="1" dirty="0">
                          <a:solidFill>
                            <a:schemeClr val="bg1"/>
                          </a:solidFill>
                        </a:rPr>
                        <a:t>-</a:t>
                      </a:r>
                      <a:r>
                        <a:rPr lang="fr-FR" sz="1200" i="0" dirty="0">
                          <a:solidFill>
                            <a:schemeClr val="bg1"/>
                          </a:solidFill>
                        </a:rPr>
                        <a:t> Hôpital intercommunal Sèvre et Loire - Site de </a:t>
                      </a:r>
                      <a:r>
                        <a:rPr lang="fr-FR" sz="1200" i="0" dirty="0" err="1">
                          <a:solidFill>
                            <a:schemeClr val="bg1"/>
                          </a:solidFill>
                        </a:rPr>
                        <a:t>Loroux</a:t>
                      </a:r>
                      <a:r>
                        <a:rPr lang="fr-FR" sz="1200" i="0" dirty="0">
                          <a:solidFill>
                            <a:schemeClr val="bg1"/>
                          </a:solidFill>
                        </a:rPr>
                        <a:t>- </a:t>
                      </a:r>
                      <a:r>
                        <a:rPr lang="fr-FR" sz="1200" i="0" dirty="0" err="1">
                          <a:solidFill>
                            <a:schemeClr val="bg1"/>
                          </a:solidFill>
                        </a:rPr>
                        <a:t>Bottereau</a:t>
                      </a:r>
                      <a:r>
                        <a:rPr lang="fr-FR" sz="1200" i="0" dirty="0">
                          <a:solidFill>
                            <a:schemeClr val="bg1"/>
                          </a:solidFill>
                        </a:rPr>
                        <a:t> </a:t>
                      </a:r>
                    </a:p>
                    <a:p>
                      <a:r>
                        <a:rPr lang="fr-FR" sz="1200" i="0" dirty="0">
                          <a:solidFill>
                            <a:schemeClr val="bg1"/>
                          </a:solidFill>
                        </a:rPr>
                        <a:t>- Hôpital Pierre Delaroche-Clisson</a:t>
                      </a:r>
                      <a:r>
                        <a:rPr lang="fr-FR" sz="1200" i="1" dirty="0">
                          <a:solidFill>
                            <a:schemeClr val="bg1"/>
                          </a:solidFill>
                        </a:rPr>
                        <a:t> </a:t>
                      </a:r>
                    </a:p>
                  </a:txBody>
                  <a:tcPr anchor="ctr">
                    <a:solidFill>
                      <a:schemeClr val="tx1"/>
                    </a:solidFill>
                  </a:tcPr>
                </a:tc>
                <a:extLst>
                  <a:ext uri="{0D108BD9-81ED-4DB2-BD59-A6C34878D82A}">
                    <a16:rowId xmlns:a16="http://schemas.microsoft.com/office/drawing/2014/main" val="3250376640"/>
                  </a:ext>
                </a:extLst>
              </a:tr>
              <a:tr h="361752">
                <a:tc>
                  <a:txBody>
                    <a:bodyPr/>
                    <a:lstStyle/>
                    <a:p>
                      <a:r>
                        <a:rPr lang="fr-FR" sz="1200" i="0" dirty="0">
                          <a:solidFill>
                            <a:schemeClr val="bg1"/>
                          </a:solidFill>
                        </a:rPr>
                        <a:t>CPTS projet Ancenis </a:t>
                      </a:r>
                    </a:p>
                  </a:txBody>
                  <a:tcPr anchor="ctr">
                    <a:solidFill>
                      <a:srgbClr val="E2F2F9"/>
                    </a:solidFill>
                  </a:tcPr>
                </a:tc>
                <a:tc>
                  <a:txBody>
                    <a:bodyPr/>
                    <a:lstStyle/>
                    <a:p>
                      <a:r>
                        <a:rPr lang="fr-FR" sz="1200" i="1" dirty="0">
                          <a:solidFill>
                            <a:schemeClr val="bg1"/>
                          </a:solidFill>
                        </a:rPr>
                        <a:t>Pas d’ES de l’étude sur le territoire</a:t>
                      </a:r>
                    </a:p>
                  </a:txBody>
                  <a:tcPr anchor="ctr">
                    <a:solidFill>
                      <a:schemeClr val="tx1"/>
                    </a:solidFill>
                  </a:tcPr>
                </a:tc>
                <a:extLst>
                  <a:ext uri="{0D108BD9-81ED-4DB2-BD59-A6C34878D82A}">
                    <a16:rowId xmlns:a16="http://schemas.microsoft.com/office/drawing/2014/main" val="4232524035"/>
                  </a:ext>
                </a:extLst>
              </a:tr>
              <a:tr h="361752">
                <a:tc>
                  <a:txBody>
                    <a:bodyPr/>
                    <a:lstStyle/>
                    <a:p>
                      <a:r>
                        <a:rPr lang="fr-FR" sz="1200" i="0">
                          <a:solidFill>
                            <a:schemeClr val="bg1"/>
                          </a:solidFill>
                        </a:rPr>
                        <a:t>Pays de Redon </a:t>
                      </a:r>
                      <a:endParaRPr lang="fr-FR" sz="1200" i="0" dirty="0">
                        <a:solidFill>
                          <a:schemeClr val="bg1"/>
                        </a:solidFill>
                      </a:endParaRPr>
                    </a:p>
                  </a:txBody>
                  <a:tcPr anchor="ctr">
                    <a:solidFill>
                      <a:srgbClr val="E2F2F9"/>
                    </a:solidFill>
                  </a:tcPr>
                </a:tc>
                <a:tc>
                  <a:txBody>
                    <a:bodyPr/>
                    <a:lstStyle/>
                    <a:p>
                      <a:r>
                        <a:rPr lang="fr-FR" sz="1200" i="1" dirty="0">
                          <a:solidFill>
                            <a:schemeClr val="bg1"/>
                          </a:solidFill>
                        </a:rPr>
                        <a:t>Pas d’ES de l’étude sur le territoire</a:t>
                      </a:r>
                    </a:p>
                  </a:txBody>
                  <a:tcPr anchor="ctr">
                    <a:solidFill>
                      <a:schemeClr val="tx1"/>
                    </a:solidFill>
                  </a:tcPr>
                </a:tc>
                <a:extLst>
                  <a:ext uri="{0D108BD9-81ED-4DB2-BD59-A6C34878D82A}">
                    <a16:rowId xmlns:a16="http://schemas.microsoft.com/office/drawing/2014/main" val="2667552011"/>
                  </a:ext>
                </a:extLst>
              </a:tr>
              <a:tr h="602920">
                <a:tc>
                  <a:txBody>
                    <a:bodyPr/>
                    <a:lstStyle/>
                    <a:p>
                      <a:r>
                        <a:rPr lang="fr-FR" sz="1200" i="0" dirty="0">
                          <a:solidFill>
                            <a:schemeClr val="bg1"/>
                          </a:solidFill>
                        </a:rPr>
                        <a:t>CPTS sante Châteaubriant </a:t>
                      </a:r>
                    </a:p>
                    <a:p>
                      <a:r>
                        <a:rPr lang="fr-FR" sz="1200" i="0" dirty="0">
                          <a:solidFill>
                            <a:schemeClr val="bg1"/>
                          </a:solidFill>
                        </a:rPr>
                        <a:t>Atlantique Nord Loire </a:t>
                      </a:r>
                    </a:p>
                  </a:txBody>
                  <a:tcPr anchor="ctr">
                    <a:solidFill>
                      <a:srgbClr val="E2F2F9"/>
                    </a:solidFill>
                  </a:tcPr>
                </a:tc>
                <a:tc>
                  <a:txBody>
                    <a:bodyPr/>
                    <a:lstStyle/>
                    <a:p>
                      <a:r>
                        <a:rPr lang="fr-FR" sz="1200" i="0">
                          <a:solidFill>
                            <a:schemeClr val="bg1"/>
                          </a:solidFill>
                        </a:rPr>
                        <a:t>CH CNP - site Nozay</a:t>
                      </a:r>
                      <a:endParaRPr lang="fr-FR" sz="1200" i="0" dirty="0">
                        <a:solidFill>
                          <a:schemeClr val="bg1"/>
                        </a:solidFill>
                      </a:endParaRPr>
                    </a:p>
                  </a:txBody>
                  <a:tcPr anchor="ctr">
                    <a:solidFill>
                      <a:schemeClr val="tx1"/>
                    </a:solidFill>
                  </a:tcPr>
                </a:tc>
                <a:extLst>
                  <a:ext uri="{0D108BD9-81ED-4DB2-BD59-A6C34878D82A}">
                    <a16:rowId xmlns:a16="http://schemas.microsoft.com/office/drawing/2014/main" val="3469271997"/>
                  </a:ext>
                </a:extLst>
              </a:tr>
              <a:tr h="464606">
                <a:tc>
                  <a:txBody>
                    <a:bodyPr/>
                    <a:lstStyle/>
                    <a:p>
                      <a:r>
                        <a:rPr lang="fr-FR" sz="1200" i="0" dirty="0">
                          <a:solidFill>
                            <a:schemeClr val="bg1"/>
                          </a:solidFill>
                        </a:rPr>
                        <a:t>CPTS LVO (85)</a:t>
                      </a:r>
                    </a:p>
                  </a:txBody>
                  <a:tcPr anchor="ctr">
                    <a:solidFill>
                      <a:srgbClr val="E2F2F9"/>
                    </a:solidFill>
                  </a:tcPr>
                </a:tc>
                <a:tc>
                  <a:txBody>
                    <a:bodyPr/>
                    <a:lstStyle/>
                    <a:p>
                      <a:r>
                        <a:rPr lang="fr-FR" sz="1200" i="0" dirty="0">
                          <a:solidFill>
                            <a:schemeClr val="bg1"/>
                          </a:solidFill>
                        </a:rPr>
                        <a:t>CH Loire Vendée Océan : site de Machecoul</a:t>
                      </a:r>
                    </a:p>
                  </a:txBody>
                  <a:tcPr anchor="ctr">
                    <a:solidFill>
                      <a:schemeClr val="tx1"/>
                    </a:solidFill>
                  </a:tcPr>
                </a:tc>
                <a:extLst>
                  <a:ext uri="{0D108BD9-81ED-4DB2-BD59-A6C34878D82A}">
                    <a16:rowId xmlns:a16="http://schemas.microsoft.com/office/drawing/2014/main" val="2796353735"/>
                  </a:ext>
                </a:extLst>
              </a:tr>
            </a:tbl>
          </a:graphicData>
        </a:graphic>
      </p:graphicFrame>
      <p:sp>
        <p:nvSpPr>
          <p:cNvPr id="38" name="Oval 37">
            <a:extLst>
              <a:ext uri="{FF2B5EF4-FFF2-40B4-BE49-F238E27FC236}">
                <a16:creationId xmlns:a16="http://schemas.microsoft.com/office/drawing/2014/main" id="{1D3F1A49-B96F-4E43-8DAD-76D2F28824EE}"/>
              </a:ext>
            </a:extLst>
          </p:cNvPr>
          <p:cNvSpPr/>
          <p:nvPr/>
        </p:nvSpPr>
        <p:spPr>
          <a:xfrm>
            <a:off x="6963289" y="4454781"/>
            <a:ext cx="167780" cy="184558"/>
          </a:xfrm>
          <a:prstGeom prst="ellipse">
            <a:avLst/>
          </a:prstGeom>
          <a:solidFill>
            <a:schemeClr val="tx1"/>
          </a:solidFill>
          <a:ln>
            <a:solidFill>
              <a:schemeClr val="tx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800" b="1" dirty="0">
                <a:solidFill>
                  <a:schemeClr val="bg2"/>
                </a:solidFill>
                <a:latin typeface="Arial" panose="020B0604020202020204" pitchFamily="34" charset="0"/>
                <a:cs typeface="Arial" panose="020B0604020202020204" pitchFamily="34" charset="0"/>
              </a:rPr>
              <a:t>8</a:t>
            </a:r>
          </a:p>
        </p:txBody>
      </p:sp>
      <p:sp>
        <p:nvSpPr>
          <p:cNvPr id="40" name="Oval 39">
            <a:extLst>
              <a:ext uri="{FF2B5EF4-FFF2-40B4-BE49-F238E27FC236}">
                <a16:creationId xmlns:a16="http://schemas.microsoft.com/office/drawing/2014/main" id="{8211C681-DDBB-4E0C-AD84-DA505ADCA4E6}"/>
              </a:ext>
            </a:extLst>
          </p:cNvPr>
          <p:cNvSpPr/>
          <p:nvPr/>
        </p:nvSpPr>
        <p:spPr>
          <a:xfrm>
            <a:off x="6507761" y="4326014"/>
            <a:ext cx="167780" cy="184558"/>
          </a:xfrm>
          <a:prstGeom prst="ellipse">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lang="fr-FR" sz="800" b="1" dirty="0">
                <a:latin typeface="Arial" panose="020B0604020202020204" pitchFamily="34" charset="0"/>
                <a:cs typeface="Arial" panose="020B0604020202020204" pitchFamily="34" charset="0"/>
              </a:rPr>
              <a:t>9</a:t>
            </a:r>
          </a:p>
        </p:txBody>
      </p:sp>
      <p:sp>
        <p:nvSpPr>
          <p:cNvPr id="42" name="Oval 41">
            <a:extLst>
              <a:ext uri="{FF2B5EF4-FFF2-40B4-BE49-F238E27FC236}">
                <a16:creationId xmlns:a16="http://schemas.microsoft.com/office/drawing/2014/main" id="{AEF3560F-1B26-4A5B-B2B4-E93FEBB444BF}"/>
              </a:ext>
            </a:extLst>
          </p:cNvPr>
          <p:cNvSpPr/>
          <p:nvPr/>
        </p:nvSpPr>
        <p:spPr>
          <a:xfrm>
            <a:off x="5180742" y="3545839"/>
            <a:ext cx="167780" cy="184558"/>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fr-FR" sz="800" b="1" dirty="0">
                <a:solidFill>
                  <a:schemeClr val="bg2"/>
                </a:solidFill>
                <a:latin typeface="Arial" panose="020B0604020202020204" pitchFamily="34" charset="0"/>
                <a:cs typeface="Arial" panose="020B0604020202020204" pitchFamily="34" charset="0"/>
              </a:rPr>
              <a:t>11</a:t>
            </a:r>
          </a:p>
        </p:txBody>
      </p:sp>
      <p:sp>
        <p:nvSpPr>
          <p:cNvPr id="41" name="Rectangle 40">
            <a:extLst>
              <a:ext uri="{FF2B5EF4-FFF2-40B4-BE49-F238E27FC236}">
                <a16:creationId xmlns:a16="http://schemas.microsoft.com/office/drawing/2014/main" id="{EFFB402B-A82E-4D7C-BE1E-7FBA199E81BC}"/>
              </a:ext>
            </a:extLst>
          </p:cNvPr>
          <p:cNvSpPr/>
          <p:nvPr/>
        </p:nvSpPr>
        <p:spPr>
          <a:xfrm>
            <a:off x="8249634" y="1915629"/>
            <a:ext cx="2465965" cy="3647152"/>
          </a:xfrm>
          <a:prstGeom prst="rect">
            <a:avLst/>
          </a:prstGeom>
        </p:spPr>
        <p:txBody>
          <a:bodyPr wrap="square">
            <a:spAutoFit/>
          </a:bodyPr>
          <a:lstStyle/>
          <a:p>
            <a:r>
              <a:rPr lang="fr-FR" sz="1050" dirty="0">
                <a:solidFill>
                  <a:schemeClr val="bg1"/>
                </a:solidFill>
              </a:rPr>
              <a:t>1- CENTRE SSR LE BODIO	</a:t>
            </a:r>
          </a:p>
          <a:p>
            <a:r>
              <a:rPr lang="fr-FR" sz="1050" dirty="0">
                <a:solidFill>
                  <a:schemeClr val="bg1"/>
                </a:solidFill>
              </a:rPr>
              <a:t>2- HOPITAL LOCAL DE CLISSON	</a:t>
            </a:r>
          </a:p>
          <a:p>
            <a:r>
              <a:rPr lang="fr-FR" sz="1050" dirty="0">
                <a:solidFill>
                  <a:schemeClr val="bg1"/>
                </a:solidFill>
              </a:rPr>
              <a:t>3- CENTRE HOSPITALIER DE SAVENAY	</a:t>
            </a:r>
          </a:p>
          <a:p>
            <a:r>
              <a:rPr lang="fr-FR" sz="1050" dirty="0">
                <a:solidFill>
                  <a:schemeClr val="bg1"/>
                </a:solidFill>
              </a:rPr>
              <a:t>4- HOPITAL INTERCOMMUNAL DU PAYS DE RETZ	</a:t>
            </a:r>
          </a:p>
          <a:p>
            <a:r>
              <a:rPr lang="fr-FR" sz="1050" dirty="0">
                <a:solidFill>
                  <a:schemeClr val="bg1"/>
                </a:solidFill>
              </a:rPr>
              <a:t>5- HOPITAL INTERCOMMUNAL DE LA  PRESQU'ILE - SITE DE GUERANDE</a:t>
            </a:r>
          </a:p>
          <a:p>
            <a:r>
              <a:rPr lang="fr-FR" sz="1050" dirty="0">
                <a:solidFill>
                  <a:schemeClr val="bg1"/>
                </a:solidFill>
              </a:rPr>
              <a:t>6- HOPITAL INTERCOMMUNAL SEVRE ET LOIRE	 - SITE DE VERTOU</a:t>
            </a:r>
          </a:p>
          <a:p>
            <a:r>
              <a:rPr lang="fr-FR" sz="1050" dirty="0">
                <a:solidFill>
                  <a:schemeClr val="bg1"/>
                </a:solidFill>
              </a:rPr>
              <a:t>7- CENTRE HOSPITALIER CHATEAUBRIANT-NOZAY-POUANCE SITE DE NOZAY</a:t>
            </a:r>
          </a:p>
          <a:p>
            <a:r>
              <a:rPr lang="fr-FR" sz="1050" dirty="0">
                <a:solidFill>
                  <a:schemeClr val="bg1"/>
                </a:solidFill>
              </a:rPr>
              <a:t>8- HOPITAL LOCAL CORCOUE S/LOGNE	</a:t>
            </a:r>
          </a:p>
          <a:p>
            <a:r>
              <a:rPr lang="fr-FR" sz="1050" dirty="0">
                <a:solidFill>
                  <a:schemeClr val="bg1"/>
                </a:solidFill>
              </a:rPr>
              <a:t>9- CENTRE HOSPITALIER LOIRE VENDEE OCEAN 	SITE MACHECOUL</a:t>
            </a:r>
          </a:p>
          <a:p>
            <a:r>
              <a:rPr lang="fr-FR" sz="1050" dirty="0">
                <a:solidFill>
                  <a:schemeClr val="bg1"/>
                </a:solidFill>
              </a:rPr>
              <a:t>10- HOPITAL INTERCOMMUNAL SEVRE ET LOIRE	</a:t>
            </a:r>
          </a:p>
          <a:p>
            <a:r>
              <a:rPr lang="fr-FR" sz="1050" dirty="0">
                <a:solidFill>
                  <a:schemeClr val="bg1"/>
                </a:solidFill>
              </a:rPr>
              <a:t>SITE DU LOROUX-BOTTEREAU</a:t>
            </a:r>
          </a:p>
          <a:p>
            <a:r>
              <a:rPr lang="fr-FR" sz="1050" dirty="0">
                <a:solidFill>
                  <a:schemeClr val="bg1"/>
                </a:solidFill>
              </a:rPr>
              <a:t>11- HOPITAL INTERCOMMUNAL DE LA  PRESQU'ILE  - SITE LE CROISIC</a:t>
            </a:r>
          </a:p>
        </p:txBody>
      </p:sp>
    </p:spTree>
    <p:extLst>
      <p:ext uri="{BB962C8B-B14F-4D97-AF65-F5344CB8AC3E}">
        <p14:creationId xmlns:p14="http://schemas.microsoft.com/office/powerpoint/2010/main" val="112887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AB09EAA-F4CA-48C6-8984-563E71934987}"/>
              </a:ext>
            </a:extLst>
          </p:cNvPr>
          <p:cNvGraphicFramePr>
            <a:graphicFrameLocks noChangeAspect="1"/>
          </p:cNvGraphicFramePr>
          <p:nvPr>
            <p:custDataLst>
              <p:tags r:id="rId2"/>
            </p:custDataLst>
            <p:extLst>
              <p:ext uri="{D42A27DB-BD31-4B8C-83A1-F6EECF244321}">
                <p14:modId xmlns:p14="http://schemas.microsoft.com/office/powerpoint/2010/main" val="1609339436"/>
              </p:ext>
            </p:extLst>
          </p:nvPr>
        </p:nvGraphicFramePr>
        <p:xfrm>
          <a:off x="1392" y="774157"/>
          <a:ext cx="1393" cy="1393"/>
        </p:xfrm>
        <a:graphic>
          <a:graphicData uri="http://schemas.openxmlformats.org/presentationml/2006/ole">
            <mc:AlternateContent xmlns:mc="http://schemas.openxmlformats.org/markup-compatibility/2006">
              <mc:Choice xmlns:v="urn:schemas-microsoft-com:vml" Requires="v">
                <p:oleObj spid="_x0000_s11285"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AAB09EAA-F4CA-48C6-8984-563E71934987}"/>
                          </a:ext>
                        </a:extLst>
                      </p:cNvPr>
                      <p:cNvPicPr/>
                      <p:nvPr/>
                    </p:nvPicPr>
                    <p:blipFill>
                      <a:blip r:embed="rId6"/>
                      <a:stretch>
                        <a:fillRect/>
                      </a:stretch>
                    </p:blipFill>
                    <p:spPr>
                      <a:xfrm>
                        <a:off x="1392" y="774157"/>
                        <a:ext cx="1393" cy="139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301B010-A807-46CF-B5AA-C6BCED405530}"/>
              </a:ext>
            </a:extLst>
          </p:cNvPr>
          <p:cNvSpPr/>
          <p:nvPr>
            <p:custDataLst>
              <p:tags r:id="rId3"/>
            </p:custDataLst>
          </p:nvPr>
        </p:nvSpPr>
        <p:spPr bwMode="auto">
          <a:xfrm>
            <a:off x="0" y="772765"/>
            <a:ext cx="139216" cy="139216"/>
          </a:xfrm>
          <a:prstGeom prst="rect">
            <a:avLst/>
          </a:prstGeom>
          <a:no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fontAlgn="base">
              <a:spcBef>
                <a:spcPct val="0"/>
              </a:spcBef>
              <a:spcAft>
                <a:spcPct val="0"/>
              </a:spcAft>
            </a:pPr>
            <a:endParaRPr lang="fr-FR" sz="1929" b="1" dirty="0">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F44C0D04-7950-400E-B233-E53C2A52E2FF}"/>
              </a:ext>
            </a:extLst>
          </p:cNvPr>
          <p:cNvSpPr>
            <a:spLocks noGrp="1"/>
          </p:cNvSpPr>
          <p:nvPr>
            <p:ph type="title"/>
          </p:nvPr>
        </p:nvSpPr>
        <p:spPr/>
        <p:txBody>
          <a:bodyPr vert="horz"/>
          <a:lstStyle/>
          <a:p>
            <a:r>
              <a:rPr lang="fr-FR" dirty="0"/>
              <a:t>Retours des focus groups départementaux  1/2</a:t>
            </a:r>
          </a:p>
        </p:txBody>
      </p:sp>
      <p:sp>
        <p:nvSpPr>
          <p:cNvPr id="6" name="TextBox 5">
            <a:extLst>
              <a:ext uri="{FF2B5EF4-FFF2-40B4-BE49-F238E27FC236}">
                <a16:creationId xmlns:a16="http://schemas.microsoft.com/office/drawing/2014/main" id="{9744030E-B8D3-49BC-BE0B-253D0389677A}"/>
              </a:ext>
            </a:extLst>
          </p:cNvPr>
          <p:cNvSpPr txBox="1"/>
          <p:nvPr/>
        </p:nvSpPr>
        <p:spPr>
          <a:xfrm>
            <a:off x="5067210" y="1788406"/>
            <a:ext cx="5213929" cy="4945969"/>
          </a:xfrm>
          <a:prstGeom prst="rect">
            <a:avLst/>
          </a:prstGeom>
          <a:noFill/>
        </p:spPr>
        <p:txBody>
          <a:bodyPr wrap="square" lIns="0" tIns="36576" rIns="0" bIns="0" rtlCol="0">
            <a:spAutoFit/>
          </a:bodyPr>
          <a:lstStyle/>
          <a:p>
            <a:r>
              <a:rPr lang="fr-FR" sz="1100" dirty="0">
                <a:solidFill>
                  <a:schemeClr val="bg1"/>
                </a:solidFill>
              </a:rPr>
              <a:t>1. </a:t>
            </a:r>
            <a:r>
              <a:rPr lang="fr-FR" sz="1100" b="1" dirty="0">
                <a:solidFill>
                  <a:schemeClr val="bg1"/>
                </a:solidFill>
              </a:rPr>
              <a:t>Communiquer / informer / animer</a:t>
            </a:r>
            <a:r>
              <a:rPr lang="fr-FR" sz="1100" dirty="0">
                <a:solidFill>
                  <a:schemeClr val="bg1"/>
                </a:solidFill>
              </a:rPr>
              <a:t> </a:t>
            </a:r>
          </a:p>
          <a:p>
            <a:pPr marL="171450" indent="-171450">
              <a:buFont typeface="Arial" panose="020B0604020202020204" pitchFamily="34" charset="0"/>
              <a:buChar char="•"/>
            </a:pPr>
            <a:r>
              <a:rPr lang="fr-FR" sz="1100" dirty="0">
                <a:solidFill>
                  <a:schemeClr val="bg1"/>
                </a:solidFill>
              </a:rPr>
              <a:t>Méconnaissance des structures de ville par les établissements</a:t>
            </a:r>
          </a:p>
          <a:p>
            <a:pPr marL="171450" indent="-171450">
              <a:buFont typeface="Arial" panose="020B0604020202020204" pitchFamily="34" charset="0"/>
              <a:buChar char="•"/>
            </a:pPr>
            <a:r>
              <a:rPr lang="fr-FR" sz="1100" dirty="0">
                <a:solidFill>
                  <a:schemeClr val="bg1"/>
                </a:solidFill>
              </a:rPr>
              <a:t>L’identification d’un correspondant des CPTS au sein des ES est souhaitable.</a:t>
            </a:r>
          </a:p>
          <a:p>
            <a:pPr marL="171450" indent="-171450">
              <a:buFont typeface="Arial" panose="020B0604020202020204" pitchFamily="34" charset="0"/>
              <a:buChar char="•"/>
            </a:pPr>
            <a:r>
              <a:rPr lang="fr-FR" sz="1100" dirty="0">
                <a:solidFill>
                  <a:schemeClr val="bg1"/>
                </a:solidFill>
              </a:rPr>
              <a:t>Les ES ont un double rôle à jouer: a) interlocuteur en proximité de la CPTS et b) intermédiaire avec le CHU, notamment pour le projet de SAS (Service d’accès aux soins)</a:t>
            </a:r>
          </a:p>
          <a:p>
            <a:pPr marL="171450" indent="-171450">
              <a:buFont typeface="Arial" panose="020B0604020202020204" pitchFamily="34" charset="0"/>
              <a:buChar char="•"/>
            </a:pPr>
            <a:r>
              <a:rPr lang="fr-FR" sz="1100" dirty="0">
                <a:solidFill>
                  <a:schemeClr val="bg1"/>
                </a:solidFill>
              </a:rPr>
              <a:t>Les ES appréhendent de devoir coopérer avec plusieurs CPTS.</a:t>
            </a:r>
          </a:p>
          <a:p>
            <a:endParaRPr lang="fr-FR" sz="1100" dirty="0">
              <a:solidFill>
                <a:schemeClr val="bg1"/>
              </a:solidFill>
            </a:endParaRPr>
          </a:p>
          <a:p>
            <a:r>
              <a:rPr lang="fr-FR" sz="1100" b="1" dirty="0">
                <a:solidFill>
                  <a:schemeClr val="bg1"/>
                </a:solidFill>
              </a:rPr>
              <a:t>2. Coordination des parcours </a:t>
            </a:r>
            <a:endParaRPr lang="fr-FR" sz="1100" dirty="0">
              <a:solidFill>
                <a:schemeClr val="bg1"/>
              </a:solidFill>
            </a:endParaRPr>
          </a:p>
          <a:p>
            <a:pPr marL="171450" indent="-171450">
              <a:buFont typeface="Arial" panose="020B0604020202020204" pitchFamily="34" charset="0"/>
              <a:buChar char="•"/>
            </a:pPr>
            <a:r>
              <a:rPr lang="fr-FR" sz="1100" dirty="0">
                <a:solidFill>
                  <a:schemeClr val="bg1"/>
                </a:solidFill>
              </a:rPr>
              <a:t>ES intéressés par un SI de coordination des parcours unique de type Globule ou autre sous réserve de complémentarité avec le SIH. </a:t>
            </a:r>
          </a:p>
          <a:p>
            <a:pPr marL="171450" indent="-171450">
              <a:buFont typeface="Arial" panose="020B0604020202020204" pitchFamily="34" charset="0"/>
              <a:buChar char="•"/>
            </a:pPr>
            <a:r>
              <a:rPr lang="fr-FR" sz="1100" dirty="0">
                <a:solidFill>
                  <a:schemeClr val="bg1"/>
                </a:solidFill>
              </a:rPr>
              <a:t>Sorties d’hospitalisation: besoin d’un accès direct au médecin traitant pour certaines sorties;</a:t>
            </a:r>
          </a:p>
          <a:p>
            <a:pPr marL="171450" indent="-171450">
              <a:buFont typeface="Arial" panose="020B0604020202020204" pitchFamily="34" charset="0"/>
              <a:buChar char="•"/>
            </a:pPr>
            <a:r>
              <a:rPr lang="fr-FR" sz="1100" dirty="0">
                <a:solidFill>
                  <a:schemeClr val="bg1"/>
                </a:solidFill>
              </a:rPr>
              <a:t>Les CPTS pourraient faire connaître l’offre de SSR aux MT afin de favoriser les accès directs</a:t>
            </a:r>
          </a:p>
          <a:p>
            <a:pPr marL="171450" indent="-171450">
              <a:buFont typeface="Arial" panose="020B0604020202020204" pitchFamily="34" charset="0"/>
              <a:buChar char="•"/>
            </a:pPr>
            <a:r>
              <a:rPr lang="fr-FR" sz="1100" dirty="0">
                <a:solidFill>
                  <a:schemeClr val="bg1"/>
                </a:solidFill>
              </a:rPr>
              <a:t>Parcours PA: projets </a:t>
            </a:r>
            <a:r>
              <a:rPr lang="fr-FR" sz="1100" dirty="0" err="1">
                <a:solidFill>
                  <a:schemeClr val="bg1"/>
                </a:solidFill>
              </a:rPr>
              <a:t>Divadom</a:t>
            </a:r>
            <a:r>
              <a:rPr lang="fr-FR" sz="1100" dirty="0">
                <a:solidFill>
                  <a:schemeClr val="bg1"/>
                </a:solidFill>
              </a:rPr>
              <a:t> (AMI ARS) en cours pour faciliter le suivi à domicile en alternative à l’EHPAD pourra associer les CPTS et les HP, notamment ceux qui gèrent des EHPAD et SSIAD</a:t>
            </a:r>
          </a:p>
          <a:p>
            <a:r>
              <a:rPr lang="fr-FR" sz="1100" dirty="0">
                <a:solidFill>
                  <a:schemeClr val="bg1"/>
                </a:solidFill>
              </a:rPr>
              <a:t> </a:t>
            </a:r>
          </a:p>
          <a:p>
            <a:r>
              <a:rPr lang="fr-FR" sz="1100" b="1" dirty="0">
                <a:solidFill>
                  <a:schemeClr val="bg1"/>
                </a:solidFill>
              </a:rPr>
              <a:t>3. Gouvernance </a:t>
            </a:r>
            <a:endParaRPr lang="fr-FR" sz="1100" dirty="0">
              <a:solidFill>
                <a:schemeClr val="bg1"/>
              </a:solidFill>
            </a:endParaRPr>
          </a:p>
          <a:p>
            <a:pPr marL="171450" indent="-171450">
              <a:buFont typeface="Arial" panose="020B0604020202020204" pitchFamily="34" charset="0"/>
              <a:buChar char="•"/>
            </a:pPr>
            <a:r>
              <a:rPr lang="fr-FR" sz="1100" dirty="0">
                <a:solidFill>
                  <a:schemeClr val="bg1"/>
                </a:solidFill>
              </a:rPr>
              <a:t>Priorité aux groupes de travail CPTS / ES pour faire émerger et converger les priorités des acteurs;</a:t>
            </a:r>
          </a:p>
          <a:p>
            <a:pPr marL="171450" indent="-171450">
              <a:buFont typeface="Arial" panose="020B0604020202020204" pitchFamily="34" charset="0"/>
              <a:buChar char="•"/>
            </a:pPr>
            <a:r>
              <a:rPr lang="fr-FR" sz="1100" dirty="0">
                <a:solidFill>
                  <a:schemeClr val="bg1"/>
                </a:solidFill>
              </a:rPr>
              <a:t>A défaut de CPTS, un appui est à trouver auprès des ESP ou des MSP</a:t>
            </a:r>
          </a:p>
          <a:p>
            <a:endParaRPr lang="fr-FR" sz="1100" dirty="0">
              <a:solidFill>
                <a:schemeClr val="bg1"/>
              </a:solidFill>
            </a:endParaRPr>
          </a:p>
          <a:p>
            <a:r>
              <a:rPr lang="fr-FR" sz="1100" b="1" dirty="0">
                <a:solidFill>
                  <a:schemeClr val="bg1"/>
                </a:solidFill>
              </a:rPr>
              <a:t>4.Outils, RH et fonctions supports</a:t>
            </a:r>
          </a:p>
          <a:p>
            <a:pPr marL="171450" indent="-171450">
              <a:buFont typeface="Arial" panose="020B0604020202020204" pitchFamily="34" charset="0"/>
              <a:buChar char="•"/>
            </a:pPr>
            <a:r>
              <a:rPr lang="fr-FR" sz="1100" dirty="0">
                <a:solidFill>
                  <a:schemeClr val="bg1"/>
                </a:solidFill>
              </a:rPr>
              <a:t>Mise à disposition de locaux de consultations pour les spécialistes de ville ou les consultations de télémédecine en relais du GHT</a:t>
            </a:r>
          </a:p>
          <a:p>
            <a:pPr marL="171450" indent="-171450">
              <a:buFont typeface="Arial" panose="020B0604020202020204" pitchFamily="34" charset="0"/>
              <a:buChar char="•"/>
            </a:pPr>
            <a:r>
              <a:rPr lang="fr-FR" sz="1100" dirty="0">
                <a:solidFill>
                  <a:schemeClr val="bg1"/>
                </a:solidFill>
              </a:rPr>
              <a:t>Imagerie et biologie: projets conjoints ES-cabinet de radiologie et labo de ville à développer</a:t>
            </a:r>
          </a:p>
        </p:txBody>
      </p:sp>
      <p:sp>
        <p:nvSpPr>
          <p:cNvPr id="7" name="Rectangle 6">
            <a:extLst>
              <a:ext uri="{FF2B5EF4-FFF2-40B4-BE49-F238E27FC236}">
                <a16:creationId xmlns:a16="http://schemas.microsoft.com/office/drawing/2014/main" id="{AF7559A4-7B53-40EA-B687-0EBAF7A1E5F2}"/>
              </a:ext>
            </a:extLst>
          </p:cNvPr>
          <p:cNvSpPr/>
          <p:nvPr/>
        </p:nvSpPr>
        <p:spPr>
          <a:xfrm>
            <a:off x="139216" y="1709701"/>
            <a:ext cx="4628458" cy="5339923"/>
          </a:xfrm>
          <a:prstGeom prst="rect">
            <a:avLst/>
          </a:prstGeom>
        </p:spPr>
        <p:txBody>
          <a:bodyPr wrap="square" lIns="91440" tIns="45720" rIns="91440" bIns="45720" anchor="t">
            <a:spAutoFit/>
          </a:bodyPr>
          <a:lstStyle/>
          <a:p>
            <a:r>
              <a:rPr lang="fr-FR" sz="1100" dirty="0">
                <a:solidFill>
                  <a:schemeClr val="bg1"/>
                </a:solidFill>
              </a:rPr>
              <a:t>1. </a:t>
            </a:r>
            <a:r>
              <a:rPr lang="fr-FR" sz="1100" b="1" dirty="0">
                <a:solidFill>
                  <a:schemeClr val="bg1"/>
                </a:solidFill>
              </a:rPr>
              <a:t>Communiquer / informer / animer</a:t>
            </a:r>
            <a:endParaRPr lang="fr-FR" sz="1100" dirty="0">
              <a:solidFill>
                <a:schemeClr val="bg1"/>
              </a:solidFill>
            </a:endParaRPr>
          </a:p>
          <a:p>
            <a:pPr marL="171450" indent="-171450">
              <a:buFont typeface="Arial" panose="020B0604020202020204" pitchFamily="34" charset="0"/>
              <a:buChar char="•"/>
            </a:pPr>
            <a:r>
              <a:rPr lang="fr-FR" sz="1100" dirty="0">
                <a:solidFill>
                  <a:schemeClr val="bg1"/>
                </a:solidFill>
              </a:rPr>
              <a:t>Méconnaissance par les CPTS des services/ offres proposés par les établissements de santé;</a:t>
            </a:r>
          </a:p>
          <a:p>
            <a:pPr marL="171450" indent="-171450">
              <a:buFont typeface="Arial" panose="020B0604020202020204" pitchFamily="34" charset="0"/>
              <a:buChar char="•"/>
            </a:pPr>
            <a:r>
              <a:rPr lang="fr-FR" sz="1100" dirty="0">
                <a:solidFill>
                  <a:schemeClr val="bg1"/>
                </a:solidFill>
              </a:rPr>
              <a:t>Besoin d’un annuaire des médecins des établissements pour faciliter un accès direct pour avis ou hospitalisation;</a:t>
            </a:r>
          </a:p>
          <a:p>
            <a:pPr marL="171450" indent="-171450">
              <a:buFont typeface="Arial" panose="020B0604020202020204" pitchFamily="34" charset="0"/>
              <a:buChar char="•"/>
            </a:pPr>
            <a:r>
              <a:rPr lang="fr-FR" sz="1100" dirty="0">
                <a:solidFill>
                  <a:schemeClr val="bg1"/>
                </a:solidFill>
              </a:rPr>
              <a:t>Nécessité de faire connaître les lieux de stage pour les internes, d’actualiser le recensement des MSP installées ou en projet ainsi que les postes partagés (renforcement de l’attractivité Ville-hôpital).</a:t>
            </a:r>
          </a:p>
          <a:p>
            <a:r>
              <a:rPr lang="fr-FR" sz="1100" dirty="0">
                <a:solidFill>
                  <a:schemeClr val="bg1"/>
                </a:solidFill>
              </a:rPr>
              <a:t> </a:t>
            </a:r>
          </a:p>
          <a:p>
            <a:r>
              <a:rPr lang="fr-FR" sz="1100" b="1" dirty="0">
                <a:solidFill>
                  <a:schemeClr val="bg1"/>
                </a:solidFill>
              </a:rPr>
              <a:t>2. Coordination des parcours, soins non programmés</a:t>
            </a:r>
            <a:endParaRPr lang="fr-FR" sz="1100" dirty="0">
              <a:solidFill>
                <a:schemeClr val="bg1"/>
              </a:solidFill>
            </a:endParaRPr>
          </a:p>
          <a:p>
            <a:pPr marL="171450" indent="-171450">
              <a:buFont typeface="Arial" panose="020B0604020202020204" pitchFamily="34" charset="0"/>
              <a:buChar char="•"/>
            </a:pPr>
            <a:r>
              <a:rPr lang="fr-FR" sz="1100" dirty="0">
                <a:solidFill>
                  <a:schemeClr val="bg1"/>
                </a:solidFill>
              </a:rPr>
              <a:t>Besoin d’un SI unique de coordination des parcours : </a:t>
            </a:r>
            <a:r>
              <a:rPr lang="fr-FR" sz="1100" dirty="0" err="1">
                <a:solidFill>
                  <a:schemeClr val="bg1"/>
                </a:solidFill>
              </a:rPr>
              <a:t>Covalia</a:t>
            </a:r>
            <a:r>
              <a:rPr lang="fr-FR" sz="1100" dirty="0">
                <a:solidFill>
                  <a:schemeClr val="bg1"/>
                </a:solidFill>
              </a:rPr>
              <a:t> pas encore opérant / logiciel Globule utilisé par les CPTS ;</a:t>
            </a:r>
          </a:p>
          <a:p>
            <a:pPr marL="171450" indent="-171450">
              <a:buFont typeface="Arial" panose="020B0604020202020204" pitchFamily="34" charset="0"/>
              <a:buChar char="•"/>
            </a:pPr>
            <a:r>
              <a:rPr lang="fr-FR" sz="1100" dirty="0">
                <a:solidFill>
                  <a:schemeClr val="bg1"/>
                </a:solidFill>
              </a:rPr>
              <a:t>Demande d’identification de référents coordination ville hôpital au sein des CH pour être les interlocuteurs des coordonnateurs des CPTS ;</a:t>
            </a:r>
          </a:p>
          <a:p>
            <a:pPr marL="171450" indent="-171450">
              <a:buFont typeface="Arial" panose="020B0604020202020204" pitchFamily="34" charset="0"/>
              <a:buChar char="•"/>
            </a:pPr>
            <a:r>
              <a:rPr lang="fr-FR" sz="1100" dirty="0">
                <a:solidFill>
                  <a:schemeClr val="bg1"/>
                </a:solidFill>
              </a:rPr>
              <a:t>Projet de parcours PA CPTS / CH du Pays de Retz : repérage de la fragilité et anticipation de la sortie d’hospitalisation</a:t>
            </a:r>
          </a:p>
          <a:p>
            <a:pPr marL="171450" indent="-171450">
              <a:buFont typeface="Arial" panose="020B0604020202020204" pitchFamily="34" charset="0"/>
              <a:buChar char="•"/>
            </a:pPr>
            <a:r>
              <a:rPr lang="fr-FR" sz="1100" dirty="0">
                <a:solidFill>
                  <a:schemeClr val="bg1"/>
                </a:solidFill>
              </a:rPr>
              <a:t>Modèle intéressant du CH Chateaubriant qui fonctionne avec 3 ETP médecins à temps partagé, prennent en charge des soins non programmés et font des remplacements en MSP.</a:t>
            </a:r>
          </a:p>
          <a:p>
            <a:pPr marL="171450" indent="-171450">
              <a:buFont typeface="Arial" panose="020B0604020202020204" pitchFamily="34" charset="0"/>
              <a:buChar char="•"/>
            </a:pPr>
            <a:r>
              <a:rPr lang="fr-FR" sz="1100" dirty="0">
                <a:solidFill>
                  <a:schemeClr val="bg1"/>
                </a:solidFill>
              </a:rPr>
              <a:t>Crainte d’une avancée à marche forcée sur le SAS</a:t>
            </a:r>
          </a:p>
          <a:p>
            <a:r>
              <a:rPr lang="fr-FR" sz="1100" dirty="0">
                <a:solidFill>
                  <a:schemeClr val="bg1"/>
                </a:solidFill>
              </a:rPr>
              <a:t> </a:t>
            </a:r>
          </a:p>
          <a:p>
            <a:r>
              <a:rPr lang="fr-FR" sz="1100" b="1" dirty="0">
                <a:solidFill>
                  <a:schemeClr val="bg1"/>
                </a:solidFill>
              </a:rPr>
              <a:t>3. Gouvernance </a:t>
            </a:r>
            <a:endParaRPr lang="fr-FR" sz="1100" dirty="0">
              <a:solidFill>
                <a:schemeClr val="bg1"/>
              </a:solidFill>
            </a:endParaRPr>
          </a:p>
          <a:p>
            <a:pPr marL="171450" indent="-171450">
              <a:buFont typeface="Arial" panose="020B0604020202020204" pitchFamily="34" charset="0"/>
              <a:buChar char="•"/>
            </a:pPr>
            <a:r>
              <a:rPr lang="fr-FR" sz="1100" dirty="0">
                <a:solidFill>
                  <a:schemeClr val="bg1"/>
                </a:solidFill>
              </a:rPr>
              <a:t>Certains hôpitaux sont associés à des CPTS et siègent au sein d’un collège dédié avec un rôle consultatif</a:t>
            </a:r>
          </a:p>
          <a:p>
            <a:pPr marL="171450" indent="-171450">
              <a:buFont typeface="Arial" panose="020B0604020202020204" pitchFamily="34" charset="0"/>
              <a:buChar char="•"/>
            </a:pPr>
            <a:r>
              <a:rPr lang="fr-FR" sz="1100" dirty="0">
                <a:solidFill>
                  <a:schemeClr val="bg1"/>
                </a:solidFill>
              </a:rPr>
              <a:t>Dans le cas des CPTS en projet, la priorité est donnée à la mise en place de groupes de travail ville hôpital pour identifier des besoins partagés entre projet médical du CH et le projet de la CPTS</a:t>
            </a:r>
          </a:p>
          <a:p>
            <a:pPr marL="171450" indent="-171450">
              <a:buFont typeface="Arial" panose="020B0604020202020204" pitchFamily="34" charset="0"/>
              <a:buChar char="•"/>
            </a:pPr>
            <a:r>
              <a:rPr lang="fr-FR" sz="1100" dirty="0">
                <a:solidFill>
                  <a:schemeClr val="bg1"/>
                </a:solidFill>
              </a:rPr>
              <a:t>Une instance de gouvernance territoriale des parcours pourrait être animée par le DAC et associer les CPTS et le GHT. </a:t>
            </a:r>
          </a:p>
          <a:p>
            <a:pPr marL="171450" indent="-171450">
              <a:buFont typeface="Arial" panose="020B0604020202020204" pitchFamily="34" charset="0"/>
              <a:buChar char="•"/>
            </a:pPr>
            <a:r>
              <a:rPr lang="fr-FR" sz="1100" dirty="0">
                <a:solidFill>
                  <a:schemeClr val="bg1"/>
                </a:solidFill>
              </a:rPr>
              <a:t>Mise en place souhaitable d’un groupe de travail CHU et inter CPTS, en lien avec les ES de l’étude (filières de prise en charge). </a:t>
            </a:r>
          </a:p>
        </p:txBody>
      </p:sp>
      <p:sp>
        <p:nvSpPr>
          <p:cNvPr id="8" name="Rectangle 7">
            <a:extLst>
              <a:ext uri="{FF2B5EF4-FFF2-40B4-BE49-F238E27FC236}">
                <a16:creationId xmlns:a16="http://schemas.microsoft.com/office/drawing/2014/main" id="{6C41A467-FECC-4B04-9C0A-737D5DEEC824}"/>
              </a:ext>
            </a:extLst>
          </p:cNvPr>
          <p:cNvSpPr/>
          <p:nvPr/>
        </p:nvSpPr>
        <p:spPr>
          <a:xfrm>
            <a:off x="334407" y="1121526"/>
            <a:ext cx="4320000" cy="581287"/>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600" b="1" dirty="0">
                <a:solidFill>
                  <a:schemeClr val="bg1"/>
                </a:solidFill>
              </a:rPr>
              <a:t>Enjeux des CPTS</a:t>
            </a:r>
            <a:endParaRPr lang="fr-FR" sz="1600" dirty="0">
              <a:solidFill>
                <a:schemeClr val="bg1"/>
              </a:solidFill>
            </a:endParaRPr>
          </a:p>
        </p:txBody>
      </p:sp>
      <p:sp>
        <p:nvSpPr>
          <p:cNvPr id="9" name="Rectangle 8">
            <a:extLst>
              <a:ext uri="{FF2B5EF4-FFF2-40B4-BE49-F238E27FC236}">
                <a16:creationId xmlns:a16="http://schemas.microsoft.com/office/drawing/2014/main" id="{F00D2210-43A4-487A-AFDD-55C23D3D8430}"/>
              </a:ext>
            </a:extLst>
          </p:cNvPr>
          <p:cNvSpPr/>
          <p:nvPr/>
        </p:nvSpPr>
        <p:spPr>
          <a:xfrm>
            <a:off x="5477884" y="1121526"/>
            <a:ext cx="4853896" cy="581287"/>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600" b="1" dirty="0">
                <a:solidFill>
                  <a:schemeClr val="bg1"/>
                </a:solidFill>
              </a:rPr>
              <a:t>Enjeux des établissements</a:t>
            </a:r>
            <a:endParaRPr lang="fr-FR" sz="1600" dirty="0">
              <a:solidFill>
                <a:schemeClr val="bg1"/>
              </a:solidFill>
            </a:endParaRPr>
          </a:p>
        </p:txBody>
      </p:sp>
    </p:spTree>
    <p:extLst>
      <p:ext uri="{BB962C8B-B14F-4D97-AF65-F5344CB8AC3E}">
        <p14:creationId xmlns:p14="http://schemas.microsoft.com/office/powerpoint/2010/main" val="3777129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4544212-4E66-42E6-8699-3DFAB8639FA4}"/>
              </a:ext>
            </a:extLst>
          </p:cNvPr>
          <p:cNvGraphicFramePr>
            <a:graphicFrameLocks noChangeAspect="1"/>
          </p:cNvGraphicFramePr>
          <p:nvPr>
            <p:custDataLst>
              <p:tags r:id="rId2"/>
            </p:custDataLst>
            <p:extLst>
              <p:ext uri="{D42A27DB-BD31-4B8C-83A1-F6EECF244321}">
                <p14:modId xmlns:p14="http://schemas.microsoft.com/office/powerpoint/2010/main" val="3879899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9"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84544212-4E66-42E6-8699-3DFAB8639F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7F5182B-4AA6-49DB-BBF0-8BC4A3C17F56}"/>
              </a:ext>
            </a:extLst>
          </p:cNvPr>
          <p:cNvSpPr>
            <a:spLocks noGrp="1"/>
          </p:cNvSpPr>
          <p:nvPr>
            <p:ph type="title"/>
          </p:nvPr>
        </p:nvSpPr>
        <p:spPr/>
        <p:txBody>
          <a:bodyPr vert="horz"/>
          <a:lstStyle/>
          <a:p>
            <a:r>
              <a:rPr lang="fr-FR" dirty="0"/>
              <a:t>Retours des focus groups départementaux 2/2</a:t>
            </a:r>
          </a:p>
        </p:txBody>
      </p:sp>
      <p:sp>
        <p:nvSpPr>
          <p:cNvPr id="9" name="Rectangle 8">
            <a:extLst>
              <a:ext uri="{FF2B5EF4-FFF2-40B4-BE49-F238E27FC236}">
                <a16:creationId xmlns:a16="http://schemas.microsoft.com/office/drawing/2014/main" id="{EADAC33C-B046-4A2B-8942-AE71372D0F74}"/>
              </a:ext>
            </a:extLst>
          </p:cNvPr>
          <p:cNvSpPr/>
          <p:nvPr/>
        </p:nvSpPr>
        <p:spPr>
          <a:xfrm>
            <a:off x="768040" y="1321573"/>
            <a:ext cx="4191418" cy="581287"/>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600" b="1" dirty="0">
                <a:solidFill>
                  <a:schemeClr val="bg1"/>
                </a:solidFill>
              </a:rPr>
              <a:t>Consensus</a:t>
            </a:r>
            <a:endParaRPr lang="fr-FR" sz="1600" dirty="0">
              <a:solidFill>
                <a:schemeClr val="bg1"/>
              </a:solidFill>
            </a:endParaRPr>
          </a:p>
        </p:txBody>
      </p:sp>
      <p:graphicFrame>
        <p:nvGraphicFramePr>
          <p:cNvPr id="10" name="Table 10">
            <a:extLst>
              <a:ext uri="{FF2B5EF4-FFF2-40B4-BE49-F238E27FC236}">
                <a16:creationId xmlns:a16="http://schemas.microsoft.com/office/drawing/2014/main" id="{2CE7E534-573F-4FD1-B260-FD6D0E7B0F8F}"/>
              </a:ext>
            </a:extLst>
          </p:cNvPr>
          <p:cNvGraphicFramePr>
            <a:graphicFrameLocks noGrp="1"/>
          </p:cNvGraphicFramePr>
          <p:nvPr>
            <p:extLst>
              <p:ext uri="{D42A27DB-BD31-4B8C-83A1-F6EECF244321}">
                <p14:modId xmlns:p14="http://schemas.microsoft.com/office/powerpoint/2010/main" val="2015233077"/>
              </p:ext>
            </p:extLst>
          </p:nvPr>
        </p:nvGraphicFramePr>
        <p:xfrm>
          <a:off x="886705" y="6070199"/>
          <a:ext cx="8918401" cy="708279"/>
        </p:xfrm>
        <a:graphic>
          <a:graphicData uri="http://schemas.openxmlformats.org/drawingml/2006/table">
            <a:tbl>
              <a:tblPr>
                <a:tableStyleId>{F5AB1C69-6EDB-4FF4-983F-18BD219EF322}</a:tableStyleId>
              </a:tblPr>
              <a:tblGrid>
                <a:gridCol w="4380620">
                  <a:extLst>
                    <a:ext uri="{9D8B030D-6E8A-4147-A177-3AD203B41FA5}">
                      <a16:colId xmlns:a16="http://schemas.microsoft.com/office/drawing/2014/main" val="1467164891"/>
                    </a:ext>
                  </a:extLst>
                </a:gridCol>
                <a:gridCol w="4537781">
                  <a:extLst>
                    <a:ext uri="{9D8B030D-6E8A-4147-A177-3AD203B41FA5}">
                      <a16:colId xmlns:a16="http://schemas.microsoft.com/office/drawing/2014/main" val="1989552163"/>
                    </a:ext>
                  </a:extLst>
                </a:gridCol>
              </a:tblGrid>
              <a:tr h="370840">
                <a:tc>
                  <a:txBody>
                    <a:bodyPr/>
                    <a:lstStyle/>
                    <a:p>
                      <a:r>
                        <a:rPr lang="fr-FR" dirty="0"/>
                        <a:t>Les spécialités remontées par les professionnels de santé comme étant les plus en tension dans le département (issu des questionnaires)</a:t>
                      </a:r>
                    </a:p>
                  </a:txBody>
                  <a:tcPr>
                    <a:solidFill>
                      <a:schemeClr val="accent3">
                        <a:lumMod val="75000"/>
                      </a:schemeClr>
                    </a:solidFill>
                  </a:tcPr>
                </a:tc>
                <a:tc>
                  <a:txBody>
                    <a:bodyPr/>
                    <a:lstStyle/>
                    <a:p>
                      <a:r>
                        <a:rPr lang="fr-FR" dirty="0">
                          <a:solidFill>
                            <a:schemeClr val="bg1"/>
                          </a:solidFill>
                        </a:rPr>
                        <a:t>Radiologie, médecine générale</a:t>
                      </a:r>
                    </a:p>
                  </a:txBody>
                  <a:tcPr>
                    <a:solidFill>
                      <a:schemeClr val="accent3">
                        <a:lumMod val="20000"/>
                        <a:lumOff val="80000"/>
                      </a:schemeClr>
                    </a:solidFill>
                  </a:tcPr>
                </a:tc>
                <a:extLst>
                  <a:ext uri="{0D108BD9-81ED-4DB2-BD59-A6C34878D82A}">
                    <a16:rowId xmlns:a16="http://schemas.microsoft.com/office/drawing/2014/main" val="850670159"/>
                  </a:ext>
                </a:extLst>
              </a:tr>
            </a:tbl>
          </a:graphicData>
        </a:graphic>
      </p:graphicFrame>
      <p:sp>
        <p:nvSpPr>
          <p:cNvPr id="11" name="Rectangle 10">
            <a:extLst>
              <a:ext uri="{FF2B5EF4-FFF2-40B4-BE49-F238E27FC236}">
                <a16:creationId xmlns:a16="http://schemas.microsoft.com/office/drawing/2014/main" id="{DA38F5F9-72E7-4AFA-9D26-B95A24F67C0D}"/>
              </a:ext>
            </a:extLst>
          </p:cNvPr>
          <p:cNvSpPr/>
          <p:nvPr/>
        </p:nvSpPr>
        <p:spPr>
          <a:xfrm>
            <a:off x="731877" y="1970921"/>
            <a:ext cx="9549262" cy="4185761"/>
          </a:xfrm>
          <a:prstGeom prst="rect">
            <a:avLst/>
          </a:prstGeom>
        </p:spPr>
        <p:txBody>
          <a:bodyPr wrap="square">
            <a:spAutoFit/>
          </a:bodyPr>
          <a:lstStyle/>
          <a:p>
            <a:pPr marL="285750" indent="-285750">
              <a:buClr>
                <a:srgbClr val="0C4672"/>
              </a:buClr>
              <a:buFont typeface="Arial" panose="020B0604020202020204" pitchFamily="34" charset="0"/>
              <a:buChar char="►"/>
            </a:pPr>
            <a:r>
              <a:rPr lang="fr-FR" sz="1400" dirty="0">
                <a:solidFill>
                  <a:schemeClr val="bg1"/>
                </a:solidFill>
              </a:rPr>
              <a:t>Besoin de renforcer les accès directs aux médecins des établissements de santé pour les CPTS et réciproquement. </a:t>
            </a:r>
          </a:p>
          <a:p>
            <a:pPr marL="285750" indent="-285750">
              <a:buClr>
                <a:srgbClr val="0C4672"/>
              </a:buClr>
              <a:buFont typeface="Arial" panose="020B0604020202020204" pitchFamily="34" charset="0"/>
              <a:buChar char="►"/>
            </a:pPr>
            <a:endParaRPr lang="fr-FR" sz="1400" dirty="0">
              <a:solidFill>
                <a:schemeClr val="bg1"/>
              </a:solidFill>
            </a:endParaRPr>
          </a:p>
          <a:p>
            <a:pPr marL="285750" indent="-285750">
              <a:buClr>
                <a:srgbClr val="0C4672"/>
              </a:buClr>
              <a:buFont typeface="Arial" panose="020B0604020202020204" pitchFamily="34" charset="0"/>
              <a:buChar char="►"/>
            </a:pPr>
            <a:r>
              <a:rPr lang="fr-FR" sz="1400" dirty="0">
                <a:solidFill>
                  <a:schemeClr val="bg1"/>
                </a:solidFill>
              </a:rPr>
              <a:t>La désignation dans les ES d’un interlocuteur du coordonnateur de la CPTS serait très utile;</a:t>
            </a:r>
          </a:p>
          <a:p>
            <a:pPr marL="285750" indent="-285750">
              <a:buClr>
                <a:srgbClr val="0C4672"/>
              </a:buClr>
              <a:buFont typeface="Arial" panose="020B0604020202020204" pitchFamily="34" charset="0"/>
              <a:buChar char="►"/>
            </a:pPr>
            <a:endParaRPr lang="fr-FR" sz="1400" dirty="0">
              <a:solidFill>
                <a:schemeClr val="bg1"/>
              </a:solidFill>
            </a:endParaRPr>
          </a:p>
          <a:p>
            <a:pPr marL="285750" indent="-285750">
              <a:buClr>
                <a:srgbClr val="0C4672"/>
              </a:buClr>
              <a:buFont typeface="Arial" panose="020B0604020202020204" pitchFamily="34" charset="0"/>
              <a:buChar char="►"/>
            </a:pPr>
            <a:r>
              <a:rPr lang="fr-FR" sz="1400" dirty="0">
                <a:solidFill>
                  <a:schemeClr val="bg1"/>
                </a:solidFill>
              </a:rPr>
              <a:t>A terme la participation des établissements à la gouvernance des CPTS est souhaitable de même qu’inversement la participation de la CPTS à la gouvernance des ES. </a:t>
            </a:r>
          </a:p>
          <a:p>
            <a:pPr marL="285750" indent="-285750">
              <a:buClr>
                <a:srgbClr val="0C4672"/>
              </a:buClr>
              <a:buFont typeface="Arial" panose="020B0604020202020204" pitchFamily="34" charset="0"/>
              <a:buChar char="►"/>
            </a:pPr>
            <a:endParaRPr lang="fr-FR" sz="1400" dirty="0">
              <a:solidFill>
                <a:schemeClr val="bg1"/>
              </a:solidFill>
            </a:endParaRPr>
          </a:p>
          <a:p>
            <a:pPr marL="285750" indent="-285750">
              <a:buClr>
                <a:srgbClr val="0C4672"/>
              </a:buClr>
              <a:buFont typeface="Arial" panose="020B0604020202020204" pitchFamily="34" charset="0"/>
              <a:buChar char="►"/>
            </a:pPr>
            <a:r>
              <a:rPr lang="fr-FR" sz="1400" dirty="0">
                <a:solidFill>
                  <a:schemeClr val="bg1"/>
                </a:solidFill>
              </a:rPr>
              <a:t>Dans le cas des CPTS en projet, la mise en place de groupes de travail est un préalable pour faire émerger une vision partagée des besoins.</a:t>
            </a:r>
          </a:p>
          <a:p>
            <a:pPr marL="285750" indent="-285750">
              <a:buClr>
                <a:srgbClr val="0C4672"/>
              </a:buClr>
              <a:buFont typeface="Arial" panose="020B0604020202020204" pitchFamily="34" charset="0"/>
              <a:buChar char="►"/>
            </a:pPr>
            <a:endParaRPr lang="fr-FR" sz="1400" dirty="0">
              <a:solidFill>
                <a:schemeClr val="bg1"/>
              </a:solidFill>
            </a:endParaRPr>
          </a:p>
          <a:p>
            <a:pPr marL="285750" indent="-285750">
              <a:buClr>
                <a:srgbClr val="0C4672"/>
              </a:buClr>
              <a:buFont typeface="Arial" panose="020B0604020202020204" pitchFamily="34" charset="0"/>
              <a:buChar char="►"/>
            </a:pPr>
            <a:r>
              <a:rPr lang="fr-FR" sz="1400" dirty="0">
                <a:solidFill>
                  <a:schemeClr val="bg1"/>
                </a:solidFill>
              </a:rPr>
              <a:t>Une gouvernance inter CPTS / GHT est aussi souhaitée compte tenu des enjeux des coopérations entre les CPTS et le CHU et du rôle que peuvent jouer les établissements de proximité en termes de relais auprès du CHU. Le rôle éventuel du DAC est ici à préciser;</a:t>
            </a:r>
          </a:p>
          <a:p>
            <a:pPr marL="285750" indent="-285750">
              <a:buClr>
                <a:srgbClr val="0C4672"/>
              </a:buClr>
              <a:buFont typeface="Arial" panose="020B0604020202020204" pitchFamily="34" charset="0"/>
              <a:buChar char="►"/>
            </a:pPr>
            <a:endParaRPr lang="fr-FR" sz="1400" dirty="0">
              <a:solidFill>
                <a:schemeClr val="bg1"/>
              </a:solidFill>
            </a:endParaRPr>
          </a:p>
          <a:p>
            <a:pPr marL="285750" indent="-285750">
              <a:buClr>
                <a:srgbClr val="0C4672"/>
              </a:buClr>
              <a:buFont typeface="Arial" panose="020B0604020202020204" pitchFamily="34" charset="0"/>
              <a:buChar char="►"/>
            </a:pPr>
            <a:r>
              <a:rPr lang="fr-FR" sz="1400" dirty="0">
                <a:solidFill>
                  <a:schemeClr val="bg1"/>
                </a:solidFill>
              </a:rPr>
              <a:t>Attente d’un outil SI de coordination des parcours unique et opérationnel</a:t>
            </a:r>
          </a:p>
          <a:p>
            <a:pPr marL="285750" indent="-285750">
              <a:buClr>
                <a:srgbClr val="0C4672"/>
              </a:buClr>
              <a:buFont typeface="Arial" panose="020B0604020202020204" pitchFamily="34" charset="0"/>
              <a:buChar char="►"/>
            </a:pPr>
            <a:endParaRPr lang="fr-FR" sz="1400" dirty="0">
              <a:solidFill>
                <a:schemeClr val="bg1"/>
              </a:solidFill>
            </a:endParaRPr>
          </a:p>
          <a:p>
            <a:pPr marL="285750" indent="-285750">
              <a:buClr>
                <a:srgbClr val="0C4672"/>
              </a:buClr>
              <a:buFont typeface="Arial" panose="020B0604020202020204" pitchFamily="34" charset="0"/>
              <a:buChar char="►"/>
            </a:pPr>
            <a:r>
              <a:rPr lang="fr-FR" sz="1400" dirty="0">
                <a:solidFill>
                  <a:schemeClr val="bg1"/>
                </a:solidFill>
              </a:rPr>
              <a:t>Il y a un consensus pour faire émerger des projets </a:t>
            </a:r>
            <a:r>
              <a:rPr lang="fr-FR" sz="1400" dirty="0" err="1">
                <a:solidFill>
                  <a:schemeClr val="bg1"/>
                </a:solidFill>
              </a:rPr>
              <a:t>co</a:t>
            </a:r>
            <a:r>
              <a:rPr lang="fr-FR" sz="1400" dirty="0">
                <a:solidFill>
                  <a:schemeClr val="bg1"/>
                </a:solidFill>
              </a:rPr>
              <a:t>-portés par les ES et les CPTS sur les soins non programmés, l’accès aux soins spécialisés et aux plateaux techniques.</a:t>
            </a:r>
          </a:p>
          <a:p>
            <a:pPr marL="285750" indent="-285750">
              <a:buClr>
                <a:srgbClr val="0C4672"/>
              </a:buClr>
              <a:buFont typeface="Arial" panose="020B0604020202020204" pitchFamily="34" charset="0"/>
              <a:buChar char="►"/>
            </a:pPr>
            <a:endParaRPr lang="fr-FR" sz="1400" dirty="0">
              <a:solidFill>
                <a:schemeClr val="bg1"/>
              </a:solidFill>
            </a:endParaRPr>
          </a:p>
        </p:txBody>
      </p:sp>
    </p:spTree>
    <p:extLst>
      <p:ext uri="{BB962C8B-B14F-4D97-AF65-F5344CB8AC3E}">
        <p14:creationId xmlns:p14="http://schemas.microsoft.com/office/powerpoint/2010/main" val="2018207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798&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d0lxD5wicbz77JxeCnlZ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zbS2VP8hF8qYXLiOKSfw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zbS2VP8hF8qYXLiOKSfw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9y_tNiXUlLMgF4cOS5X27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light background">
  <a:themeElements>
    <a:clrScheme name="Custom 9">
      <a:dk1>
        <a:srgbClr val="FFFFFF"/>
      </a:dk1>
      <a:lt1>
        <a:srgbClr val="2E2E38"/>
      </a:lt1>
      <a:dk2>
        <a:srgbClr val="FFD2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4574EAB34DC442A477D532E90F4A39" ma:contentTypeVersion="6" ma:contentTypeDescription="Crée un document." ma:contentTypeScope="" ma:versionID="df62ba265b34214c8b1930f450d94574">
  <xsd:schema xmlns:xsd="http://www.w3.org/2001/XMLSchema" xmlns:xs="http://www.w3.org/2001/XMLSchema" xmlns:p="http://schemas.microsoft.com/office/2006/metadata/properties" xmlns:ns2="132020fc-2e11-4887-9112-7c8429f13f6b" targetNamespace="http://schemas.microsoft.com/office/2006/metadata/properties" ma:root="true" ma:fieldsID="842a7ff873ff145044cf52f35dc906a7" ns2:_="">
    <xsd:import namespace="132020fc-2e11-4887-9112-7c8429f13f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2020fc-2e11-4887-9112-7c8429f13f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06A9EB-6E6D-41B6-9AF2-40F0438F3903}">
  <ds:schemaRefs>
    <ds:schemaRef ds:uri="http://schemas.microsoft.com/sharepoint/v3/contenttype/forms"/>
  </ds:schemaRefs>
</ds:datastoreItem>
</file>

<file path=customXml/itemProps2.xml><?xml version="1.0" encoding="utf-8"?>
<ds:datastoreItem xmlns:ds="http://schemas.openxmlformats.org/officeDocument/2006/customXml" ds:itemID="{53AAAC4B-08CE-42CC-AA70-A8F51C290E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2020fc-2e11-4887-9112-7c8429f13f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053A0D-205D-4A95-A5D6-EEFF9F2C3F4F}">
  <ds:schemaRefs>
    <ds:schemaRef ds:uri="http://schemas.microsoft.com/office/infopath/2007/PartnerControls"/>
    <ds:schemaRef ds:uri="132020fc-2e11-4887-9112-7c8429f13f6b"/>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EY regular presentation 2015 v1</Template>
  <TotalTime>0</TotalTime>
  <Words>1338</Words>
  <Application>Microsoft Office PowerPoint</Application>
  <PresentationFormat>Custom</PresentationFormat>
  <Paragraphs>177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EY light background</vt:lpstr>
      <vt:lpstr>Restitution départementale Loire Atlantique </vt:lpstr>
      <vt:lpstr>Répartition des établissements et sites sur le département</vt:lpstr>
      <vt:lpstr>PowerPoint Presentation</vt:lpstr>
      <vt:lpstr>Analyse départementale de la maturité des établissements sur les missions de proximité </vt:lpstr>
      <vt:lpstr>Détail du niveau de réalisation des missions par établissement ou site</vt:lpstr>
      <vt:lpstr>Collaborations entre établissements et CPTS</vt:lpstr>
      <vt:lpstr>Retours des focus groups départementaux  1/2</vt:lpstr>
      <vt:lpstr>Retours des focus groups départementaux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Restitution départementale Loire Atlantique  Document de travail</dc:title>
  <dc:creator/>
  <cp:keywords/>
  <cp:lastModifiedBy/>
  <cp:revision>40</cp:revision>
  <dcterms:created xsi:type="dcterms:W3CDTF">2016-12-19T11:32:50Z</dcterms:created>
  <dcterms:modified xsi:type="dcterms:W3CDTF">2021-06-02T04:25:07Z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0x010100DA4574EAB34DC442A477D532E90F4A39</vt:lpwstr>
  </property>
</Properties>
</file>