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66" r:id="rId5"/>
    <p:sldId id="277" r:id="rId6"/>
    <p:sldId id="267" r:id="rId7"/>
    <p:sldId id="268" r:id="rId8"/>
    <p:sldId id="269" r:id="rId9"/>
    <p:sldId id="270" r:id="rId10"/>
    <p:sldId id="272" r:id="rId11"/>
    <p:sldId id="273" r:id="rId12"/>
    <p:sldId id="274" r:id="rId13"/>
    <p:sldId id="258" r:id="rId14"/>
    <p:sldId id="291" r:id="rId15"/>
    <p:sldId id="292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8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534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94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76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92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809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347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37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138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866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35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578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14BDF-817B-4625-9BAD-81AE9C2FB6EE}" type="datetimeFigureOut">
              <a:rPr lang="fr-FR" smtClean="0"/>
              <a:t>07/06/2018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AC586-1437-45DE-9A54-300CCCFB76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22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RS-PDL-ART51@ars.sante.fr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fr/url?sa=i&amp;rct=j&amp;q=&amp;esrc=s&amp;source=images&amp;cd=&amp;cad=rja&amp;uact=8&amp;ved=2ahUKEwi4joiajYPaAhVN16QKHWuIA3wQjRx6BAgAEAU&amp;url=http://www.pointe-calumet.ca/la-municipalite/formulaire-de-demande-dacces-a-linformation/&amp;psig=AOvVaw1wGFZfKbeDDAl5Rwp-m8MJ&amp;ust=1521917108359421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206680" cy="1470025"/>
          </a:xfrm>
        </p:spPr>
        <p:txBody>
          <a:bodyPr>
            <a:normAutofit fontScale="90000"/>
          </a:bodyPr>
          <a:lstStyle/>
          <a:p>
            <a:r>
              <a:rPr lang="fr-FR" altLang="fr-FR" b="1" dirty="0"/>
              <a:t>Innovation-organisation-financement</a:t>
            </a:r>
            <a:br>
              <a:rPr lang="fr-FR" altLang="fr-FR" b="1" dirty="0"/>
            </a:br>
            <a:r>
              <a:rPr lang="fr-FR" altLang="fr-FR" b="1" dirty="0"/>
              <a:t>Article 51 de la loi de financement </a:t>
            </a:r>
            <a:br>
              <a:rPr lang="fr-FR" altLang="fr-FR" b="1" dirty="0"/>
            </a:br>
            <a:r>
              <a:rPr lang="fr-FR" altLang="fr-FR" b="1" dirty="0"/>
              <a:t>de la sécurité sociale 2018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752600"/>
          </a:xfrm>
        </p:spPr>
        <p:txBody>
          <a:bodyPr/>
          <a:lstStyle/>
          <a:p>
            <a:r>
              <a:rPr lang="fr-FR" dirty="0"/>
              <a:t>M</a:t>
            </a:r>
            <a:r>
              <a:rPr lang="fr-FR" dirty="0" smtClean="0"/>
              <a:t>ai 2018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60648"/>
            <a:ext cx="2420112" cy="165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76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mtClean="0">
                <a:solidFill>
                  <a:srgbClr val="898989"/>
                </a:solidFill>
                <a:latin typeface="Calibri" pitchFamily="34" charset="0"/>
              </a:rPr>
              <a:t>Page </a:t>
            </a:r>
            <a:fld id="{198F6878-7C8E-480F-A5C3-0AFBC7D37487}" type="slidenum">
              <a:rPr lang="fr-FR" altLang="fr-FR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10</a:t>
            </a:fld>
            <a:endParaRPr lang="fr-FR" altLang="fr-FR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6387" name="Espace réservé du numéro de diapositive 5"/>
          <p:cNvSpPr>
            <a:spLocks noGrp="1"/>
          </p:cNvSpPr>
          <p:nvPr/>
        </p:nvSpPr>
        <p:spPr bwMode="auto">
          <a:xfrm>
            <a:off x="6727825" y="6361113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A08EE4C-F21B-4A9E-8520-51C83D5D2850}" type="slidenum">
              <a:rPr lang="fr-FR" altLang="fr-FR" sz="1200">
                <a:solidFill>
                  <a:srgbClr val="EAEAEA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fr-FR" altLang="fr-FR" sz="1200">
              <a:solidFill>
                <a:srgbClr val="EAEAEA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714375" y="1555750"/>
            <a:ext cx="7632700" cy="8651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2400" b="1" dirty="0" smtClean="0">
                <a:solidFill>
                  <a:srgbClr val="FFFFFF"/>
                </a:solidFill>
                <a:latin typeface="Calibri"/>
              </a:rPr>
              <a:t>Les trois grands critères  du </a:t>
            </a:r>
            <a:r>
              <a:rPr lang="fr-FR" sz="2400" b="1" dirty="0" smtClean="0">
                <a:solidFill>
                  <a:srgbClr val="FFFFFF"/>
                </a:solidFill>
              </a:rPr>
              <a:t>cadre </a:t>
            </a:r>
            <a:r>
              <a:rPr lang="fr-FR" sz="2400" b="1" dirty="0">
                <a:solidFill>
                  <a:srgbClr val="FFFFFF"/>
                </a:solidFill>
              </a:rPr>
              <a:t>de l’évaluation </a:t>
            </a:r>
            <a:endParaRPr lang="fr-FR" sz="2400" b="1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31825" y="63500"/>
            <a:ext cx="8229600" cy="922338"/>
          </a:xfrm>
          <a:prstGeom prst="rect">
            <a:avLst/>
          </a:prstGeom>
        </p:spPr>
        <p:txBody>
          <a:bodyPr>
            <a:normAutofit lnSpcReduction="10000"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srgbClr val="266B92"/>
                </a:solidFill>
                <a:latin typeface="Century Gothic"/>
                <a:cs typeface="Century Gothic"/>
              </a:rPr>
              <a:t>Orientations </a:t>
            </a:r>
            <a:r>
              <a:rPr lang="fr-FR" sz="2800" b="1" dirty="0">
                <a:solidFill>
                  <a:srgbClr val="266B92"/>
                </a:solidFill>
                <a:latin typeface="Century Gothic"/>
                <a:cs typeface="Century Gothic"/>
              </a:rPr>
              <a:t>pour le cadre méthodologique de l’évaluation (1)</a:t>
            </a:r>
          </a:p>
        </p:txBody>
      </p:sp>
      <p:sp>
        <p:nvSpPr>
          <p:cNvPr id="6" name="ZoneTexte 18"/>
          <p:cNvSpPr txBox="1"/>
          <p:nvPr/>
        </p:nvSpPr>
        <p:spPr>
          <a:xfrm>
            <a:off x="714375" y="2997200"/>
            <a:ext cx="3240088" cy="1630363"/>
          </a:xfrm>
          <a:prstGeom prst="rect">
            <a:avLst/>
          </a:prstGeom>
          <a:noFill/>
          <a:ln w="28575">
            <a:solidFill>
              <a:srgbClr val="1F497D">
                <a:lumMod val="75000"/>
              </a:srgbClr>
            </a:solidFill>
          </a:ln>
        </p:spPr>
        <p:txBody>
          <a:bodyPr anchor="ctr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2000" b="1" dirty="0" smtClean="0">
                <a:solidFill>
                  <a:srgbClr val="266B7D"/>
                </a:solidFill>
                <a:latin typeface="Century Gothic"/>
                <a:ea typeface="+mj-ea"/>
                <a:cs typeface="Century Gothic"/>
              </a:rPr>
              <a:t>Est-ce que les dispositifs de l’expérimentation sont opérationnels ? 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2000" b="1" dirty="0" smtClean="0">
                <a:solidFill>
                  <a:srgbClr val="266B7D"/>
                </a:solidFill>
                <a:latin typeface="Century Gothic"/>
                <a:ea typeface="+mj-ea"/>
                <a:cs typeface="Century Gothic"/>
              </a:rPr>
              <a:t>Est-ce que la cible de population est facilement atteignable ?</a:t>
            </a:r>
            <a:endParaRPr lang="fr-FR" sz="2000" b="1" i="1" dirty="0">
              <a:solidFill>
                <a:srgbClr val="266B7D"/>
              </a:solidFill>
              <a:latin typeface="Century Gothic"/>
              <a:ea typeface="+mj-ea"/>
              <a:cs typeface="Century Gothic"/>
            </a:endParaRPr>
          </a:p>
        </p:txBody>
      </p:sp>
      <p:sp>
        <p:nvSpPr>
          <p:cNvPr id="7" name="ZoneTexte 19"/>
          <p:cNvSpPr txBox="1"/>
          <p:nvPr/>
        </p:nvSpPr>
        <p:spPr>
          <a:xfrm>
            <a:off x="5106988" y="2873375"/>
            <a:ext cx="3600450" cy="1878013"/>
          </a:xfrm>
          <a:prstGeom prst="rect">
            <a:avLst/>
          </a:prstGeom>
          <a:noFill/>
          <a:ln w="28575">
            <a:solidFill>
              <a:srgbClr val="1F497D">
                <a:lumMod val="75000"/>
              </a:srgbClr>
            </a:solidFill>
          </a:ln>
        </p:spPr>
        <p:txBody>
          <a:bodyPr anchor="ctr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fr-FR" sz="2000" b="1" dirty="0" smtClean="0">
                <a:solidFill>
                  <a:srgbClr val="266B7D"/>
                </a:solidFill>
                <a:latin typeface="Century Gothic"/>
                <a:ea typeface="+mj-ea"/>
                <a:cs typeface="Century Gothic"/>
              </a:rPr>
              <a:t>L’expérimentation améliore-t-elle la qualité et la pertinence des soins ?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fr-FR" sz="2000" b="1" dirty="0" smtClean="0">
                <a:solidFill>
                  <a:srgbClr val="266B7D"/>
                </a:solidFill>
                <a:latin typeface="Century Gothic"/>
                <a:ea typeface="+mj-ea"/>
                <a:cs typeface="Century Gothic"/>
              </a:rPr>
              <a:t>L’expérimentation apporte-t-elle une solution efficace à un besoin de santé non couvert ?</a:t>
            </a:r>
            <a:endParaRPr lang="fr-FR" sz="2000" b="1" dirty="0">
              <a:solidFill>
                <a:srgbClr val="266B7D"/>
              </a:solidFill>
              <a:latin typeface="Century Gothic"/>
              <a:ea typeface="+mj-ea"/>
              <a:cs typeface="Century Gothic"/>
            </a:endParaRPr>
          </a:p>
        </p:txBody>
      </p:sp>
      <p:sp>
        <p:nvSpPr>
          <p:cNvPr id="8" name="ZoneTexte 20"/>
          <p:cNvSpPr txBox="1"/>
          <p:nvPr/>
        </p:nvSpPr>
        <p:spPr>
          <a:xfrm>
            <a:off x="2784475" y="5162550"/>
            <a:ext cx="3690938" cy="893763"/>
          </a:xfrm>
          <a:prstGeom prst="rect">
            <a:avLst/>
          </a:prstGeom>
          <a:noFill/>
          <a:ln w="28575">
            <a:solidFill>
              <a:srgbClr val="1F497D">
                <a:lumMod val="75000"/>
              </a:srgbClr>
            </a:solidFill>
          </a:ln>
        </p:spPr>
        <p:txBody>
          <a:bodyPr anchor="ctr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2000" b="1" dirty="0" smtClean="0">
                <a:solidFill>
                  <a:srgbClr val="266B7D"/>
                </a:solidFill>
                <a:latin typeface="Century Gothic"/>
                <a:ea typeface="+mj-ea"/>
                <a:cs typeface="Century Gothic"/>
              </a:rPr>
              <a:t>Est-il possible de reproduire l’expérimentation ? 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2000" b="1" dirty="0" smtClean="0">
                <a:solidFill>
                  <a:srgbClr val="266B7D"/>
                </a:solidFill>
                <a:latin typeface="Century Gothic"/>
                <a:ea typeface="+mj-ea"/>
                <a:cs typeface="Century Gothic"/>
              </a:rPr>
              <a:t>De la généraliser ?</a:t>
            </a:r>
            <a:endParaRPr lang="fr-FR" sz="2000" b="1" i="1" dirty="0">
              <a:solidFill>
                <a:srgbClr val="266B7D"/>
              </a:solidFill>
              <a:latin typeface="Century Gothic"/>
              <a:ea typeface="+mj-ea"/>
              <a:cs typeface="Century Gothic"/>
            </a:endParaRPr>
          </a:p>
        </p:txBody>
      </p:sp>
      <p:cxnSp>
        <p:nvCxnSpPr>
          <p:cNvPr id="16393" name="Connecteur droit 8"/>
          <p:cNvCxnSpPr>
            <a:cxnSpLocks noChangeShapeType="1"/>
            <a:endCxn id="6" idx="0"/>
          </p:cNvCxnSpPr>
          <p:nvPr/>
        </p:nvCxnSpPr>
        <p:spPr bwMode="auto">
          <a:xfrm flipH="1">
            <a:off x="2335213" y="2441575"/>
            <a:ext cx="900112" cy="555625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4" name="Connecteur droit 9"/>
          <p:cNvCxnSpPr>
            <a:cxnSpLocks noChangeShapeType="1"/>
            <a:endCxn id="7" idx="0"/>
          </p:cNvCxnSpPr>
          <p:nvPr/>
        </p:nvCxnSpPr>
        <p:spPr bwMode="auto">
          <a:xfrm>
            <a:off x="6043613" y="2420938"/>
            <a:ext cx="863600" cy="452437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95" name="Connecteur droit 10"/>
          <p:cNvCxnSpPr>
            <a:cxnSpLocks noChangeShapeType="1"/>
          </p:cNvCxnSpPr>
          <p:nvPr/>
        </p:nvCxnSpPr>
        <p:spPr bwMode="auto">
          <a:xfrm>
            <a:off x="4530725" y="2420938"/>
            <a:ext cx="0" cy="270510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6396" name="image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6361113"/>
            <a:ext cx="36195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0092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" y="90488"/>
            <a:ext cx="9144000" cy="674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7411" name="Titre 1"/>
          <p:cNvSpPr>
            <a:spLocks noGrp="1"/>
          </p:cNvSpPr>
          <p:nvPr>
            <p:ph type="title"/>
          </p:nvPr>
        </p:nvSpPr>
        <p:spPr>
          <a:xfrm>
            <a:off x="179388" y="-26988"/>
            <a:ext cx="8964612" cy="431801"/>
          </a:xfrm>
        </p:spPr>
        <p:txBody>
          <a:bodyPr>
            <a:normAutofit fontScale="90000"/>
          </a:bodyPr>
          <a:lstStyle/>
          <a:p>
            <a:r>
              <a:rPr lang="fr-FR" altLang="fr-FR" sz="3200" dirty="0" smtClean="0"/>
              <a:t>Article 51 en pays de la Loire</a:t>
            </a:r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2450" y="6597650"/>
            <a:ext cx="693738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Franklin Gothic Demi Cond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770923A-3704-4295-9E0A-8EE055341611}" type="slidenum">
              <a:rPr lang="fr-FR" altLang="fr-FR" sz="1000">
                <a:solidFill>
                  <a:srgbClr val="898989"/>
                </a:solidFill>
                <a:latin typeface="Calibri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fr-FR" altLang="fr-FR" sz="10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7413" name="Espace réservé de la date 4"/>
          <p:cNvSpPr>
            <a:spLocks noGrp="1"/>
          </p:cNvSpPr>
          <p:nvPr>
            <p:ph type="dt" sz="quarter" idx="4294967295"/>
          </p:nvPr>
        </p:nvSpPr>
        <p:spPr bwMode="auto">
          <a:xfrm>
            <a:off x="250825" y="6637338"/>
            <a:ext cx="2160588" cy="22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Franklin Gothic Demi Cond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800">
                <a:solidFill>
                  <a:schemeClr val="tx1"/>
                </a:solidFill>
                <a:latin typeface="Arial" charset="0"/>
              </a:rPr>
              <a:t>© ARS Pays de la Loire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31750" y="333375"/>
            <a:ext cx="9144000" cy="6191969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fr-FR" sz="2000" b="1" i="1" dirty="0" smtClean="0"/>
              <a:t>Une gouvernance régionale qui associe les acteurs dans </a:t>
            </a:r>
          </a:p>
          <a:p>
            <a:pPr marL="0" indent="0">
              <a:buFont typeface="Arial" charset="0"/>
              <a:buNone/>
              <a:defRPr/>
            </a:pPr>
            <a:endParaRPr lang="fr-FR" sz="2000" b="1" i="1" dirty="0"/>
          </a:p>
          <a:p>
            <a:pPr marL="0" indent="0">
              <a:buFont typeface="Arial" charset="0"/>
              <a:buNone/>
              <a:defRPr/>
            </a:pPr>
            <a:r>
              <a:rPr lang="fr-FR" sz="2000" b="1" i="1" dirty="0" smtClean="0">
                <a:solidFill>
                  <a:schemeClr val="accent1">
                    <a:lumMod val="75000"/>
                  </a:schemeClr>
                </a:solidFill>
              </a:rPr>
              <a:t>Un </a:t>
            </a:r>
            <a:r>
              <a:rPr lang="fr-FR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comité stratégique régional de l’article 51</a:t>
            </a:r>
          </a:p>
          <a:p>
            <a:pPr marL="400050" lvl="1" indent="0">
              <a:buFont typeface="Arial" charset="0"/>
              <a:buNone/>
              <a:defRPr/>
            </a:pPr>
            <a:r>
              <a:rPr lang="fr-FR" sz="1600" b="1" i="1" dirty="0" smtClean="0"/>
              <a:t/>
            </a:r>
            <a:br>
              <a:rPr lang="fr-FR" sz="1600" b="1" i="1" dirty="0" smtClean="0"/>
            </a:br>
            <a:r>
              <a:rPr lang="fr-FR" sz="1600" b="1" i="1" dirty="0" smtClean="0"/>
              <a:t>Il réunit</a:t>
            </a:r>
          </a:p>
          <a:p>
            <a:pPr lvl="1">
              <a:defRPr/>
            </a:pPr>
            <a:r>
              <a:rPr lang="fr-FR" sz="1200" dirty="0" smtClean="0"/>
              <a:t>Le réseau des opérateurs : les fédérations, les URPS, les structures de soins primaires, le CREAI, l’ORS</a:t>
            </a:r>
          </a:p>
          <a:p>
            <a:pPr lvl="1">
              <a:defRPr/>
            </a:pPr>
            <a:r>
              <a:rPr lang="fr-FR" sz="1200" dirty="0" smtClean="0"/>
              <a:t>L’assurance maladie et la mutualité</a:t>
            </a:r>
          </a:p>
          <a:p>
            <a:pPr lvl="1">
              <a:defRPr/>
            </a:pPr>
            <a:r>
              <a:rPr lang="fr-FR" sz="1200" dirty="0" smtClean="0"/>
              <a:t>La démocratie sanitaire: président de la CRSA et représentant de chaque CTS</a:t>
            </a:r>
          </a:p>
          <a:p>
            <a:pPr lvl="1">
              <a:defRPr/>
            </a:pPr>
            <a:r>
              <a:rPr lang="fr-FR" sz="1200" dirty="0" smtClean="0"/>
              <a:t>Les représentants des usagers</a:t>
            </a:r>
          </a:p>
          <a:p>
            <a:pPr lvl="1">
              <a:defRPr/>
            </a:pPr>
            <a:r>
              <a:rPr lang="fr-FR" sz="1200" dirty="0" smtClean="0"/>
              <a:t>Les collectivités CD et CR</a:t>
            </a:r>
            <a:endParaRPr lang="fr-FR" sz="1400" dirty="0" smtClean="0"/>
          </a:p>
          <a:p>
            <a:pPr marL="400050" lvl="1" indent="0">
              <a:buFont typeface="Arial" charset="0"/>
              <a:buNone/>
              <a:defRPr/>
            </a:pPr>
            <a:r>
              <a:rPr lang="fr-FR" sz="1600" b="1" i="1" dirty="0" smtClean="0"/>
              <a:t>Il est </a:t>
            </a:r>
          </a:p>
          <a:p>
            <a:pPr lvl="1">
              <a:defRPr/>
            </a:pPr>
            <a:r>
              <a:rPr lang="fr-FR" sz="1200" dirty="0" smtClean="0"/>
              <a:t>informé sur le cadre méthodologique proposé par l’ARS qu’il enrichit</a:t>
            </a:r>
          </a:p>
          <a:p>
            <a:pPr lvl="1">
              <a:defRPr/>
            </a:pPr>
            <a:r>
              <a:rPr lang="fr-FR" sz="1200" dirty="0" smtClean="0"/>
              <a:t>contribue </a:t>
            </a:r>
            <a:r>
              <a:rPr lang="fr-FR" sz="1200" dirty="0"/>
              <a:t>à la réflexion sur les critères et modalités de sélection des projets proposés par le comité technique de </a:t>
            </a:r>
            <a:r>
              <a:rPr lang="fr-FR" sz="1200" dirty="0" smtClean="0"/>
              <a:t>l’ARS</a:t>
            </a:r>
          </a:p>
          <a:p>
            <a:pPr lvl="1">
              <a:defRPr/>
            </a:pPr>
            <a:r>
              <a:rPr lang="fr-FR" sz="1200" dirty="0" smtClean="0"/>
              <a:t>contribue aux outils pour accompagner les acteurs</a:t>
            </a:r>
            <a:endParaRPr lang="fr-FR" sz="1200" dirty="0"/>
          </a:p>
          <a:p>
            <a:pPr lvl="1">
              <a:defRPr/>
            </a:pPr>
            <a:r>
              <a:rPr lang="fr-FR" sz="1200" dirty="0" smtClean="0"/>
              <a:t>informé </a:t>
            </a:r>
            <a:r>
              <a:rPr lang="fr-FR" sz="1200" dirty="0"/>
              <a:t>sur les projets </a:t>
            </a:r>
            <a:r>
              <a:rPr lang="fr-FR" sz="1200" dirty="0" smtClean="0"/>
              <a:t>retenus, leur mise en œuvre et leur évaluation</a:t>
            </a:r>
            <a:endParaRPr lang="fr-FR" sz="1200" dirty="0"/>
          </a:p>
          <a:p>
            <a:pPr marL="0" indent="0">
              <a:buFont typeface="Arial" charset="0"/>
              <a:buNone/>
              <a:defRPr/>
            </a:pPr>
            <a:endParaRPr lang="fr-FR" sz="1800" b="1" i="1" dirty="0" smtClean="0"/>
          </a:p>
          <a:p>
            <a:pPr marL="0" indent="0">
              <a:buFont typeface="Arial" charset="0"/>
              <a:buNone/>
              <a:defRPr/>
            </a:pPr>
            <a:r>
              <a:rPr lang="fr-FR" sz="1800" b="1" i="1" dirty="0" smtClean="0">
                <a:solidFill>
                  <a:schemeClr val="accent1">
                    <a:lumMod val="75000"/>
                  </a:schemeClr>
                </a:solidFill>
              </a:rPr>
              <a:t>Un </a:t>
            </a:r>
            <a:r>
              <a:rPr lang="fr-FR" sz="1800" b="1" i="1" u="sng" dirty="0" smtClean="0">
                <a:solidFill>
                  <a:schemeClr val="accent1">
                    <a:lumMod val="75000"/>
                  </a:schemeClr>
                </a:solidFill>
              </a:rPr>
              <a:t>comité technique régional de l’Article 51 </a:t>
            </a:r>
            <a:r>
              <a:rPr lang="fr-FR" sz="1800" b="1" i="1" dirty="0" smtClean="0">
                <a:solidFill>
                  <a:schemeClr val="accent1">
                    <a:lumMod val="75000"/>
                  </a:schemeClr>
                </a:solidFill>
              </a:rPr>
              <a:t>associant ARS et assurance maladie </a:t>
            </a:r>
          </a:p>
          <a:p>
            <a:pPr marL="400050" lvl="1" indent="0">
              <a:buNone/>
              <a:defRPr/>
            </a:pPr>
            <a:r>
              <a:rPr lang="fr-FR" sz="1600" b="1" i="1" dirty="0" smtClean="0"/>
              <a:t>Il instruit  </a:t>
            </a:r>
            <a:r>
              <a:rPr lang="fr-FR" sz="1600" b="1" i="1" dirty="0"/>
              <a:t>les projets</a:t>
            </a:r>
          </a:p>
          <a:p>
            <a:pPr marL="400050" lvl="1" indent="0">
              <a:buNone/>
              <a:defRPr/>
            </a:pPr>
            <a:endParaRPr lang="fr-FR" sz="1600" b="1" i="1" dirty="0" smtClean="0"/>
          </a:p>
          <a:p>
            <a:pPr marL="400050" lvl="1" indent="0">
              <a:buNone/>
              <a:defRPr/>
            </a:pPr>
            <a:r>
              <a:rPr lang="fr-FR" sz="1600" b="1" i="1" dirty="0" smtClean="0"/>
              <a:t>Il formule </a:t>
            </a:r>
            <a:r>
              <a:rPr lang="fr-FR" sz="1600" b="1" i="1" dirty="0"/>
              <a:t>et transmet l’avis pour le comité technique national de l’innovation </a:t>
            </a:r>
            <a:r>
              <a:rPr lang="fr-FR" sz="1600" b="1" i="1" dirty="0" smtClean="0"/>
              <a:t>sur </a:t>
            </a:r>
            <a:r>
              <a:rPr lang="fr-FR" sz="1600" b="1" i="1" dirty="0"/>
              <a:t>base de critères proposés en comité stratégique</a:t>
            </a:r>
          </a:p>
          <a:p>
            <a:pPr marL="400050" lvl="1" indent="0">
              <a:buNone/>
              <a:defRPr/>
            </a:pPr>
            <a:endParaRPr lang="fr-FR" sz="1600" b="1" i="1" dirty="0" smtClean="0"/>
          </a:p>
          <a:p>
            <a:pPr marL="400050" lvl="1" indent="0">
              <a:buNone/>
              <a:defRPr/>
            </a:pPr>
            <a:r>
              <a:rPr lang="fr-FR" sz="1600" b="1" i="1" dirty="0" smtClean="0"/>
              <a:t>Il suit </a:t>
            </a:r>
            <a:r>
              <a:rPr lang="fr-FR" sz="1600" b="1" i="1" dirty="0"/>
              <a:t>les projets dans leur élaboration et leur mise en œuvre </a:t>
            </a:r>
          </a:p>
        </p:txBody>
      </p:sp>
    </p:spTree>
    <p:extLst>
      <p:ext uri="{BB962C8B-B14F-4D97-AF65-F5344CB8AC3E}">
        <p14:creationId xmlns:p14="http://schemas.microsoft.com/office/powerpoint/2010/main" val="244860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" y="90488"/>
            <a:ext cx="9144000" cy="674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5274"/>
            <a:ext cx="8964612" cy="36021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altLang="fr-FR" dirty="0"/>
              <a:t>Article 51 en pays de la Loire</a:t>
            </a:r>
            <a:endParaRPr lang="fr-FR" dirty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2450" y="6597650"/>
            <a:ext cx="693738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Franklin Gothic Demi Cond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66DC120-B22B-4A26-8E63-57D98A63ACF8}" type="slidenum">
              <a:rPr lang="fr-FR" altLang="fr-FR" sz="1000">
                <a:solidFill>
                  <a:srgbClr val="898989"/>
                </a:solidFill>
                <a:latin typeface="Calibri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fr-FR" altLang="fr-FR" sz="10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8437" name="Espace réservé de la date 4"/>
          <p:cNvSpPr>
            <a:spLocks noGrp="1"/>
          </p:cNvSpPr>
          <p:nvPr>
            <p:ph type="dt" sz="quarter" idx="4294967295"/>
          </p:nvPr>
        </p:nvSpPr>
        <p:spPr bwMode="auto">
          <a:xfrm>
            <a:off x="250825" y="6637338"/>
            <a:ext cx="2160588" cy="22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Franklin Gothic Demi Cond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800">
                <a:solidFill>
                  <a:schemeClr val="tx1"/>
                </a:solidFill>
                <a:latin typeface="Arial" charset="0"/>
              </a:rPr>
              <a:t>© ARS Pays de la Loire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31750" y="293480"/>
            <a:ext cx="9112250" cy="7127875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fr-FR" sz="1800" b="1" i="1" dirty="0" smtClean="0">
                <a:solidFill>
                  <a:schemeClr val="accent1">
                    <a:lumMod val="75000"/>
                  </a:schemeClr>
                </a:solidFill>
              </a:rPr>
              <a:t>Des critères incontournables</a:t>
            </a:r>
          </a:p>
          <a:p>
            <a:pPr>
              <a:defRPr/>
            </a:pPr>
            <a:r>
              <a:rPr lang="fr-FR" sz="1600" dirty="0" smtClean="0"/>
              <a:t>Faisabilité, </a:t>
            </a:r>
          </a:p>
          <a:p>
            <a:pPr>
              <a:defRPr/>
            </a:pPr>
            <a:r>
              <a:rPr lang="fr-FR" sz="1600" dirty="0" smtClean="0"/>
              <a:t>Innovant </a:t>
            </a:r>
          </a:p>
          <a:p>
            <a:pPr>
              <a:defRPr/>
            </a:pPr>
            <a:r>
              <a:rPr lang="fr-FR" sz="1600" dirty="0" smtClean="0"/>
              <a:t>Dérogatoire à des règles de financement et d’organisation de droit commun</a:t>
            </a:r>
          </a:p>
          <a:p>
            <a:pPr>
              <a:defRPr/>
            </a:pPr>
            <a:r>
              <a:rPr lang="fr-FR" sz="1600" dirty="0" smtClean="0"/>
              <a:t>Pourvoyeur de gain d’efficience</a:t>
            </a:r>
          </a:p>
          <a:p>
            <a:pPr>
              <a:defRPr/>
            </a:pPr>
            <a:r>
              <a:rPr lang="fr-FR" sz="1600" dirty="0" smtClean="0"/>
              <a:t>Potentiel de généralisation</a:t>
            </a:r>
          </a:p>
          <a:p>
            <a:pPr marL="0" indent="0">
              <a:buFont typeface="Arial" charset="0"/>
              <a:buNone/>
              <a:defRPr/>
            </a:pPr>
            <a:r>
              <a:rPr lang="fr-FR" sz="1800" b="1" i="1" dirty="0" smtClean="0">
                <a:solidFill>
                  <a:schemeClr val="accent1">
                    <a:lumMod val="75000"/>
                  </a:schemeClr>
                </a:solidFill>
              </a:rPr>
              <a:t>Des enjeux socles</a:t>
            </a:r>
          </a:p>
          <a:p>
            <a:pPr>
              <a:defRPr/>
            </a:pPr>
            <a:r>
              <a:rPr lang="fr-FR" sz="1600" dirty="0" smtClean="0"/>
              <a:t>Favorisant la pluriprofessionnalité et la coopération</a:t>
            </a:r>
          </a:p>
          <a:p>
            <a:pPr>
              <a:defRPr/>
            </a:pPr>
            <a:r>
              <a:rPr lang="fr-FR" sz="1600" dirty="0" smtClean="0"/>
              <a:t>Favorisant la coordination des professionnels</a:t>
            </a:r>
          </a:p>
          <a:p>
            <a:pPr>
              <a:defRPr/>
            </a:pPr>
            <a:r>
              <a:rPr lang="fr-FR" sz="1600" dirty="0" smtClean="0"/>
              <a:t>Favorisant le décloisonnement et l’intégration des soins ambulatoires hospitaliers, des accompagnement médicosociaux et de la prévention</a:t>
            </a:r>
          </a:p>
          <a:p>
            <a:pPr marL="0" indent="0">
              <a:buFont typeface="Arial" charset="0"/>
              <a:buNone/>
              <a:defRPr/>
            </a:pPr>
            <a:r>
              <a:rPr lang="fr-FR" sz="1800" b="1" i="1" dirty="0" smtClean="0">
                <a:solidFill>
                  <a:schemeClr val="accent1">
                    <a:lumMod val="75000"/>
                  </a:schemeClr>
                </a:solidFill>
              </a:rPr>
              <a:t>Des bonus</a:t>
            </a:r>
          </a:p>
          <a:p>
            <a:pPr>
              <a:defRPr/>
            </a:pPr>
            <a:r>
              <a:rPr lang="fr-FR" sz="1600" dirty="0" smtClean="0"/>
              <a:t>L’</a:t>
            </a:r>
            <a:r>
              <a:rPr lang="fr-FR" sz="1600" b="1" dirty="0" smtClean="0"/>
              <a:t>I</a:t>
            </a:r>
            <a:r>
              <a:rPr lang="fr-FR" sz="1600" dirty="0" smtClean="0"/>
              <a:t>nnovation pour l’amélioration simultanée de la </a:t>
            </a:r>
            <a:r>
              <a:rPr lang="fr-FR" sz="1600" b="1" dirty="0" smtClean="0"/>
              <a:t>Q</a:t>
            </a:r>
            <a:r>
              <a:rPr lang="fr-FR" sz="1600" dirty="0" smtClean="0"/>
              <a:t>ualité et du service rendu à l’</a:t>
            </a:r>
            <a:r>
              <a:rPr lang="fr-FR" sz="1600" b="1" dirty="0" smtClean="0"/>
              <a:t>U</a:t>
            </a:r>
            <a:r>
              <a:rPr lang="fr-FR" sz="1600" dirty="0" smtClean="0"/>
              <a:t>sager en intégrant la </a:t>
            </a:r>
            <a:r>
              <a:rPr lang="fr-FR" sz="1600" b="1" dirty="0" smtClean="0"/>
              <a:t>P</a:t>
            </a:r>
            <a:r>
              <a:rPr lang="fr-FR" sz="1600" dirty="0" smtClean="0"/>
              <a:t>révention (cf QUIP PRS)</a:t>
            </a:r>
          </a:p>
          <a:p>
            <a:pPr>
              <a:defRPr/>
            </a:pPr>
            <a:r>
              <a:rPr lang="fr-FR" sz="1600" dirty="0" smtClean="0"/>
              <a:t>Partenariat élargi à tous les champs (sanitaire, médicosocial, prévention, social)</a:t>
            </a:r>
          </a:p>
          <a:p>
            <a:pPr>
              <a:defRPr/>
            </a:pPr>
            <a:r>
              <a:rPr lang="fr-FR" sz="1600" dirty="0" smtClean="0"/>
              <a:t>L’innovation qui permet en s’organisant autrement d’améliorer les résultats tout en épargnant des ressources rares</a:t>
            </a:r>
          </a:p>
          <a:p>
            <a:pPr>
              <a:defRPr/>
            </a:pPr>
            <a:r>
              <a:rPr lang="fr-FR" sz="1600" dirty="0" smtClean="0"/>
              <a:t>L’intervention favorisant l’accès au soins dans les territoires fragiles</a:t>
            </a:r>
          </a:p>
          <a:p>
            <a:pPr>
              <a:defRPr/>
            </a:pPr>
            <a:r>
              <a:rPr lang="fr-FR" sz="1600" dirty="0" smtClean="0"/>
              <a:t>La contribution significative à l’accès à la santé des plus vulnérables</a:t>
            </a:r>
          </a:p>
          <a:p>
            <a:pPr marL="0" indent="0">
              <a:buNone/>
              <a:defRPr/>
            </a:pPr>
            <a:r>
              <a:rPr lang="fr-FR" sz="1800" b="1" i="1" dirty="0">
                <a:solidFill>
                  <a:schemeClr val="accent1">
                    <a:lumMod val="75000"/>
                  </a:schemeClr>
                </a:solidFill>
              </a:rPr>
              <a:t>Deux thématiques souhaitées</a:t>
            </a:r>
          </a:p>
          <a:p>
            <a:pPr>
              <a:defRPr/>
            </a:pPr>
            <a:r>
              <a:rPr lang="fr-FR" sz="1600" dirty="0" smtClean="0"/>
              <a:t>Santé mentale </a:t>
            </a:r>
          </a:p>
          <a:p>
            <a:pPr>
              <a:defRPr/>
            </a:pPr>
            <a:r>
              <a:rPr lang="fr-FR" sz="1600" dirty="0" smtClean="0"/>
              <a:t>Insuffisance cardiaque</a:t>
            </a:r>
          </a:p>
        </p:txBody>
      </p:sp>
    </p:spTree>
    <p:extLst>
      <p:ext uri="{BB962C8B-B14F-4D97-AF65-F5344CB8AC3E}">
        <p14:creationId xmlns:p14="http://schemas.microsoft.com/office/powerpoint/2010/main" val="205934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7644727" cy="509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7762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12775"/>
            <a:ext cx="6142266" cy="398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 nationaux</a:t>
            </a: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215965" y="54066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 smtClean="0"/>
              <a:t>Trois appels à manifestation d’intérêt : EDS, IPEP, PEPS</a:t>
            </a:r>
          </a:p>
          <a:p>
            <a:r>
              <a:rPr lang="fr-FR" sz="2000" dirty="0" smtClean="0"/>
              <a:t>Mis en ligne sur le site du ministère cette semaine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327234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Projets nationaux: </a:t>
            </a:r>
            <a:br>
              <a:rPr lang="fr-FR" dirty="0" smtClean="0"/>
            </a:br>
            <a:r>
              <a:rPr lang="fr-FR" dirty="0" smtClean="0"/>
              <a:t>Trois appels à manifestation d’intérêt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 smtClean="0"/>
              <a:t>L’expérimentation d’un </a:t>
            </a:r>
            <a:r>
              <a:rPr lang="fr-FR" sz="2400" dirty="0"/>
              <a:t>paiement à l’épisode de soins pour des prises en charge chirurgicales (EDS) </a:t>
            </a:r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L’expérimentation </a:t>
            </a:r>
            <a:r>
              <a:rPr lang="fr-FR" sz="2400" dirty="0"/>
              <a:t>d’une incitation à une prise en charge partagée (</a:t>
            </a:r>
            <a:r>
              <a:rPr lang="fr-FR" sz="2400" dirty="0" err="1"/>
              <a:t>Ipep</a:t>
            </a:r>
            <a:r>
              <a:rPr lang="fr-FR" sz="2400" dirty="0"/>
              <a:t>) </a:t>
            </a:r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L’expérimentation </a:t>
            </a:r>
            <a:r>
              <a:rPr lang="fr-FR" sz="2400" dirty="0"/>
              <a:t>d’un paiement forfaitaire en équipe de professionnels de santé en ville (Peps) </a:t>
            </a:r>
            <a:br>
              <a:rPr lang="fr-FR" sz="2400" dirty="0"/>
            </a:br>
            <a:r>
              <a:rPr lang="fr-FR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7458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mtClean="0">
                <a:solidFill>
                  <a:srgbClr val="898989"/>
                </a:solidFill>
                <a:latin typeface="Calibri" pitchFamily="34" charset="0"/>
              </a:rPr>
              <a:t>Page </a:t>
            </a:r>
            <a:fld id="{00504F8E-8E4A-4A0F-AE10-18362D094669}" type="slidenum">
              <a:rPr lang="fr-FR" altLang="fr-FR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2</a:t>
            </a:fld>
            <a:endParaRPr lang="fr-FR" altLang="fr-FR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65275" y="1585913"/>
            <a:ext cx="2003425" cy="3952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400" b="1" i="1" dirty="0">
                <a:solidFill>
                  <a:prstClr val="black"/>
                </a:solidFill>
              </a:rPr>
              <a:t>Transition </a:t>
            </a:r>
            <a:r>
              <a:rPr lang="fr-FR" sz="1400" b="1" i="1" dirty="0" smtClean="0">
                <a:solidFill>
                  <a:prstClr val="black"/>
                </a:solidFill>
              </a:rPr>
              <a:t>épidémiologique</a:t>
            </a:r>
            <a:endParaRPr lang="fr-FR" sz="1400" b="1" i="1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58925" y="2252663"/>
            <a:ext cx="2009775" cy="720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400" b="1" i="1" dirty="0" smtClean="0">
                <a:solidFill>
                  <a:prstClr val="black"/>
                </a:solidFill>
              </a:rPr>
              <a:t>Cloisonnement des organisations et des financements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5730875" y="2265363"/>
            <a:ext cx="2016125" cy="7080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FR" sz="1400" b="1" i="1" dirty="0" smtClean="0">
                <a:solidFill>
                  <a:prstClr val="black"/>
                </a:solidFill>
              </a:rPr>
              <a:t>Modalités de financements pas toujours adéquates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802313" y="1509713"/>
            <a:ext cx="1944687" cy="546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FR" sz="1400" b="1" i="1" dirty="0" smtClean="0">
                <a:solidFill>
                  <a:prstClr val="black"/>
                </a:solidFill>
              </a:rPr>
              <a:t>Cadre budgétaire contraint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2038" y="5205413"/>
            <a:ext cx="7162800" cy="165576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marL="800100" indent="-34290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buClr>
                <a:srgbClr val="E46C0A"/>
              </a:buClr>
              <a:buFontTx/>
              <a:buBlip>
                <a:blip r:embed="rId2"/>
              </a:buBlip>
            </a:pPr>
            <a:r>
              <a:rPr lang="fr-FR" altLang="fr-FR">
                <a:solidFill>
                  <a:srgbClr val="266B7D"/>
                </a:solidFill>
              </a:rPr>
              <a:t>Un cadre expérimental pour encourager, accompagner et accélérer le déploiement de nouvelles organisations en santé et de nouveaux modes de financement </a:t>
            </a:r>
          </a:p>
          <a:p>
            <a:pPr lvl="1" algn="l" eaLnBrk="1" hangingPunct="1">
              <a:buClr>
                <a:srgbClr val="E46C0A"/>
              </a:buClr>
              <a:buFontTx/>
              <a:buBlip>
                <a:blip r:embed="rId3"/>
              </a:buBlip>
            </a:pPr>
            <a:r>
              <a:rPr lang="fr-FR" altLang="fr-FR" sz="1600" u="none">
                <a:solidFill>
                  <a:srgbClr val="266B7D"/>
                </a:solidFill>
                <a:latin typeface="Franklin Gothic Book" pitchFamily="34" charset="0"/>
              </a:rPr>
              <a:t>Ouvre la possibilité de déroger à de nombreuses dispositions législatives </a:t>
            </a:r>
          </a:p>
          <a:p>
            <a:pPr lvl="1" algn="l" eaLnBrk="1" hangingPunct="1">
              <a:buClr>
                <a:srgbClr val="E46C0A"/>
              </a:buClr>
              <a:buFontTx/>
              <a:buBlip>
                <a:blip r:embed="rId3"/>
              </a:buBlip>
            </a:pPr>
            <a:r>
              <a:rPr lang="fr-FR" altLang="fr-FR" sz="1600" u="none">
                <a:solidFill>
                  <a:srgbClr val="266B7D"/>
                </a:solidFill>
                <a:latin typeface="Franklin Gothic Book" pitchFamily="34" charset="0"/>
              </a:rPr>
              <a:t>Crée le fonds d’innovation en santé (FISS) pour accompagner ces expérimentations</a:t>
            </a:r>
          </a:p>
        </p:txBody>
      </p:sp>
      <p:pic>
        <p:nvPicPr>
          <p:cNvPr id="615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389063"/>
            <a:ext cx="6480175" cy="382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153" name="Line 6"/>
          <p:cNvCxnSpPr>
            <a:cxnSpLocks noChangeShapeType="1"/>
          </p:cNvCxnSpPr>
          <p:nvPr/>
        </p:nvCxnSpPr>
        <p:spPr bwMode="auto">
          <a:xfrm>
            <a:off x="3414713" y="1122363"/>
            <a:ext cx="5567362" cy="0"/>
          </a:xfrm>
          <a:prstGeom prst="line">
            <a:avLst/>
          </a:prstGeom>
          <a:noFill/>
          <a:ln w="27000">
            <a:solidFill>
              <a:srgbClr val="37ADB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4" name="Titre 1"/>
          <p:cNvSpPr txBox="1">
            <a:spLocks/>
          </p:cNvSpPr>
          <p:nvPr/>
        </p:nvSpPr>
        <p:spPr bwMode="auto">
          <a:xfrm>
            <a:off x="161925" y="-50800"/>
            <a:ext cx="88201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266B92"/>
                </a:solidFill>
                <a:latin typeface="Century Gothic" pitchFamily="34" charset="0"/>
                <a:ea typeface="Century Gothic" pitchFamily="34" charset="0"/>
                <a:cs typeface="Century Gothic" pitchFamily="34" charset="0"/>
              </a:rPr>
              <a:t>Enjeux et objectifs Art 51 LFSS 2018</a:t>
            </a:r>
          </a:p>
        </p:txBody>
      </p:sp>
      <p:sp>
        <p:nvSpPr>
          <p:cNvPr id="6155" name="Espace réservé du numéro de diapositive 3"/>
          <p:cNvSpPr>
            <a:spLocks noGrp="1"/>
          </p:cNvSpPr>
          <p:nvPr/>
        </p:nvSpPr>
        <p:spPr bwMode="auto">
          <a:xfrm>
            <a:off x="6715125" y="647700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2A9E794-8EDA-4812-8D08-F7483400E055}" type="slidenum">
              <a:rPr lang="fr-FR" altLang="fr-FR" sz="1200">
                <a:solidFill>
                  <a:srgbClr val="EAEAEA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fr-FR" altLang="fr-FR" sz="1200">
              <a:solidFill>
                <a:srgbClr val="EAEAEA"/>
              </a:solidFill>
            </a:endParaRPr>
          </a:p>
        </p:txBody>
      </p:sp>
      <p:pic>
        <p:nvPicPr>
          <p:cNvPr id="6156" name="image5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" y="6477000"/>
            <a:ext cx="3603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096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0" y="90488"/>
            <a:ext cx="9144000" cy="674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427038"/>
            <a:ext cx="8964612" cy="5540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/>
              <a:t>Article 51 &amp; décret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0525" y="1341438"/>
            <a:ext cx="8424863" cy="4608512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fr-FR" sz="1800" b="1" i="1" dirty="0" smtClean="0"/>
              <a:t>Le cadre juridique</a:t>
            </a:r>
          </a:p>
          <a:p>
            <a:pPr>
              <a:defRPr/>
            </a:pPr>
            <a:r>
              <a:rPr lang="fr-FR" sz="1800" u="sng" dirty="0" smtClean="0"/>
              <a:t>Une expérimentation n’est éligible que si elle nécessite une dérogation à des règles de financement et d’organisation de droit commun</a:t>
            </a:r>
          </a:p>
          <a:p>
            <a:pPr>
              <a:defRPr/>
            </a:pPr>
            <a:r>
              <a:rPr lang="fr-FR" sz="1800" dirty="0" smtClean="0"/>
              <a:t>Les expérimentations ont une durée maximale de cinq ans</a:t>
            </a:r>
          </a:p>
          <a:p>
            <a:pPr>
              <a:defRPr/>
            </a:pPr>
            <a:r>
              <a:rPr lang="fr-FR" sz="1800" dirty="0" smtClean="0"/>
              <a:t>Les critères principaux de sélection seront </a:t>
            </a:r>
          </a:p>
          <a:p>
            <a:pPr>
              <a:defRPr/>
            </a:pPr>
            <a:endParaRPr lang="fr-FR" sz="1600" dirty="0"/>
          </a:p>
          <a:p>
            <a:pPr lvl="1" algn="l">
              <a:defRPr/>
            </a:pPr>
            <a:r>
              <a:rPr lang="fr-FR" sz="1600" u="none" dirty="0" smtClean="0">
                <a:latin typeface="+mn-lt"/>
              </a:rPr>
              <a:t>La faisabilité</a:t>
            </a:r>
          </a:p>
          <a:p>
            <a:pPr lvl="1" algn="l">
              <a:defRPr/>
            </a:pPr>
            <a:r>
              <a:rPr lang="fr-FR" sz="1600" u="none" dirty="0" smtClean="0">
                <a:latin typeface="+mn-lt"/>
              </a:rPr>
              <a:t>La réplicabilité</a:t>
            </a:r>
          </a:p>
          <a:p>
            <a:pPr lvl="1" algn="l">
              <a:defRPr/>
            </a:pPr>
            <a:r>
              <a:rPr lang="fr-FR" sz="1600" u="none" dirty="0" smtClean="0">
                <a:latin typeface="+mn-lt"/>
              </a:rPr>
              <a:t>Le caractère innovant</a:t>
            </a:r>
          </a:p>
          <a:p>
            <a:pPr lvl="1" algn="l">
              <a:defRPr/>
            </a:pPr>
            <a:r>
              <a:rPr lang="fr-FR" sz="1600" u="none" dirty="0" smtClean="0">
                <a:latin typeface="+mn-lt"/>
              </a:rPr>
              <a:t>L’efficience: </a:t>
            </a:r>
            <a:r>
              <a:rPr lang="fr-FR" u="none" dirty="0" smtClean="0">
                <a:latin typeface="+mn-lt"/>
              </a:rPr>
              <a:t>↑</a:t>
            </a:r>
            <a:r>
              <a:rPr lang="fr-FR" sz="1600" u="none" dirty="0" smtClean="0">
                <a:latin typeface="+mn-lt"/>
              </a:rPr>
              <a:t>qualité </a:t>
            </a:r>
            <a:r>
              <a:rPr lang="fr-FR" u="none" dirty="0" smtClean="0">
                <a:latin typeface="+mn-lt"/>
              </a:rPr>
              <a:t>↓</a:t>
            </a:r>
            <a:r>
              <a:rPr lang="fr-FR" sz="1600" u="none" dirty="0" smtClean="0">
                <a:latin typeface="+mn-lt"/>
              </a:rPr>
              <a:t>couts</a:t>
            </a:r>
            <a:endParaRPr lang="fr-FR" sz="1800" dirty="0"/>
          </a:p>
        </p:txBody>
      </p:sp>
      <p:sp>
        <p:nvSpPr>
          <p:cNvPr id="9221" name="Espace réservé du numéro de diapositive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2450" y="6597650"/>
            <a:ext cx="693738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Franklin Gothic Demi Cond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61F6CDBD-55AD-45AF-914B-1D0D4C71B402}" type="slidenum">
              <a:rPr lang="fr-FR" altLang="fr-FR" sz="1000">
                <a:solidFill>
                  <a:srgbClr val="898989"/>
                </a:solidFill>
                <a:latin typeface="Calibri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fr-FR" altLang="fr-FR" sz="10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9222" name="Espace réservé de la date 4"/>
          <p:cNvSpPr>
            <a:spLocks noGrp="1"/>
          </p:cNvSpPr>
          <p:nvPr>
            <p:ph type="dt" sz="quarter" idx="4294967295"/>
          </p:nvPr>
        </p:nvSpPr>
        <p:spPr bwMode="auto">
          <a:xfrm>
            <a:off x="250825" y="6637338"/>
            <a:ext cx="2160588" cy="220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rgbClr val="404040"/>
                </a:solidFill>
                <a:latin typeface="Franklin Gothic Demi Cond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800">
                <a:solidFill>
                  <a:schemeClr val="tx1"/>
                </a:solidFill>
                <a:latin typeface="Arial" charset="0"/>
              </a:rPr>
              <a:t>© ARS Pays de la Loire</a:t>
            </a:r>
          </a:p>
        </p:txBody>
      </p:sp>
    </p:spTree>
    <p:extLst>
      <p:ext uri="{BB962C8B-B14F-4D97-AF65-F5344CB8AC3E}">
        <p14:creationId xmlns:p14="http://schemas.microsoft.com/office/powerpoint/2010/main" val="97719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mtClean="0">
                <a:solidFill>
                  <a:srgbClr val="898989"/>
                </a:solidFill>
                <a:latin typeface="Calibri" pitchFamily="34" charset="0"/>
              </a:rPr>
              <a:t>Page </a:t>
            </a:r>
            <a:fld id="{DAC62F54-0113-41A0-B31A-66E895890E98}" type="slidenum">
              <a:rPr lang="fr-FR" altLang="fr-FR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4</a:t>
            </a:fld>
            <a:endParaRPr lang="fr-FR" altLang="fr-FR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" name="Titre 1"/>
          <p:cNvSpPr>
            <a:spLocks noGrp="1"/>
          </p:cNvSpPr>
          <p:nvPr/>
        </p:nvSpPr>
        <p:spPr>
          <a:xfrm>
            <a:off x="560388" y="333375"/>
            <a:ext cx="8229600" cy="792163"/>
          </a:xfrm>
          <a:prstGeom prst="rect">
            <a:avLst/>
          </a:prstGeom>
        </p:spPr>
        <p:txBody>
          <a:bodyPr anchor="ctr">
            <a:normAutofit fontScale="675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fr-FR" sz="2800" b="1" kern="1200" dirty="0">
                <a:solidFill>
                  <a:srgbClr val="266B92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defRPr/>
            </a:pPr>
            <a:r>
              <a:t>Un dispositif cadre permettant de déroger aux règles de financement et d’organisation</a:t>
            </a:r>
            <a:br/>
            <a:endParaRPr/>
          </a:p>
        </p:txBody>
      </p:sp>
      <p:sp>
        <p:nvSpPr>
          <p:cNvPr id="4" name="Espace réservé du contenu 2"/>
          <p:cNvSpPr>
            <a:spLocks noGrp="1"/>
          </p:cNvSpPr>
          <p:nvPr/>
        </p:nvSpPr>
        <p:spPr>
          <a:xfrm>
            <a:off x="354013" y="1628775"/>
            <a:ext cx="3898900" cy="820738"/>
          </a:xfrm>
          <a:prstGeom prst="rect">
            <a:avLst/>
          </a:prstGeom>
          <a:solidFill>
            <a:srgbClr val="37ADB9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 lnSpcReduction="10000"/>
          </a:bodyPr>
          <a:lstStyle>
            <a:lvl1pPr marL="285750" indent="-2857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lang="fr-FR" sz="1600" b="1" kern="1200" dirty="0" smtClean="0">
                <a:solidFill>
                  <a:srgbClr val="266B92"/>
                </a:solidFill>
                <a:latin typeface="Century Gothic"/>
                <a:ea typeface="+mj-ea"/>
                <a:cs typeface="Century Gothic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SzPct val="100000"/>
              <a:buFontTx/>
              <a:buBlip>
                <a:blip r:embed="rId3"/>
              </a:buBlip>
              <a:defRPr lang="fr-FR" sz="1400" b="1" kern="1200" dirty="0" smtClean="0">
                <a:solidFill>
                  <a:srgbClr val="266B92"/>
                </a:solidFill>
                <a:latin typeface="Century Gothic"/>
                <a:ea typeface="+mj-ea"/>
                <a:cs typeface="Century Gothic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/>
              <a:buChar char="o"/>
              <a:defRPr lang="fr-FR" sz="1400" b="0" kern="1200" dirty="0" smtClean="0">
                <a:solidFill>
                  <a:srgbClr val="266B92"/>
                </a:solidFill>
                <a:latin typeface="Century Gothic"/>
                <a:ea typeface="+mj-ea"/>
                <a:cs typeface="Century Gothic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lang="fr-FR" sz="1200" b="0" kern="1200" dirty="0" smtClean="0">
                <a:solidFill>
                  <a:srgbClr val="266B92"/>
                </a:solidFill>
                <a:latin typeface="Century Gothic"/>
                <a:ea typeface="+mj-ea"/>
                <a:cs typeface="Century Gothic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>
                <a:solidFill>
                  <a:schemeClr val="bg2"/>
                </a:solidFill>
              </a:rPr>
              <a:t>Possibilité de déroger à de </a:t>
            </a:r>
            <a:r>
              <a:rPr sz="1800" u="sng">
                <a:solidFill>
                  <a:schemeClr val="bg2"/>
                </a:solidFill>
              </a:rPr>
              <a:t>nombreuses règles de financements </a:t>
            </a:r>
            <a:r>
              <a:rPr>
                <a:solidFill>
                  <a:schemeClr val="bg2"/>
                </a:solidFill>
              </a:rPr>
              <a:t>de droit commun</a:t>
            </a:r>
          </a:p>
        </p:txBody>
      </p:sp>
      <p:sp>
        <p:nvSpPr>
          <p:cNvPr id="10245" name="Espace réservé du contenu 2"/>
          <p:cNvSpPr txBox="1">
            <a:spLocks/>
          </p:cNvSpPr>
          <p:nvPr/>
        </p:nvSpPr>
        <p:spPr bwMode="auto">
          <a:xfrm>
            <a:off x="354013" y="2492375"/>
            <a:ext cx="3898900" cy="4032250"/>
          </a:xfrm>
          <a:prstGeom prst="rect">
            <a:avLst/>
          </a:prstGeom>
          <a:noFill/>
          <a:ln w="9525">
            <a:solidFill>
              <a:srgbClr val="37ADB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Dérogations à certaines dispositions du code de la sécurité sociale et code de l’action sociale et des familles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Facturation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Tarification,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Remboursement,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Prise en charge des produits de santé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Paiement direct des honoraires par le malade… </a:t>
            </a: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4664075" y="1628775"/>
            <a:ext cx="3898900" cy="820738"/>
          </a:xfrm>
          <a:prstGeom prst="rect">
            <a:avLst/>
          </a:prstGeom>
          <a:solidFill>
            <a:srgbClr val="37ADB9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>
                <a:solidFill>
                  <a:schemeClr val="bg2"/>
                </a:solidFill>
              </a:rPr>
              <a:t>Possibilité de déroger à </a:t>
            </a:r>
            <a:r>
              <a:rPr lang="fr-FR" u="sng" dirty="0">
                <a:solidFill>
                  <a:schemeClr val="bg2"/>
                </a:solidFill>
              </a:rPr>
              <a:t>certaines règles d’organisation</a:t>
            </a:r>
            <a:r>
              <a:rPr lang="fr-FR" dirty="0">
                <a:solidFill>
                  <a:schemeClr val="bg2"/>
                </a:solidFill>
              </a:rPr>
              <a:t> de l’offre de soins</a:t>
            </a:r>
          </a:p>
        </p:txBody>
      </p:sp>
      <p:sp>
        <p:nvSpPr>
          <p:cNvPr id="10247" name="Espace réservé du contenu 2"/>
          <p:cNvSpPr txBox="1">
            <a:spLocks/>
          </p:cNvSpPr>
          <p:nvPr/>
        </p:nvSpPr>
        <p:spPr bwMode="auto">
          <a:xfrm>
            <a:off x="4675188" y="2492375"/>
            <a:ext cx="3898900" cy="4032250"/>
          </a:xfrm>
          <a:prstGeom prst="rect">
            <a:avLst/>
          </a:prstGeom>
          <a:noFill/>
          <a:ln w="9525">
            <a:solidFill>
              <a:srgbClr val="37ADB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Dérogations à certaines dispositions du code de la santé publique relatives à 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Partage d’honoraires entre professionnels de santé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Limitation des missions des établissements de santé (pour permettre prestations d’hébergement non médicalisé)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Autorisation d’activité de soins et d’équipements matériels lourds (groupements)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chemeClr val="tx1"/>
                </a:solidFill>
              </a:rPr>
              <a:t>Dispensation à domicile des dialysats </a:t>
            </a:r>
          </a:p>
        </p:txBody>
      </p:sp>
    </p:spTree>
    <p:extLst>
      <p:ext uri="{BB962C8B-B14F-4D97-AF65-F5344CB8AC3E}">
        <p14:creationId xmlns:p14="http://schemas.microsoft.com/office/powerpoint/2010/main" val="2489519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7819329" cy="5544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1691680" y="5364505"/>
            <a:ext cx="38413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009999"/>
                </a:solidFill>
                <a:hlinkClick r:id="rId3"/>
              </a:rPr>
              <a:t>Sur une boite a lettre régionale dédiée: </a:t>
            </a:r>
          </a:p>
          <a:p>
            <a:pPr algn="ctr"/>
            <a:r>
              <a:rPr lang="fr-FR" sz="1600" b="1" dirty="0" smtClean="0">
                <a:solidFill>
                  <a:srgbClr val="009999"/>
                </a:solidFill>
                <a:hlinkClick r:id="rId3"/>
              </a:rPr>
              <a:t>ARS-PDL-ART51@ars.sante.fr</a:t>
            </a:r>
            <a:endParaRPr lang="fr-FR" sz="1600" b="1" dirty="0">
              <a:solidFill>
                <a:srgbClr val="00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12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smtClean="0">
                <a:solidFill>
                  <a:srgbClr val="898989"/>
                </a:solidFill>
                <a:latin typeface="Calibri" pitchFamily="34" charset="0"/>
              </a:rPr>
              <a:t>Page </a:t>
            </a:r>
            <a:fld id="{C358331A-F605-447A-8C0D-43BC6DA5CF3E}" type="slidenum">
              <a:rPr lang="fr-FR" altLang="fr-FR" sz="1000" smtClean="0">
                <a:solidFill>
                  <a:srgbClr val="898989"/>
                </a:solidFill>
                <a:latin typeface="Calibri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fr-FR" altLang="fr-FR" sz="100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1267" name="ZoneTexte 66"/>
          <p:cNvSpPr txBox="1">
            <a:spLocks noChangeArrowheads="1"/>
          </p:cNvSpPr>
          <p:nvPr/>
        </p:nvSpPr>
        <p:spPr bwMode="auto">
          <a:xfrm>
            <a:off x="7099300" y="1930400"/>
            <a:ext cx="1811338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u="sng">
                <a:solidFill>
                  <a:srgbClr val="1F497D"/>
                </a:solidFill>
              </a:rPr>
              <a:t>Nationale ou interrégionale 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u="sng">
                <a:solidFill>
                  <a:srgbClr val="1F497D"/>
                </a:solidFill>
              </a:rPr>
              <a:t>Régionale ou locale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</p:txBody>
      </p:sp>
      <p:sp>
        <p:nvSpPr>
          <p:cNvPr id="11268" name="Espace réservé du numéro de diapositive 3"/>
          <p:cNvSpPr>
            <a:spLocks noGrp="1"/>
          </p:cNvSpPr>
          <p:nvPr/>
        </p:nvSpPr>
        <p:spPr bwMode="auto">
          <a:xfrm>
            <a:off x="6499225" y="6256338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4435B37A-B739-4F07-8803-9D9582D97ED6}" type="slidenum">
              <a:rPr lang="fr-FR" altLang="fr-FR" sz="1200">
                <a:solidFill>
                  <a:srgbClr val="E46C0A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fr-FR" altLang="fr-FR" sz="1200">
              <a:solidFill>
                <a:srgbClr val="E46C0A"/>
              </a:solidFill>
            </a:endParaRPr>
          </a:p>
        </p:txBody>
      </p:sp>
      <p:sp>
        <p:nvSpPr>
          <p:cNvPr id="11269" name="ZoneTexte 5"/>
          <p:cNvSpPr txBox="1">
            <a:spLocks noChangeArrowheads="1"/>
          </p:cNvSpPr>
          <p:nvPr/>
        </p:nvSpPr>
        <p:spPr bwMode="gray">
          <a:xfrm>
            <a:off x="125413" y="1193800"/>
            <a:ext cx="2305050" cy="531813"/>
          </a:xfrm>
          <a:prstGeom prst="rect">
            <a:avLst/>
          </a:prstGeom>
          <a:solidFill>
            <a:srgbClr val="37ADB9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400" b="1">
                <a:solidFill>
                  <a:srgbClr val="FFFFFF"/>
                </a:solidFill>
              </a:rPr>
              <a:t>Initiative</a:t>
            </a:r>
          </a:p>
        </p:txBody>
      </p:sp>
      <p:sp>
        <p:nvSpPr>
          <p:cNvPr id="11270" name="ZoneTexte 6"/>
          <p:cNvSpPr txBox="1">
            <a:spLocks noChangeArrowheads="1"/>
          </p:cNvSpPr>
          <p:nvPr/>
        </p:nvSpPr>
        <p:spPr bwMode="gray">
          <a:xfrm>
            <a:off x="2573338" y="1193800"/>
            <a:ext cx="2016125" cy="531813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400" b="1">
                <a:solidFill>
                  <a:srgbClr val="FFFFFF"/>
                </a:solidFill>
              </a:rPr>
              <a:t>Point d’entrée</a:t>
            </a:r>
          </a:p>
        </p:txBody>
      </p:sp>
      <p:sp>
        <p:nvSpPr>
          <p:cNvPr id="11271" name="ZoneTexte 7"/>
          <p:cNvSpPr txBox="1">
            <a:spLocks noChangeArrowheads="1"/>
          </p:cNvSpPr>
          <p:nvPr/>
        </p:nvSpPr>
        <p:spPr bwMode="gray">
          <a:xfrm>
            <a:off x="4662488" y="1193800"/>
            <a:ext cx="2016125" cy="531813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400" b="1">
                <a:solidFill>
                  <a:srgbClr val="FFFFFF"/>
                </a:solidFill>
              </a:rPr>
              <a:t>Examen par le comité technique</a:t>
            </a:r>
          </a:p>
        </p:txBody>
      </p:sp>
      <p:sp>
        <p:nvSpPr>
          <p:cNvPr id="11272" name="ZoneTexte 8"/>
          <p:cNvSpPr txBox="1">
            <a:spLocks noChangeArrowheads="1"/>
          </p:cNvSpPr>
          <p:nvPr/>
        </p:nvSpPr>
        <p:spPr bwMode="gray">
          <a:xfrm>
            <a:off x="6750050" y="1193800"/>
            <a:ext cx="2016125" cy="531813"/>
          </a:xfrm>
          <a:prstGeom prst="rect">
            <a:avLst/>
          </a:prstGeom>
          <a:solidFill>
            <a:srgbClr val="37ADB9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400" b="1">
                <a:solidFill>
                  <a:srgbClr val="FFFFFF"/>
                </a:solidFill>
              </a:rPr>
              <a:t>Portée</a:t>
            </a:r>
          </a:p>
        </p:txBody>
      </p:sp>
      <p:sp>
        <p:nvSpPr>
          <p:cNvPr id="11273" name="ZoneTexte 10"/>
          <p:cNvSpPr txBox="1">
            <a:spLocks noChangeArrowheads="1"/>
          </p:cNvSpPr>
          <p:nvPr/>
        </p:nvSpPr>
        <p:spPr bwMode="auto">
          <a:xfrm>
            <a:off x="125413" y="1755775"/>
            <a:ext cx="2262187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u="sng">
                <a:solidFill>
                  <a:srgbClr val="1F497D"/>
                </a:solidFill>
              </a:rPr>
              <a:t>Nationale ou interrégionale 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u="sng">
                <a:solidFill>
                  <a:srgbClr val="1F497D"/>
                </a:solidFill>
              </a:rPr>
              <a:t>Régionale ou locale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 b="1" u="sng">
              <a:solidFill>
                <a:srgbClr val="1F497D"/>
              </a:solidFill>
            </a:endParaRPr>
          </a:p>
        </p:txBody>
      </p:sp>
      <p:pic>
        <p:nvPicPr>
          <p:cNvPr id="11274" name="Picture 20" descr="Résultat de recherche d'images pour &quot;ARS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8" y="4641850"/>
            <a:ext cx="417512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12" descr="Résultat de recherche d'images pour &quot;Ministère de la santé france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2427288"/>
            <a:ext cx="3683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6" name="Picture 18" descr="Résultat de recherche d'images pour &quot;Assurance maladie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88" y="2473325"/>
            <a:ext cx="57626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350" y="5108575"/>
            <a:ext cx="1155700" cy="119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63" y="3003550"/>
            <a:ext cx="1152525" cy="119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288" y="3479800"/>
            <a:ext cx="11525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80" name="ZoneTexte 17"/>
          <p:cNvSpPr txBox="1">
            <a:spLocks noChangeArrowheads="1"/>
          </p:cNvSpPr>
          <p:nvPr/>
        </p:nvSpPr>
        <p:spPr bwMode="auto">
          <a:xfrm>
            <a:off x="4873625" y="4616450"/>
            <a:ext cx="16605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002060"/>
                </a:solidFill>
              </a:rPr>
              <a:t>Comité Technique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002060"/>
                </a:solidFill>
              </a:rPr>
              <a:t>donne son avis et détermine la portée  de l’expérimentation et le financement</a:t>
            </a:r>
          </a:p>
        </p:txBody>
      </p:sp>
      <p:grpSp>
        <p:nvGrpSpPr>
          <p:cNvPr id="11281" name="Group 6318"/>
          <p:cNvGrpSpPr>
            <a:grpSpLocks/>
          </p:cNvGrpSpPr>
          <p:nvPr/>
        </p:nvGrpSpPr>
        <p:grpSpPr bwMode="auto">
          <a:xfrm>
            <a:off x="5441950" y="3822700"/>
            <a:ext cx="444500" cy="422275"/>
            <a:chOff x="7867755" y="2258092"/>
            <a:chExt cx="612000" cy="612000"/>
          </a:xfrm>
        </p:grpSpPr>
        <p:sp>
          <p:nvSpPr>
            <p:cNvPr id="59" name="Oval 156"/>
            <p:cNvSpPr/>
            <p:nvPr/>
          </p:nvSpPr>
          <p:spPr bwMode="ltGray">
            <a:xfrm>
              <a:off x="7867755" y="2258092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 dirty="0" err="1" smtClean="0">
                <a:solidFill>
                  <a:prstClr val="white"/>
                </a:solidFill>
                <a:latin typeface="Georgia" pitchFamily="18" charset="0"/>
              </a:endParaRPr>
            </a:p>
          </p:txBody>
        </p:sp>
        <p:sp>
          <p:nvSpPr>
            <p:cNvPr id="11323" name="Freeform 4843"/>
            <p:cNvSpPr>
              <a:spLocks noEditPoints="1"/>
            </p:cNvSpPr>
            <p:nvPr/>
          </p:nvSpPr>
          <p:spPr bwMode="auto">
            <a:xfrm>
              <a:off x="7922351" y="2337515"/>
              <a:ext cx="502032" cy="487410"/>
            </a:xfrm>
            <a:custGeom>
              <a:avLst/>
              <a:gdLst>
                <a:gd name="T0" fmla="*/ 458165 w 412"/>
                <a:gd name="T1" fmla="*/ 116978 h 400"/>
                <a:gd name="T2" fmla="*/ 465476 w 412"/>
                <a:gd name="T3" fmla="*/ 153534 h 400"/>
                <a:gd name="T4" fmla="*/ 433795 w 412"/>
                <a:gd name="T5" fmla="*/ 175468 h 400"/>
                <a:gd name="T6" fmla="*/ 399676 w 412"/>
                <a:gd name="T7" fmla="*/ 141349 h 400"/>
                <a:gd name="T8" fmla="*/ 419172 w 412"/>
                <a:gd name="T9" fmla="*/ 109667 h 400"/>
                <a:gd name="T10" fmla="*/ 455728 w 412"/>
                <a:gd name="T11" fmla="*/ 190090 h 400"/>
                <a:gd name="T12" fmla="*/ 389928 w 412"/>
                <a:gd name="T13" fmla="*/ 190090 h 400"/>
                <a:gd name="T14" fmla="*/ 382617 w 412"/>
                <a:gd name="T15" fmla="*/ 248579 h 400"/>
                <a:gd name="T16" fmla="*/ 450854 w 412"/>
                <a:gd name="T17" fmla="*/ 326565 h 400"/>
                <a:gd name="T18" fmla="*/ 492284 w 412"/>
                <a:gd name="T19" fmla="*/ 299757 h 400"/>
                <a:gd name="T20" fmla="*/ 499595 w 412"/>
                <a:gd name="T21" fmla="*/ 202275 h 400"/>
                <a:gd name="T22" fmla="*/ 484973 w 412"/>
                <a:gd name="T23" fmla="*/ 190090 h 400"/>
                <a:gd name="T24" fmla="*/ 119415 w 412"/>
                <a:gd name="T25" fmla="*/ 190090 h 400"/>
                <a:gd name="T26" fmla="*/ 68237 w 412"/>
                <a:gd name="T27" fmla="*/ 221772 h 400"/>
                <a:gd name="T28" fmla="*/ 17059 w 412"/>
                <a:gd name="T29" fmla="*/ 190090 h 400"/>
                <a:gd name="T30" fmla="*/ 2437 w 412"/>
                <a:gd name="T31" fmla="*/ 202275 h 400"/>
                <a:gd name="T32" fmla="*/ 9748 w 412"/>
                <a:gd name="T33" fmla="*/ 299757 h 400"/>
                <a:gd name="T34" fmla="*/ 51178 w 412"/>
                <a:gd name="T35" fmla="*/ 326565 h 400"/>
                <a:gd name="T36" fmla="*/ 119415 w 412"/>
                <a:gd name="T37" fmla="*/ 248579 h 400"/>
                <a:gd name="T38" fmla="*/ 209586 w 412"/>
                <a:gd name="T39" fmla="*/ 60926 h 400"/>
                <a:gd name="T40" fmla="*/ 233957 w 412"/>
                <a:gd name="T41" fmla="*/ 82860 h 400"/>
                <a:gd name="T42" fmla="*/ 260764 w 412"/>
                <a:gd name="T43" fmla="*/ 85297 h 400"/>
                <a:gd name="T44" fmla="*/ 287572 w 412"/>
                <a:gd name="T45" fmla="*/ 68237 h 400"/>
                <a:gd name="T46" fmla="*/ 294883 w 412"/>
                <a:gd name="T47" fmla="*/ 43867 h 400"/>
                <a:gd name="T48" fmla="*/ 282698 w 412"/>
                <a:gd name="T49" fmla="*/ 12185 h 400"/>
                <a:gd name="T50" fmla="*/ 251016 w 412"/>
                <a:gd name="T51" fmla="*/ 0 h 400"/>
                <a:gd name="T52" fmla="*/ 226646 w 412"/>
                <a:gd name="T53" fmla="*/ 7311 h 400"/>
                <a:gd name="T54" fmla="*/ 207149 w 412"/>
                <a:gd name="T55" fmla="*/ 34119 h 400"/>
                <a:gd name="T56" fmla="*/ 251016 w 412"/>
                <a:gd name="T57" fmla="*/ 487410 h 400"/>
                <a:gd name="T58" fmla="*/ 360683 w 412"/>
                <a:gd name="T59" fmla="*/ 460602 h 400"/>
                <a:gd name="T60" fmla="*/ 445980 w 412"/>
                <a:gd name="T61" fmla="*/ 392365 h 400"/>
                <a:gd name="T62" fmla="*/ 389928 w 412"/>
                <a:gd name="T63" fmla="*/ 304631 h 400"/>
                <a:gd name="T64" fmla="*/ 297320 w 412"/>
                <a:gd name="T65" fmla="*/ 243705 h 400"/>
                <a:gd name="T66" fmla="*/ 251016 w 412"/>
                <a:gd name="T67" fmla="*/ 236394 h 400"/>
                <a:gd name="T68" fmla="*/ 192527 w 412"/>
                <a:gd name="T69" fmla="*/ 285135 h 400"/>
                <a:gd name="T70" fmla="*/ 170593 w 412"/>
                <a:gd name="T71" fmla="*/ 319254 h 400"/>
                <a:gd name="T72" fmla="*/ 143786 w 412"/>
                <a:gd name="T73" fmla="*/ 319254 h 400"/>
                <a:gd name="T74" fmla="*/ 121852 w 412"/>
                <a:gd name="T75" fmla="*/ 297320 h 400"/>
                <a:gd name="T76" fmla="*/ 56052 w 412"/>
                <a:gd name="T77" fmla="*/ 392365 h 400"/>
                <a:gd name="T78" fmla="*/ 116978 w 412"/>
                <a:gd name="T79" fmla="*/ 448417 h 400"/>
                <a:gd name="T80" fmla="*/ 221771 w 412"/>
                <a:gd name="T81" fmla="*/ 484973 h 400"/>
                <a:gd name="T82" fmla="*/ 34119 w 412"/>
                <a:gd name="T83" fmla="*/ 141349 h 400"/>
                <a:gd name="T84" fmla="*/ 68237 w 412"/>
                <a:gd name="T85" fmla="*/ 175468 h 400"/>
                <a:gd name="T86" fmla="*/ 99919 w 412"/>
                <a:gd name="T87" fmla="*/ 153534 h 400"/>
                <a:gd name="T88" fmla="*/ 92608 w 412"/>
                <a:gd name="T89" fmla="*/ 116978 h 400"/>
                <a:gd name="T90" fmla="*/ 56052 w 412"/>
                <a:gd name="T91" fmla="*/ 109667 h 400"/>
                <a:gd name="T92" fmla="*/ 34119 w 412"/>
                <a:gd name="T93" fmla="*/ 141349 h 400"/>
                <a:gd name="T94" fmla="*/ 365557 w 412"/>
                <a:gd name="T95" fmla="*/ 141349 h 400"/>
                <a:gd name="T96" fmla="*/ 363120 w 412"/>
                <a:gd name="T97" fmla="*/ 124290 h 400"/>
                <a:gd name="T98" fmla="*/ 326565 w 412"/>
                <a:gd name="T99" fmla="*/ 99919 h 400"/>
                <a:gd name="T100" fmla="*/ 175467 w 412"/>
                <a:gd name="T101" fmla="*/ 99919 h 400"/>
                <a:gd name="T102" fmla="*/ 148660 w 412"/>
                <a:gd name="T103" fmla="*/ 112104 h 400"/>
                <a:gd name="T104" fmla="*/ 136475 w 412"/>
                <a:gd name="T105" fmla="*/ 141349 h 400"/>
                <a:gd name="T106" fmla="*/ 138912 w 412"/>
                <a:gd name="T107" fmla="*/ 292446 h 400"/>
                <a:gd name="T108" fmla="*/ 155971 w 412"/>
                <a:gd name="T109" fmla="*/ 302194 h 400"/>
                <a:gd name="T110" fmla="*/ 175467 w 412"/>
                <a:gd name="T111" fmla="*/ 285135 h 400"/>
                <a:gd name="T112" fmla="*/ 187653 w 412"/>
                <a:gd name="T113" fmla="*/ 170594 h 400"/>
                <a:gd name="T114" fmla="*/ 192527 w 412"/>
                <a:gd name="T115" fmla="*/ 207149 h 400"/>
                <a:gd name="T116" fmla="*/ 280261 w 412"/>
                <a:gd name="T117" fmla="*/ 199838 h 400"/>
                <a:gd name="T118" fmla="*/ 309505 w 412"/>
                <a:gd name="T119" fmla="*/ 182779 h 400"/>
                <a:gd name="T120" fmla="*/ 326565 w 412"/>
                <a:gd name="T121" fmla="*/ 214460 h 400"/>
                <a:gd name="T122" fmla="*/ 365557 w 412"/>
                <a:gd name="T123" fmla="*/ 233957 h 4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412" h="400">
                  <a:moveTo>
                    <a:pt x="356" y="88"/>
                  </a:moveTo>
                  <a:lnTo>
                    <a:pt x="356" y="88"/>
                  </a:lnTo>
                  <a:lnTo>
                    <a:pt x="366" y="90"/>
                  </a:lnTo>
                  <a:lnTo>
                    <a:pt x="376" y="96"/>
                  </a:lnTo>
                  <a:lnTo>
                    <a:pt x="382" y="104"/>
                  </a:lnTo>
                  <a:lnTo>
                    <a:pt x="384" y="116"/>
                  </a:lnTo>
                  <a:lnTo>
                    <a:pt x="382" y="126"/>
                  </a:lnTo>
                  <a:lnTo>
                    <a:pt x="376" y="136"/>
                  </a:lnTo>
                  <a:lnTo>
                    <a:pt x="366" y="142"/>
                  </a:lnTo>
                  <a:lnTo>
                    <a:pt x="356" y="144"/>
                  </a:lnTo>
                  <a:lnTo>
                    <a:pt x="344" y="142"/>
                  </a:lnTo>
                  <a:lnTo>
                    <a:pt x="336" y="136"/>
                  </a:lnTo>
                  <a:lnTo>
                    <a:pt x="330" y="126"/>
                  </a:lnTo>
                  <a:lnTo>
                    <a:pt x="328" y="116"/>
                  </a:lnTo>
                  <a:lnTo>
                    <a:pt x="330" y="104"/>
                  </a:lnTo>
                  <a:lnTo>
                    <a:pt x="336" y="96"/>
                  </a:lnTo>
                  <a:lnTo>
                    <a:pt x="344" y="90"/>
                  </a:lnTo>
                  <a:lnTo>
                    <a:pt x="356" y="88"/>
                  </a:lnTo>
                  <a:close/>
                  <a:moveTo>
                    <a:pt x="392" y="156"/>
                  </a:moveTo>
                  <a:lnTo>
                    <a:pt x="374" y="156"/>
                  </a:lnTo>
                  <a:lnTo>
                    <a:pt x="356" y="182"/>
                  </a:lnTo>
                  <a:lnTo>
                    <a:pt x="338" y="156"/>
                  </a:lnTo>
                  <a:lnTo>
                    <a:pt x="320" y="156"/>
                  </a:lnTo>
                  <a:lnTo>
                    <a:pt x="314" y="156"/>
                  </a:lnTo>
                  <a:lnTo>
                    <a:pt x="314" y="158"/>
                  </a:lnTo>
                  <a:lnTo>
                    <a:pt x="314" y="204"/>
                  </a:lnTo>
                  <a:lnTo>
                    <a:pt x="336" y="224"/>
                  </a:lnTo>
                  <a:lnTo>
                    <a:pt x="354" y="244"/>
                  </a:lnTo>
                  <a:lnTo>
                    <a:pt x="370" y="268"/>
                  </a:lnTo>
                  <a:lnTo>
                    <a:pt x="386" y="294"/>
                  </a:lnTo>
                  <a:lnTo>
                    <a:pt x="396" y="270"/>
                  </a:lnTo>
                  <a:lnTo>
                    <a:pt x="404" y="246"/>
                  </a:lnTo>
                  <a:lnTo>
                    <a:pt x="410" y="220"/>
                  </a:lnTo>
                  <a:lnTo>
                    <a:pt x="412" y="194"/>
                  </a:lnTo>
                  <a:lnTo>
                    <a:pt x="410" y="166"/>
                  </a:lnTo>
                  <a:lnTo>
                    <a:pt x="406" y="162"/>
                  </a:lnTo>
                  <a:lnTo>
                    <a:pt x="402" y="158"/>
                  </a:lnTo>
                  <a:lnTo>
                    <a:pt x="398" y="156"/>
                  </a:lnTo>
                  <a:lnTo>
                    <a:pt x="392" y="156"/>
                  </a:lnTo>
                  <a:close/>
                  <a:moveTo>
                    <a:pt x="98" y="204"/>
                  </a:moveTo>
                  <a:lnTo>
                    <a:pt x="98" y="156"/>
                  </a:lnTo>
                  <a:lnTo>
                    <a:pt x="92" y="156"/>
                  </a:lnTo>
                  <a:lnTo>
                    <a:pt x="74" y="156"/>
                  </a:lnTo>
                  <a:lnTo>
                    <a:pt x="56" y="182"/>
                  </a:lnTo>
                  <a:lnTo>
                    <a:pt x="38" y="156"/>
                  </a:lnTo>
                  <a:lnTo>
                    <a:pt x="20" y="156"/>
                  </a:lnTo>
                  <a:lnTo>
                    <a:pt x="14" y="156"/>
                  </a:lnTo>
                  <a:lnTo>
                    <a:pt x="10" y="158"/>
                  </a:lnTo>
                  <a:lnTo>
                    <a:pt x="6" y="162"/>
                  </a:lnTo>
                  <a:lnTo>
                    <a:pt x="2" y="166"/>
                  </a:lnTo>
                  <a:lnTo>
                    <a:pt x="0" y="194"/>
                  </a:lnTo>
                  <a:lnTo>
                    <a:pt x="2" y="220"/>
                  </a:lnTo>
                  <a:lnTo>
                    <a:pt x="8" y="246"/>
                  </a:lnTo>
                  <a:lnTo>
                    <a:pt x="16" y="270"/>
                  </a:lnTo>
                  <a:lnTo>
                    <a:pt x="26" y="294"/>
                  </a:lnTo>
                  <a:lnTo>
                    <a:pt x="42" y="268"/>
                  </a:lnTo>
                  <a:lnTo>
                    <a:pt x="58" y="244"/>
                  </a:lnTo>
                  <a:lnTo>
                    <a:pt x="76" y="224"/>
                  </a:lnTo>
                  <a:lnTo>
                    <a:pt x="98" y="204"/>
                  </a:lnTo>
                  <a:close/>
                  <a:moveTo>
                    <a:pt x="170" y="36"/>
                  </a:moveTo>
                  <a:lnTo>
                    <a:pt x="170" y="36"/>
                  </a:lnTo>
                  <a:lnTo>
                    <a:pt x="170" y="42"/>
                  </a:lnTo>
                  <a:lnTo>
                    <a:pt x="172" y="50"/>
                  </a:lnTo>
                  <a:lnTo>
                    <a:pt x="176" y="56"/>
                  </a:lnTo>
                  <a:lnTo>
                    <a:pt x="180" y="60"/>
                  </a:lnTo>
                  <a:lnTo>
                    <a:pt x="186" y="66"/>
                  </a:lnTo>
                  <a:lnTo>
                    <a:pt x="192" y="68"/>
                  </a:lnTo>
                  <a:lnTo>
                    <a:pt x="198" y="70"/>
                  </a:lnTo>
                  <a:lnTo>
                    <a:pt x="206" y="72"/>
                  </a:lnTo>
                  <a:lnTo>
                    <a:pt x="214" y="70"/>
                  </a:lnTo>
                  <a:lnTo>
                    <a:pt x="220" y="68"/>
                  </a:lnTo>
                  <a:lnTo>
                    <a:pt x="226" y="66"/>
                  </a:lnTo>
                  <a:lnTo>
                    <a:pt x="232" y="60"/>
                  </a:lnTo>
                  <a:lnTo>
                    <a:pt x="236" y="56"/>
                  </a:lnTo>
                  <a:lnTo>
                    <a:pt x="240" y="50"/>
                  </a:lnTo>
                  <a:lnTo>
                    <a:pt x="242" y="42"/>
                  </a:lnTo>
                  <a:lnTo>
                    <a:pt x="242" y="36"/>
                  </a:lnTo>
                  <a:lnTo>
                    <a:pt x="242" y="28"/>
                  </a:lnTo>
                  <a:lnTo>
                    <a:pt x="240" y="22"/>
                  </a:lnTo>
                  <a:lnTo>
                    <a:pt x="236" y="16"/>
                  </a:lnTo>
                  <a:lnTo>
                    <a:pt x="232" y="10"/>
                  </a:lnTo>
                  <a:lnTo>
                    <a:pt x="226" y="6"/>
                  </a:lnTo>
                  <a:lnTo>
                    <a:pt x="220" y="2"/>
                  </a:lnTo>
                  <a:lnTo>
                    <a:pt x="214" y="0"/>
                  </a:lnTo>
                  <a:lnTo>
                    <a:pt x="206" y="0"/>
                  </a:lnTo>
                  <a:lnTo>
                    <a:pt x="198" y="0"/>
                  </a:lnTo>
                  <a:lnTo>
                    <a:pt x="192" y="2"/>
                  </a:lnTo>
                  <a:lnTo>
                    <a:pt x="186" y="6"/>
                  </a:lnTo>
                  <a:lnTo>
                    <a:pt x="180" y="10"/>
                  </a:lnTo>
                  <a:lnTo>
                    <a:pt x="176" y="16"/>
                  </a:lnTo>
                  <a:lnTo>
                    <a:pt x="172" y="22"/>
                  </a:lnTo>
                  <a:lnTo>
                    <a:pt x="170" y="28"/>
                  </a:lnTo>
                  <a:lnTo>
                    <a:pt x="170" y="36"/>
                  </a:lnTo>
                  <a:close/>
                  <a:moveTo>
                    <a:pt x="206" y="400"/>
                  </a:moveTo>
                  <a:lnTo>
                    <a:pt x="206" y="400"/>
                  </a:lnTo>
                  <a:lnTo>
                    <a:pt x="230" y="398"/>
                  </a:lnTo>
                  <a:lnTo>
                    <a:pt x="254" y="394"/>
                  </a:lnTo>
                  <a:lnTo>
                    <a:pt x="276" y="388"/>
                  </a:lnTo>
                  <a:lnTo>
                    <a:pt x="296" y="378"/>
                  </a:lnTo>
                  <a:lnTo>
                    <a:pt x="316" y="368"/>
                  </a:lnTo>
                  <a:lnTo>
                    <a:pt x="334" y="354"/>
                  </a:lnTo>
                  <a:lnTo>
                    <a:pt x="352" y="338"/>
                  </a:lnTo>
                  <a:lnTo>
                    <a:pt x="366" y="322"/>
                  </a:lnTo>
                  <a:lnTo>
                    <a:pt x="352" y="296"/>
                  </a:lnTo>
                  <a:lnTo>
                    <a:pt x="336" y="272"/>
                  </a:lnTo>
                  <a:lnTo>
                    <a:pt x="320" y="250"/>
                  </a:lnTo>
                  <a:lnTo>
                    <a:pt x="300" y="232"/>
                  </a:lnTo>
                  <a:lnTo>
                    <a:pt x="280" y="216"/>
                  </a:lnTo>
                  <a:lnTo>
                    <a:pt x="256" y="204"/>
                  </a:lnTo>
                  <a:lnTo>
                    <a:pt x="244" y="200"/>
                  </a:lnTo>
                  <a:lnTo>
                    <a:pt x="232" y="196"/>
                  </a:lnTo>
                  <a:lnTo>
                    <a:pt x="220" y="194"/>
                  </a:lnTo>
                  <a:lnTo>
                    <a:pt x="206" y="194"/>
                  </a:lnTo>
                  <a:lnTo>
                    <a:pt x="182" y="196"/>
                  </a:lnTo>
                  <a:lnTo>
                    <a:pt x="158" y="202"/>
                  </a:lnTo>
                  <a:lnTo>
                    <a:pt x="158" y="234"/>
                  </a:lnTo>
                  <a:lnTo>
                    <a:pt x="158" y="240"/>
                  </a:lnTo>
                  <a:lnTo>
                    <a:pt x="156" y="244"/>
                  </a:lnTo>
                  <a:lnTo>
                    <a:pt x="150" y="254"/>
                  </a:lnTo>
                  <a:lnTo>
                    <a:pt x="140" y="262"/>
                  </a:lnTo>
                  <a:lnTo>
                    <a:pt x="134" y="264"/>
                  </a:lnTo>
                  <a:lnTo>
                    <a:pt x="128" y="264"/>
                  </a:lnTo>
                  <a:lnTo>
                    <a:pt x="118" y="262"/>
                  </a:lnTo>
                  <a:lnTo>
                    <a:pt x="110" y="258"/>
                  </a:lnTo>
                  <a:lnTo>
                    <a:pt x="104" y="252"/>
                  </a:lnTo>
                  <a:lnTo>
                    <a:pt x="100" y="244"/>
                  </a:lnTo>
                  <a:lnTo>
                    <a:pt x="84" y="260"/>
                  </a:lnTo>
                  <a:lnTo>
                    <a:pt x="70" y="280"/>
                  </a:lnTo>
                  <a:lnTo>
                    <a:pt x="58" y="300"/>
                  </a:lnTo>
                  <a:lnTo>
                    <a:pt x="46" y="322"/>
                  </a:lnTo>
                  <a:lnTo>
                    <a:pt x="60" y="338"/>
                  </a:lnTo>
                  <a:lnTo>
                    <a:pt x="78" y="354"/>
                  </a:lnTo>
                  <a:lnTo>
                    <a:pt x="96" y="368"/>
                  </a:lnTo>
                  <a:lnTo>
                    <a:pt x="116" y="378"/>
                  </a:lnTo>
                  <a:lnTo>
                    <a:pt x="136" y="388"/>
                  </a:lnTo>
                  <a:lnTo>
                    <a:pt x="158" y="394"/>
                  </a:lnTo>
                  <a:lnTo>
                    <a:pt x="182" y="398"/>
                  </a:lnTo>
                  <a:lnTo>
                    <a:pt x="206" y="400"/>
                  </a:lnTo>
                  <a:close/>
                  <a:moveTo>
                    <a:pt x="28" y="116"/>
                  </a:moveTo>
                  <a:lnTo>
                    <a:pt x="28" y="116"/>
                  </a:lnTo>
                  <a:lnTo>
                    <a:pt x="30" y="126"/>
                  </a:lnTo>
                  <a:lnTo>
                    <a:pt x="36" y="136"/>
                  </a:lnTo>
                  <a:lnTo>
                    <a:pt x="46" y="142"/>
                  </a:lnTo>
                  <a:lnTo>
                    <a:pt x="56" y="144"/>
                  </a:lnTo>
                  <a:lnTo>
                    <a:pt x="68" y="142"/>
                  </a:lnTo>
                  <a:lnTo>
                    <a:pt x="76" y="136"/>
                  </a:lnTo>
                  <a:lnTo>
                    <a:pt x="82" y="126"/>
                  </a:lnTo>
                  <a:lnTo>
                    <a:pt x="84" y="116"/>
                  </a:lnTo>
                  <a:lnTo>
                    <a:pt x="82" y="104"/>
                  </a:lnTo>
                  <a:lnTo>
                    <a:pt x="76" y="96"/>
                  </a:lnTo>
                  <a:lnTo>
                    <a:pt x="68" y="90"/>
                  </a:lnTo>
                  <a:lnTo>
                    <a:pt x="56" y="88"/>
                  </a:lnTo>
                  <a:lnTo>
                    <a:pt x="46" y="90"/>
                  </a:lnTo>
                  <a:lnTo>
                    <a:pt x="36" y="96"/>
                  </a:lnTo>
                  <a:lnTo>
                    <a:pt x="30" y="104"/>
                  </a:lnTo>
                  <a:lnTo>
                    <a:pt x="28" y="116"/>
                  </a:lnTo>
                  <a:close/>
                  <a:moveTo>
                    <a:pt x="300" y="192"/>
                  </a:moveTo>
                  <a:lnTo>
                    <a:pt x="300" y="116"/>
                  </a:lnTo>
                  <a:lnTo>
                    <a:pt x="300" y="114"/>
                  </a:lnTo>
                  <a:lnTo>
                    <a:pt x="300" y="108"/>
                  </a:lnTo>
                  <a:lnTo>
                    <a:pt x="298" y="102"/>
                  </a:lnTo>
                  <a:lnTo>
                    <a:pt x="290" y="92"/>
                  </a:lnTo>
                  <a:lnTo>
                    <a:pt x="280" y="84"/>
                  </a:lnTo>
                  <a:lnTo>
                    <a:pt x="274" y="82"/>
                  </a:lnTo>
                  <a:lnTo>
                    <a:pt x="268" y="82"/>
                  </a:lnTo>
                  <a:lnTo>
                    <a:pt x="232" y="82"/>
                  </a:lnTo>
                  <a:lnTo>
                    <a:pt x="206" y="116"/>
                  </a:lnTo>
                  <a:lnTo>
                    <a:pt x="180" y="82"/>
                  </a:lnTo>
                  <a:lnTo>
                    <a:pt x="144" y="82"/>
                  </a:lnTo>
                  <a:lnTo>
                    <a:pt x="138" y="82"/>
                  </a:lnTo>
                  <a:lnTo>
                    <a:pt x="132" y="84"/>
                  </a:lnTo>
                  <a:lnTo>
                    <a:pt x="122" y="92"/>
                  </a:lnTo>
                  <a:lnTo>
                    <a:pt x="114" y="102"/>
                  </a:lnTo>
                  <a:lnTo>
                    <a:pt x="112" y="108"/>
                  </a:lnTo>
                  <a:lnTo>
                    <a:pt x="112" y="114"/>
                  </a:lnTo>
                  <a:lnTo>
                    <a:pt x="112" y="116"/>
                  </a:lnTo>
                  <a:lnTo>
                    <a:pt x="112" y="130"/>
                  </a:lnTo>
                  <a:lnTo>
                    <a:pt x="112" y="234"/>
                  </a:lnTo>
                  <a:lnTo>
                    <a:pt x="114" y="240"/>
                  </a:lnTo>
                  <a:lnTo>
                    <a:pt x="116" y="244"/>
                  </a:lnTo>
                  <a:lnTo>
                    <a:pt x="122" y="248"/>
                  </a:lnTo>
                  <a:lnTo>
                    <a:pt x="128" y="248"/>
                  </a:lnTo>
                  <a:lnTo>
                    <a:pt x="134" y="248"/>
                  </a:lnTo>
                  <a:lnTo>
                    <a:pt x="138" y="244"/>
                  </a:lnTo>
                  <a:lnTo>
                    <a:pt x="142" y="240"/>
                  </a:lnTo>
                  <a:lnTo>
                    <a:pt x="144" y="234"/>
                  </a:lnTo>
                  <a:lnTo>
                    <a:pt x="144" y="130"/>
                  </a:lnTo>
                  <a:lnTo>
                    <a:pt x="150" y="134"/>
                  </a:lnTo>
                  <a:lnTo>
                    <a:pt x="154" y="140"/>
                  </a:lnTo>
                  <a:lnTo>
                    <a:pt x="158" y="148"/>
                  </a:lnTo>
                  <a:lnTo>
                    <a:pt x="158" y="156"/>
                  </a:lnTo>
                  <a:lnTo>
                    <a:pt x="158" y="170"/>
                  </a:lnTo>
                  <a:lnTo>
                    <a:pt x="182" y="164"/>
                  </a:lnTo>
                  <a:lnTo>
                    <a:pt x="206" y="162"/>
                  </a:lnTo>
                  <a:lnTo>
                    <a:pt x="230" y="164"/>
                  </a:lnTo>
                  <a:lnTo>
                    <a:pt x="254" y="170"/>
                  </a:lnTo>
                  <a:lnTo>
                    <a:pt x="254" y="158"/>
                  </a:lnTo>
                  <a:lnTo>
                    <a:pt x="254" y="150"/>
                  </a:lnTo>
                  <a:lnTo>
                    <a:pt x="258" y="142"/>
                  </a:lnTo>
                  <a:lnTo>
                    <a:pt x="262" y="136"/>
                  </a:lnTo>
                  <a:lnTo>
                    <a:pt x="268" y="132"/>
                  </a:lnTo>
                  <a:lnTo>
                    <a:pt x="268" y="176"/>
                  </a:lnTo>
                  <a:lnTo>
                    <a:pt x="284" y="184"/>
                  </a:lnTo>
                  <a:lnTo>
                    <a:pt x="300" y="19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1282" name="Picture 20" descr="Résultat de recherche d'images pour &quot;ARS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521325"/>
            <a:ext cx="428625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3" name="Picture 10" descr="Résultat de recherche d'images pour &quot;haute autorité de santé&quot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88" y="2508250"/>
            <a:ext cx="11811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Double flèche horizontale 20"/>
          <p:cNvSpPr/>
          <p:nvPr/>
        </p:nvSpPr>
        <p:spPr>
          <a:xfrm rot="5400000" flipV="1">
            <a:off x="5470526" y="3286125"/>
            <a:ext cx="400050" cy="231775"/>
          </a:xfrm>
          <a:prstGeom prst="leftRightArrow">
            <a:avLst/>
          </a:prstGeom>
          <a:solidFill>
            <a:srgbClr val="266B7D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grpSp>
        <p:nvGrpSpPr>
          <p:cNvPr id="11285" name="Group 118"/>
          <p:cNvGrpSpPr>
            <a:grpSpLocks/>
          </p:cNvGrpSpPr>
          <p:nvPr/>
        </p:nvGrpSpPr>
        <p:grpSpPr bwMode="auto">
          <a:xfrm>
            <a:off x="3028950" y="3381375"/>
            <a:ext cx="423863" cy="420688"/>
            <a:chOff x="2342233" y="3474401"/>
            <a:chExt cx="612000" cy="612000"/>
          </a:xfrm>
        </p:grpSpPr>
        <p:sp>
          <p:nvSpPr>
            <p:cNvPr id="57" name="Oval 314"/>
            <p:cNvSpPr/>
            <p:nvPr/>
          </p:nvSpPr>
          <p:spPr bwMode="ltGray">
            <a:xfrm>
              <a:off x="2342233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 dirty="0" err="1" smtClean="0">
                <a:solidFill>
                  <a:prstClr val="white"/>
                </a:solidFill>
                <a:latin typeface="Georgia" pitchFamily="18" charset="0"/>
              </a:endParaRPr>
            </a:p>
          </p:txBody>
        </p:sp>
        <p:sp>
          <p:nvSpPr>
            <p:cNvPr id="11321" name="Freeform 4919"/>
            <p:cNvSpPr>
              <a:spLocks noEditPoints="1"/>
            </p:cNvSpPr>
            <p:nvPr/>
          </p:nvSpPr>
          <p:spPr bwMode="auto">
            <a:xfrm>
              <a:off x="2498868" y="3566383"/>
              <a:ext cx="298730" cy="469776"/>
            </a:xfrm>
            <a:custGeom>
              <a:avLst/>
              <a:gdLst>
                <a:gd name="T0" fmla="*/ 180683 w 248"/>
                <a:gd name="T1" fmla="*/ 36137 h 390"/>
                <a:gd name="T2" fmla="*/ 192729 w 248"/>
                <a:gd name="T3" fmla="*/ 14455 h 390"/>
                <a:gd name="T4" fmla="*/ 214411 w 248"/>
                <a:gd name="T5" fmla="*/ 2409 h 390"/>
                <a:gd name="T6" fmla="*/ 231275 w 248"/>
                <a:gd name="T7" fmla="*/ 2409 h 390"/>
                <a:gd name="T8" fmla="*/ 255366 w 248"/>
                <a:gd name="T9" fmla="*/ 14455 h 390"/>
                <a:gd name="T10" fmla="*/ 267412 w 248"/>
                <a:gd name="T11" fmla="*/ 36137 h 390"/>
                <a:gd name="T12" fmla="*/ 267412 w 248"/>
                <a:gd name="T13" fmla="*/ 53000 h 390"/>
                <a:gd name="T14" fmla="*/ 255366 w 248"/>
                <a:gd name="T15" fmla="*/ 77091 h 390"/>
                <a:gd name="T16" fmla="*/ 231275 w 248"/>
                <a:gd name="T17" fmla="*/ 89137 h 390"/>
                <a:gd name="T18" fmla="*/ 214411 w 248"/>
                <a:gd name="T19" fmla="*/ 89137 h 390"/>
                <a:gd name="T20" fmla="*/ 192729 w 248"/>
                <a:gd name="T21" fmla="*/ 77091 h 390"/>
                <a:gd name="T22" fmla="*/ 180683 w 248"/>
                <a:gd name="T23" fmla="*/ 53000 h 390"/>
                <a:gd name="T24" fmla="*/ 298730 w 248"/>
                <a:gd name="T25" fmla="*/ 144546 h 390"/>
                <a:gd name="T26" fmla="*/ 291503 w 248"/>
                <a:gd name="T27" fmla="*/ 120455 h 390"/>
                <a:gd name="T28" fmla="*/ 279457 w 248"/>
                <a:gd name="T29" fmla="*/ 108410 h 390"/>
                <a:gd name="T30" fmla="*/ 252957 w 248"/>
                <a:gd name="T31" fmla="*/ 101183 h 390"/>
                <a:gd name="T32" fmla="*/ 233684 w 248"/>
                <a:gd name="T33" fmla="*/ 106001 h 390"/>
                <a:gd name="T34" fmla="*/ 219229 w 248"/>
                <a:gd name="T35" fmla="*/ 118046 h 390"/>
                <a:gd name="T36" fmla="*/ 219229 w 248"/>
                <a:gd name="T37" fmla="*/ 118046 h 390"/>
                <a:gd name="T38" fmla="*/ 101183 w 248"/>
                <a:gd name="T39" fmla="*/ 187910 h 390"/>
                <a:gd name="T40" fmla="*/ 89137 w 248"/>
                <a:gd name="T41" fmla="*/ 192729 h 390"/>
                <a:gd name="T42" fmla="*/ 84319 w 248"/>
                <a:gd name="T43" fmla="*/ 204774 h 390"/>
                <a:gd name="T44" fmla="*/ 96365 w 248"/>
                <a:gd name="T45" fmla="*/ 221638 h 390"/>
                <a:gd name="T46" fmla="*/ 175865 w 248"/>
                <a:gd name="T47" fmla="*/ 224047 h 390"/>
                <a:gd name="T48" fmla="*/ 207184 w 248"/>
                <a:gd name="T49" fmla="*/ 192729 h 390"/>
                <a:gd name="T50" fmla="*/ 166229 w 248"/>
                <a:gd name="T51" fmla="*/ 267411 h 390"/>
                <a:gd name="T52" fmla="*/ 175865 w 248"/>
                <a:gd name="T53" fmla="*/ 255365 h 390"/>
                <a:gd name="T54" fmla="*/ 171047 w 248"/>
                <a:gd name="T55" fmla="*/ 245729 h 390"/>
                <a:gd name="T56" fmla="*/ 60228 w 248"/>
                <a:gd name="T57" fmla="*/ 243320 h 390"/>
                <a:gd name="T58" fmla="*/ 50591 w 248"/>
                <a:gd name="T59" fmla="*/ 245729 h 390"/>
                <a:gd name="T60" fmla="*/ 45773 w 248"/>
                <a:gd name="T61" fmla="*/ 255365 h 390"/>
                <a:gd name="T62" fmla="*/ 55410 w 248"/>
                <a:gd name="T63" fmla="*/ 267411 h 390"/>
                <a:gd name="T64" fmla="*/ 125274 w 248"/>
                <a:gd name="T65" fmla="*/ 269820 h 390"/>
                <a:gd name="T66" fmla="*/ 118047 w 248"/>
                <a:gd name="T67" fmla="*/ 272229 h 390"/>
                <a:gd name="T68" fmla="*/ 113228 w 248"/>
                <a:gd name="T69" fmla="*/ 274638 h 390"/>
                <a:gd name="T70" fmla="*/ 0 w 248"/>
                <a:gd name="T71" fmla="*/ 390275 h 390"/>
                <a:gd name="T72" fmla="*/ 7227 w 248"/>
                <a:gd name="T73" fmla="*/ 414367 h 390"/>
                <a:gd name="T74" fmla="*/ 24091 w 248"/>
                <a:gd name="T75" fmla="*/ 421594 h 390"/>
                <a:gd name="T76" fmla="*/ 106001 w 248"/>
                <a:gd name="T77" fmla="*/ 349321 h 390"/>
                <a:gd name="T78" fmla="*/ 108410 w 248"/>
                <a:gd name="T79" fmla="*/ 455321 h 390"/>
                <a:gd name="T80" fmla="*/ 130092 w 248"/>
                <a:gd name="T81" fmla="*/ 469776 h 390"/>
                <a:gd name="T82" fmla="*/ 139729 w 248"/>
                <a:gd name="T83" fmla="*/ 467367 h 390"/>
                <a:gd name="T84" fmla="*/ 154183 w 248"/>
                <a:gd name="T85" fmla="*/ 445685 h 390"/>
                <a:gd name="T86" fmla="*/ 260184 w 248"/>
                <a:gd name="T87" fmla="*/ 342093 h 390"/>
                <a:gd name="T88" fmla="*/ 284275 w 248"/>
                <a:gd name="T89" fmla="*/ 339684 h 390"/>
                <a:gd name="T90" fmla="*/ 298730 w 248"/>
                <a:gd name="T91" fmla="*/ 318002 h 390"/>
                <a:gd name="T92" fmla="*/ 298730 w 248"/>
                <a:gd name="T93" fmla="*/ 144546 h 390"/>
                <a:gd name="T94" fmla="*/ 33728 w 248"/>
                <a:gd name="T95" fmla="*/ 243320 h 390"/>
                <a:gd name="T96" fmla="*/ 43364 w 248"/>
                <a:gd name="T97" fmla="*/ 250547 h 390"/>
                <a:gd name="T98" fmla="*/ 50591 w 248"/>
                <a:gd name="T99" fmla="*/ 248138 h 390"/>
                <a:gd name="T100" fmla="*/ 53000 w 248"/>
                <a:gd name="T101" fmla="*/ 236093 h 390"/>
                <a:gd name="T102" fmla="*/ 19273 w 248"/>
                <a:gd name="T103" fmla="*/ 142137 h 390"/>
                <a:gd name="T104" fmla="*/ 9636 w 248"/>
                <a:gd name="T105" fmla="*/ 139728 h 390"/>
                <a:gd name="T106" fmla="*/ 2409 w 248"/>
                <a:gd name="T107" fmla="*/ 144546 h 390"/>
                <a:gd name="T108" fmla="*/ 33728 w 248"/>
                <a:gd name="T109" fmla="*/ 243320 h 39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48" h="390">
                  <a:moveTo>
                    <a:pt x="148" y="38"/>
                  </a:moveTo>
                  <a:lnTo>
                    <a:pt x="148" y="38"/>
                  </a:lnTo>
                  <a:lnTo>
                    <a:pt x="150" y="30"/>
                  </a:lnTo>
                  <a:lnTo>
                    <a:pt x="152" y="22"/>
                  </a:lnTo>
                  <a:lnTo>
                    <a:pt x="154" y="16"/>
                  </a:lnTo>
                  <a:lnTo>
                    <a:pt x="160" y="12"/>
                  </a:lnTo>
                  <a:lnTo>
                    <a:pt x="164" y="6"/>
                  </a:lnTo>
                  <a:lnTo>
                    <a:pt x="172" y="4"/>
                  </a:lnTo>
                  <a:lnTo>
                    <a:pt x="178" y="2"/>
                  </a:lnTo>
                  <a:lnTo>
                    <a:pt x="186" y="0"/>
                  </a:lnTo>
                  <a:lnTo>
                    <a:pt x="192" y="2"/>
                  </a:lnTo>
                  <a:lnTo>
                    <a:pt x="200" y="4"/>
                  </a:lnTo>
                  <a:lnTo>
                    <a:pt x="206" y="6"/>
                  </a:lnTo>
                  <a:lnTo>
                    <a:pt x="212" y="12"/>
                  </a:lnTo>
                  <a:lnTo>
                    <a:pt x="216" y="16"/>
                  </a:lnTo>
                  <a:lnTo>
                    <a:pt x="220" y="22"/>
                  </a:lnTo>
                  <a:lnTo>
                    <a:pt x="222" y="30"/>
                  </a:lnTo>
                  <a:lnTo>
                    <a:pt x="222" y="38"/>
                  </a:lnTo>
                  <a:lnTo>
                    <a:pt x="222" y="44"/>
                  </a:lnTo>
                  <a:lnTo>
                    <a:pt x="220" y="52"/>
                  </a:lnTo>
                  <a:lnTo>
                    <a:pt x="216" y="58"/>
                  </a:lnTo>
                  <a:lnTo>
                    <a:pt x="212" y="64"/>
                  </a:lnTo>
                  <a:lnTo>
                    <a:pt x="206" y="68"/>
                  </a:lnTo>
                  <a:lnTo>
                    <a:pt x="200" y="72"/>
                  </a:lnTo>
                  <a:lnTo>
                    <a:pt x="192" y="74"/>
                  </a:lnTo>
                  <a:lnTo>
                    <a:pt x="186" y="74"/>
                  </a:lnTo>
                  <a:lnTo>
                    <a:pt x="178" y="74"/>
                  </a:lnTo>
                  <a:lnTo>
                    <a:pt x="172" y="72"/>
                  </a:lnTo>
                  <a:lnTo>
                    <a:pt x="164" y="68"/>
                  </a:lnTo>
                  <a:lnTo>
                    <a:pt x="160" y="64"/>
                  </a:lnTo>
                  <a:lnTo>
                    <a:pt x="154" y="58"/>
                  </a:lnTo>
                  <a:lnTo>
                    <a:pt x="152" y="52"/>
                  </a:lnTo>
                  <a:lnTo>
                    <a:pt x="150" y="44"/>
                  </a:lnTo>
                  <a:lnTo>
                    <a:pt x="148" y="38"/>
                  </a:lnTo>
                  <a:close/>
                  <a:moveTo>
                    <a:pt x="248" y="120"/>
                  </a:moveTo>
                  <a:lnTo>
                    <a:pt x="248" y="120"/>
                  </a:lnTo>
                  <a:lnTo>
                    <a:pt x="246" y="106"/>
                  </a:lnTo>
                  <a:lnTo>
                    <a:pt x="242" y="100"/>
                  </a:lnTo>
                  <a:lnTo>
                    <a:pt x="238" y="96"/>
                  </a:lnTo>
                  <a:lnTo>
                    <a:pt x="232" y="90"/>
                  </a:lnTo>
                  <a:lnTo>
                    <a:pt x="226" y="88"/>
                  </a:lnTo>
                  <a:lnTo>
                    <a:pt x="218" y="84"/>
                  </a:lnTo>
                  <a:lnTo>
                    <a:pt x="210" y="84"/>
                  </a:lnTo>
                  <a:lnTo>
                    <a:pt x="202" y="86"/>
                  </a:lnTo>
                  <a:lnTo>
                    <a:pt x="194" y="88"/>
                  </a:lnTo>
                  <a:lnTo>
                    <a:pt x="188" y="92"/>
                  </a:lnTo>
                  <a:lnTo>
                    <a:pt x="182" y="98"/>
                  </a:lnTo>
                  <a:lnTo>
                    <a:pt x="178" y="102"/>
                  </a:lnTo>
                  <a:lnTo>
                    <a:pt x="138" y="156"/>
                  </a:lnTo>
                  <a:lnTo>
                    <a:pt x="84" y="156"/>
                  </a:lnTo>
                  <a:lnTo>
                    <a:pt x="80" y="156"/>
                  </a:lnTo>
                  <a:lnTo>
                    <a:pt x="74" y="160"/>
                  </a:lnTo>
                  <a:lnTo>
                    <a:pt x="70" y="164"/>
                  </a:lnTo>
                  <a:lnTo>
                    <a:pt x="70" y="170"/>
                  </a:lnTo>
                  <a:lnTo>
                    <a:pt x="70" y="176"/>
                  </a:lnTo>
                  <a:lnTo>
                    <a:pt x="74" y="182"/>
                  </a:lnTo>
                  <a:lnTo>
                    <a:pt x="80" y="184"/>
                  </a:lnTo>
                  <a:lnTo>
                    <a:pt x="84" y="186"/>
                  </a:lnTo>
                  <a:lnTo>
                    <a:pt x="146" y="186"/>
                  </a:lnTo>
                  <a:lnTo>
                    <a:pt x="152" y="184"/>
                  </a:lnTo>
                  <a:lnTo>
                    <a:pt x="158" y="180"/>
                  </a:lnTo>
                  <a:lnTo>
                    <a:pt x="172" y="160"/>
                  </a:lnTo>
                  <a:lnTo>
                    <a:pt x="172" y="222"/>
                  </a:lnTo>
                  <a:lnTo>
                    <a:pt x="138" y="222"/>
                  </a:lnTo>
                  <a:lnTo>
                    <a:pt x="142" y="218"/>
                  </a:lnTo>
                  <a:lnTo>
                    <a:pt x="144" y="216"/>
                  </a:lnTo>
                  <a:lnTo>
                    <a:pt x="146" y="212"/>
                  </a:lnTo>
                  <a:lnTo>
                    <a:pt x="144" y="208"/>
                  </a:lnTo>
                  <a:lnTo>
                    <a:pt x="142" y="204"/>
                  </a:lnTo>
                  <a:lnTo>
                    <a:pt x="138" y="202"/>
                  </a:lnTo>
                  <a:lnTo>
                    <a:pt x="134" y="202"/>
                  </a:lnTo>
                  <a:lnTo>
                    <a:pt x="50" y="202"/>
                  </a:lnTo>
                  <a:lnTo>
                    <a:pt x="46" y="202"/>
                  </a:lnTo>
                  <a:lnTo>
                    <a:pt x="42" y="204"/>
                  </a:lnTo>
                  <a:lnTo>
                    <a:pt x="40" y="208"/>
                  </a:lnTo>
                  <a:lnTo>
                    <a:pt x="38" y="212"/>
                  </a:lnTo>
                  <a:lnTo>
                    <a:pt x="40" y="216"/>
                  </a:lnTo>
                  <a:lnTo>
                    <a:pt x="42" y="220"/>
                  </a:lnTo>
                  <a:lnTo>
                    <a:pt x="46" y="222"/>
                  </a:lnTo>
                  <a:lnTo>
                    <a:pt x="50" y="224"/>
                  </a:lnTo>
                  <a:lnTo>
                    <a:pt x="104" y="224"/>
                  </a:lnTo>
                  <a:lnTo>
                    <a:pt x="100" y="224"/>
                  </a:lnTo>
                  <a:lnTo>
                    <a:pt x="98" y="226"/>
                  </a:lnTo>
                  <a:lnTo>
                    <a:pt x="94" y="228"/>
                  </a:lnTo>
                  <a:lnTo>
                    <a:pt x="6" y="318"/>
                  </a:lnTo>
                  <a:lnTo>
                    <a:pt x="0" y="324"/>
                  </a:lnTo>
                  <a:lnTo>
                    <a:pt x="0" y="332"/>
                  </a:lnTo>
                  <a:lnTo>
                    <a:pt x="0" y="338"/>
                  </a:lnTo>
                  <a:lnTo>
                    <a:pt x="6" y="344"/>
                  </a:lnTo>
                  <a:lnTo>
                    <a:pt x="12" y="350"/>
                  </a:lnTo>
                  <a:lnTo>
                    <a:pt x="20" y="350"/>
                  </a:lnTo>
                  <a:lnTo>
                    <a:pt x="26" y="350"/>
                  </a:lnTo>
                  <a:lnTo>
                    <a:pt x="32" y="344"/>
                  </a:lnTo>
                  <a:lnTo>
                    <a:pt x="88" y="290"/>
                  </a:lnTo>
                  <a:lnTo>
                    <a:pt x="88" y="370"/>
                  </a:lnTo>
                  <a:lnTo>
                    <a:pt x="90" y="378"/>
                  </a:lnTo>
                  <a:lnTo>
                    <a:pt x="94" y="384"/>
                  </a:lnTo>
                  <a:lnTo>
                    <a:pt x="100" y="388"/>
                  </a:lnTo>
                  <a:lnTo>
                    <a:pt x="108" y="390"/>
                  </a:lnTo>
                  <a:lnTo>
                    <a:pt x="116" y="388"/>
                  </a:lnTo>
                  <a:lnTo>
                    <a:pt x="122" y="384"/>
                  </a:lnTo>
                  <a:lnTo>
                    <a:pt x="126" y="378"/>
                  </a:lnTo>
                  <a:lnTo>
                    <a:pt x="128" y="370"/>
                  </a:lnTo>
                  <a:lnTo>
                    <a:pt x="128" y="284"/>
                  </a:lnTo>
                  <a:lnTo>
                    <a:pt x="192" y="284"/>
                  </a:lnTo>
                  <a:lnTo>
                    <a:pt x="216" y="284"/>
                  </a:lnTo>
                  <a:lnTo>
                    <a:pt x="230" y="284"/>
                  </a:lnTo>
                  <a:lnTo>
                    <a:pt x="236" y="282"/>
                  </a:lnTo>
                  <a:lnTo>
                    <a:pt x="244" y="278"/>
                  </a:lnTo>
                  <a:lnTo>
                    <a:pt x="248" y="272"/>
                  </a:lnTo>
                  <a:lnTo>
                    <a:pt x="248" y="264"/>
                  </a:lnTo>
                  <a:lnTo>
                    <a:pt x="248" y="122"/>
                  </a:lnTo>
                  <a:lnTo>
                    <a:pt x="248" y="120"/>
                  </a:lnTo>
                  <a:close/>
                  <a:moveTo>
                    <a:pt x="28" y="202"/>
                  </a:moveTo>
                  <a:lnTo>
                    <a:pt x="28" y="202"/>
                  </a:lnTo>
                  <a:lnTo>
                    <a:pt x="30" y="206"/>
                  </a:lnTo>
                  <a:lnTo>
                    <a:pt x="36" y="208"/>
                  </a:lnTo>
                  <a:lnTo>
                    <a:pt x="38" y="208"/>
                  </a:lnTo>
                  <a:lnTo>
                    <a:pt x="42" y="206"/>
                  </a:lnTo>
                  <a:lnTo>
                    <a:pt x="44" y="204"/>
                  </a:lnTo>
                  <a:lnTo>
                    <a:pt x="44" y="200"/>
                  </a:lnTo>
                  <a:lnTo>
                    <a:pt x="44" y="196"/>
                  </a:lnTo>
                  <a:lnTo>
                    <a:pt x="18" y="122"/>
                  </a:lnTo>
                  <a:lnTo>
                    <a:pt x="16" y="118"/>
                  </a:lnTo>
                  <a:lnTo>
                    <a:pt x="14" y="116"/>
                  </a:lnTo>
                  <a:lnTo>
                    <a:pt x="10" y="116"/>
                  </a:lnTo>
                  <a:lnTo>
                    <a:pt x="8" y="116"/>
                  </a:lnTo>
                  <a:lnTo>
                    <a:pt x="4" y="118"/>
                  </a:lnTo>
                  <a:lnTo>
                    <a:pt x="2" y="120"/>
                  </a:lnTo>
                  <a:lnTo>
                    <a:pt x="2" y="124"/>
                  </a:lnTo>
                  <a:lnTo>
                    <a:pt x="2" y="126"/>
                  </a:lnTo>
                  <a:lnTo>
                    <a:pt x="28" y="202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1286" name="ZoneTexte 34"/>
          <p:cNvSpPr txBox="1">
            <a:spLocks noChangeArrowheads="1"/>
          </p:cNvSpPr>
          <p:nvPr/>
        </p:nvSpPr>
        <p:spPr bwMode="auto">
          <a:xfrm>
            <a:off x="2208213" y="3822700"/>
            <a:ext cx="20462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002060"/>
                </a:solidFill>
              </a:rPr>
              <a:t>Rapporteur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002060"/>
                </a:solidFill>
              </a:rPr>
              <a:t>général</a:t>
            </a:r>
          </a:p>
        </p:txBody>
      </p:sp>
      <p:grpSp>
        <p:nvGrpSpPr>
          <p:cNvPr id="11287" name="Group 6314"/>
          <p:cNvGrpSpPr>
            <a:grpSpLocks/>
          </p:cNvGrpSpPr>
          <p:nvPr/>
        </p:nvGrpSpPr>
        <p:grpSpPr bwMode="auto">
          <a:xfrm>
            <a:off x="522288" y="3151188"/>
            <a:ext cx="525462" cy="508000"/>
            <a:chOff x="9617181" y="4690710"/>
            <a:chExt cx="612000" cy="612000"/>
          </a:xfrm>
        </p:grpSpPr>
        <p:sp>
          <p:nvSpPr>
            <p:cNvPr id="55" name="Oval 163"/>
            <p:cNvSpPr/>
            <p:nvPr/>
          </p:nvSpPr>
          <p:spPr bwMode="ltGray">
            <a:xfrm>
              <a:off x="9617181" y="4690710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 dirty="0" err="1" smtClean="0">
                <a:solidFill>
                  <a:prstClr val="white"/>
                </a:solidFill>
                <a:latin typeface="Georgia" pitchFamily="18" charset="0"/>
              </a:endParaRPr>
            </a:p>
          </p:txBody>
        </p:sp>
        <p:sp>
          <p:nvSpPr>
            <p:cNvPr id="11319" name="Freeform 4851"/>
            <p:cNvSpPr>
              <a:spLocks noEditPoints="1"/>
            </p:cNvSpPr>
            <p:nvPr/>
          </p:nvSpPr>
          <p:spPr bwMode="auto">
            <a:xfrm>
              <a:off x="9703458" y="4818431"/>
              <a:ext cx="438669" cy="463039"/>
            </a:xfrm>
            <a:custGeom>
              <a:avLst/>
              <a:gdLst>
                <a:gd name="T0" fmla="*/ 302194 w 360"/>
                <a:gd name="T1" fmla="*/ 9748 h 380"/>
                <a:gd name="T2" fmla="*/ 333876 w 360"/>
                <a:gd name="T3" fmla="*/ 0 h 380"/>
                <a:gd name="T4" fmla="*/ 363120 w 360"/>
                <a:gd name="T5" fmla="*/ 34119 h 380"/>
                <a:gd name="T6" fmla="*/ 341187 w 360"/>
                <a:gd name="T7" fmla="*/ 68237 h 380"/>
                <a:gd name="T8" fmla="*/ 314379 w 360"/>
                <a:gd name="T9" fmla="*/ 68237 h 380"/>
                <a:gd name="T10" fmla="*/ 292446 w 360"/>
                <a:gd name="T11" fmla="*/ 34119 h 380"/>
                <a:gd name="T12" fmla="*/ 419173 w 360"/>
                <a:gd name="T13" fmla="*/ 107230 h 380"/>
                <a:gd name="T14" fmla="*/ 350935 w 360"/>
                <a:gd name="T15" fmla="*/ 82860 h 380"/>
                <a:gd name="T16" fmla="*/ 260764 w 360"/>
                <a:gd name="T17" fmla="*/ 85297 h 380"/>
                <a:gd name="T18" fmla="*/ 236394 w 360"/>
                <a:gd name="T19" fmla="*/ 109667 h 380"/>
                <a:gd name="T20" fmla="*/ 272950 w 360"/>
                <a:gd name="T21" fmla="*/ 138912 h 380"/>
                <a:gd name="T22" fmla="*/ 302194 w 360"/>
                <a:gd name="T23" fmla="*/ 202275 h 380"/>
                <a:gd name="T24" fmla="*/ 285135 w 360"/>
                <a:gd name="T25" fmla="*/ 253453 h 380"/>
                <a:gd name="T26" fmla="*/ 338750 w 360"/>
                <a:gd name="T27" fmla="*/ 260764 h 380"/>
                <a:gd name="T28" fmla="*/ 377743 w 360"/>
                <a:gd name="T29" fmla="*/ 297320 h 380"/>
                <a:gd name="T30" fmla="*/ 404550 w 360"/>
                <a:gd name="T31" fmla="*/ 243705 h 380"/>
                <a:gd name="T32" fmla="*/ 424047 w 360"/>
                <a:gd name="T33" fmla="*/ 253453 h 380"/>
                <a:gd name="T34" fmla="*/ 438669 w 360"/>
                <a:gd name="T35" fmla="*/ 231520 h 380"/>
                <a:gd name="T36" fmla="*/ 124290 w 360"/>
                <a:gd name="T37" fmla="*/ 68237 h 380"/>
                <a:gd name="T38" fmla="*/ 146223 w 360"/>
                <a:gd name="T39" fmla="*/ 34119 h 380"/>
                <a:gd name="T40" fmla="*/ 119415 w 360"/>
                <a:gd name="T41" fmla="*/ 0 h 380"/>
                <a:gd name="T42" fmla="*/ 85297 w 360"/>
                <a:gd name="T43" fmla="*/ 9748 h 380"/>
                <a:gd name="T44" fmla="*/ 75549 w 360"/>
                <a:gd name="T45" fmla="*/ 41430 h 380"/>
                <a:gd name="T46" fmla="*/ 112104 w 360"/>
                <a:gd name="T47" fmla="*/ 70674 h 380"/>
                <a:gd name="T48" fmla="*/ 60926 w 360"/>
                <a:gd name="T49" fmla="*/ 297320 h 380"/>
                <a:gd name="T50" fmla="*/ 90171 w 360"/>
                <a:gd name="T51" fmla="*/ 265638 h 380"/>
                <a:gd name="T52" fmla="*/ 153534 w 360"/>
                <a:gd name="T53" fmla="*/ 253453 h 380"/>
                <a:gd name="T54" fmla="*/ 136475 w 360"/>
                <a:gd name="T55" fmla="*/ 202275 h 380"/>
                <a:gd name="T56" fmla="*/ 155971 w 360"/>
                <a:gd name="T57" fmla="*/ 148660 h 380"/>
                <a:gd name="T58" fmla="*/ 202275 w 360"/>
                <a:gd name="T59" fmla="*/ 109667 h 380"/>
                <a:gd name="T60" fmla="*/ 187653 w 360"/>
                <a:gd name="T61" fmla="*/ 90171 h 380"/>
                <a:gd name="T62" fmla="*/ 87734 w 360"/>
                <a:gd name="T63" fmla="*/ 82860 h 380"/>
                <a:gd name="T64" fmla="*/ 24371 w 360"/>
                <a:gd name="T65" fmla="*/ 97482 h 380"/>
                <a:gd name="T66" fmla="*/ 0 w 360"/>
                <a:gd name="T67" fmla="*/ 231520 h 380"/>
                <a:gd name="T68" fmla="*/ 14622 w 360"/>
                <a:gd name="T69" fmla="*/ 253453 h 380"/>
                <a:gd name="T70" fmla="*/ 34119 w 360"/>
                <a:gd name="T71" fmla="*/ 243705 h 380"/>
                <a:gd name="T72" fmla="*/ 207149 w 360"/>
                <a:gd name="T73" fmla="*/ 143786 h 380"/>
                <a:gd name="T74" fmla="*/ 165719 w 360"/>
                <a:gd name="T75" fmla="*/ 177904 h 380"/>
                <a:gd name="T76" fmla="*/ 165719 w 360"/>
                <a:gd name="T77" fmla="*/ 224208 h 380"/>
                <a:gd name="T78" fmla="*/ 207149 w 360"/>
                <a:gd name="T79" fmla="*/ 260764 h 380"/>
                <a:gd name="T80" fmla="*/ 253453 w 360"/>
                <a:gd name="T81" fmla="*/ 251016 h 380"/>
                <a:gd name="T82" fmla="*/ 277824 w 360"/>
                <a:gd name="T83" fmla="*/ 202275 h 380"/>
                <a:gd name="T84" fmla="*/ 260764 w 360"/>
                <a:gd name="T85" fmla="*/ 160845 h 380"/>
                <a:gd name="T86" fmla="*/ 360683 w 360"/>
                <a:gd name="T87" fmla="*/ 316816 h 380"/>
                <a:gd name="T88" fmla="*/ 350935 w 360"/>
                <a:gd name="T89" fmla="*/ 299757 h 380"/>
                <a:gd name="T90" fmla="*/ 219335 w 360"/>
                <a:gd name="T91" fmla="*/ 338750 h 380"/>
                <a:gd name="T92" fmla="*/ 99919 w 360"/>
                <a:gd name="T93" fmla="*/ 287572 h 380"/>
                <a:gd name="T94" fmla="*/ 77986 w 360"/>
                <a:gd name="T95" fmla="*/ 316816 h 380"/>
                <a:gd name="T96" fmla="*/ 129164 w 360"/>
                <a:gd name="T97" fmla="*/ 370431 h 380"/>
                <a:gd name="T98" fmla="*/ 177905 w 360"/>
                <a:gd name="T99" fmla="*/ 460602 h 380"/>
                <a:gd name="T100" fmla="*/ 260764 w 360"/>
                <a:gd name="T101" fmla="*/ 460602 h 380"/>
                <a:gd name="T102" fmla="*/ 321691 w 360"/>
                <a:gd name="T103" fmla="*/ 441106 h 3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1288" name="Group 6314"/>
          <p:cNvGrpSpPr>
            <a:grpSpLocks/>
          </p:cNvGrpSpPr>
          <p:nvPr/>
        </p:nvGrpSpPr>
        <p:grpSpPr bwMode="auto">
          <a:xfrm>
            <a:off x="522288" y="5213350"/>
            <a:ext cx="508000" cy="484188"/>
            <a:chOff x="9617181" y="4690710"/>
            <a:chExt cx="612000" cy="612000"/>
          </a:xfrm>
        </p:grpSpPr>
        <p:sp>
          <p:nvSpPr>
            <p:cNvPr id="53" name="Oval 163"/>
            <p:cNvSpPr/>
            <p:nvPr/>
          </p:nvSpPr>
          <p:spPr bwMode="ltGray">
            <a:xfrm>
              <a:off x="9617181" y="4690710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 dirty="0" err="1" smtClean="0">
                <a:solidFill>
                  <a:prstClr val="white"/>
                </a:solidFill>
                <a:latin typeface="Georgia" pitchFamily="18" charset="0"/>
              </a:endParaRPr>
            </a:p>
          </p:txBody>
        </p:sp>
        <p:sp>
          <p:nvSpPr>
            <p:cNvPr id="11317" name="Freeform 4851"/>
            <p:cNvSpPr>
              <a:spLocks noEditPoints="1"/>
            </p:cNvSpPr>
            <p:nvPr/>
          </p:nvSpPr>
          <p:spPr bwMode="auto">
            <a:xfrm>
              <a:off x="9703458" y="4818431"/>
              <a:ext cx="438669" cy="463039"/>
            </a:xfrm>
            <a:custGeom>
              <a:avLst/>
              <a:gdLst>
                <a:gd name="T0" fmla="*/ 302194 w 360"/>
                <a:gd name="T1" fmla="*/ 9748 h 380"/>
                <a:gd name="T2" fmla="*/ 333876 w 360"/>
                <a:gd name="T3" fmla="*/ 0 h 380"/>
                <a:gd name="T4" fmla="*/ 363120 w 360"/>
                <a:gd name="T5" fmla="*/ 34119 h 380"/>
                <a:gd name="T6" fmla="*/ 341187 w 360"/>
                <a:gd name="T7" fmla="*/ 68237 h 380"/>
                <a:gd name="T8" fmla="*/ 314379 w 360"/>
                <a:gd name="T9" fmla="*/ 68237 h 380"/>
                <a:gd name="T10" fmla="*/ 292446 w 360"/>
                <a:gd name="T11" fmla="*/ 34119 h 380"/>
                <a:gd name="T12" fmla="*/ 419173 w 360"/>
                <a:gd name="T13" fmla="*/ 107230 h 380"/>
                <a:gd name="T14" fmla="*/ 350935 w 360"/>
                <a:gd name="T15" fmla="*/ 82860 h 380"/>
                <a:gd name="T16" fmla="*/ 260764 w 360"/>
                <a:gd name="T17" fmla="*/ 85297 h 380"/>
                <a:gd name="T18" fmla="*/ 236394 w 360"/>
                <a:gd name="T19" fmla="*/ 109667 h 380"/>
                <a:gd name="T20" fmla="*/ 272950 w 360"/>
                <a:gd name="T21" fmla="*/ 138912 h 380"/>
                <a:gd name="T22" fmla="*/ 302194 w 360"/>
                <a:gd name="T23" fmla="*/ 202275 h 380"/>
                <a:gd name="T24" fmla="*/ 285135 w 360"/>
                <a:gd name="T25" fmla="*/ 253453 h 380"/>
                <a:gd name="T26" fmla="*/ 338750 w 360"/>
                <a:gd name="T27" fmla="*/ 260764 h 380"/>
                <a:gd name="T28" fmla="*/ 377743 w 360"/>
                <a:gd name="T29" fmla="*/ 297320 h 380"/>
                <a:gd name="T30" fmla="*/ 404550 w 360"/>
                <a:gd name="T31" fmla="*/ 243705 h 380"/>
                <a:gd name="T32" fmla="*/ 424047 w 360"/>
                <a:gd name="T33" fmla="*/ 253453 h 380"/>
                <a:gd name="T34" fmla="*/ 438669 w 360"/>
                <a:gd name="T35" fmla="*/ 231520 h 380"/>
                <a:gd name="T36" fmla="*/ 124290 w 360"/>
                <a:gd name="T37" fmla="*/ 68237 h 380"/>
                <a:gd name="T38" fmla="*/ 146223 w 360"/>
                <a:gd name="T39" fmla="*/ 34119 h 380"/>
                <a:gd name="T40" fmla="*/ 119415 w 360"/>
                <a:gd name="T41" fmla="*/ 0 h 380"/>
                <a:gd name="T42" fmla="*/ 85297 w 360"/>
                <a:gd name="T43" fmla="*/ 9748 h 380"/>
                <a:gd name="T44" fmla="*/ 75549 w 360"/>
                <a:gd name="T45" fmla="*/ 41430 h 380"/>
                <a:gd name="T46" fmla="*/ 112104 w 360"/>
                <a:gd name="T47" fmla="*/ 70674 h 380"/>
                <a:gd name="T48" fmla="*/ 60926 w 360"/>
                <a:gd name="T49" fmla="*/ 297320 h 380"/>
                <a:gd name="T50" fmla="*/ 90171 w 360"/>
                <a:gd name="T51" fmla="*/ 265638 h 380"/>
                <a:gd name="T52" fmla="*/ 153534 w 360"/>
                <a:gd name="T53" fmla="*/ 253453 h 380"/>
                <a:gd name="T54" fmla="*/ 136475 w 360"/>
                <a:gd name="T55" fmla="*/ 202275 h 380"/>
                <a:gd name="T56" fmla="*/ 155971 w 360"/>
                <a:gd name="T57" fmla="*/ 148660 h 380"/>
                <a:gd name="T58" fmla="*/ 202275 w 360"/>
                <a:gd name="T59" fmla="*/ 109667 h 380"/>
                <a:gd name="T60" fmla="*/ 187653 w 360"/>
                <a:gd name="T61" fmla="*/ 90171 h 380"/>
                <a:gd name="T62" fmla="*/ 87734 w 360"/>
                <a:gd name="T63" fmla="*/ 82860 h 380"/>
                <a:gd name="T64" fmla="*/ 24371 w 360"/>
                <a:gd name="T65" fmla="*/ 97482 h 380"/>
                <a:gd name="T66" fmla="*/ 0 w 360"/>
                <a:gd name="T67" fmla="*/ 231520 h 380"/>
                <a:gd name="T68" fmla="*/ 14622 w 360"/>
                <a:gd name="T69" fmla="*/ 253453 h 380"/>
                <a:gd name="T70" fmla="*/ 34119 w 360"/>
                <a:gd name="T71" fmla="*/ 243705 h 380"/>
                <a:gd name="T72" fmla="*/ 207149 w 360"/>
                <a:gd name="T73" fmla="*/ 143786 h 380"/>
                <a:gd name="T74" fmla="*/ 165719 w 360"/>
                <a:gd name="T75" fmla="*/ 177904 h 380"/>
                <a:gd name="T76" fmla="*/ 165719 w 360"/>
                <a:gd name="T77" fmla="*/ 224208 h 380"/>
                <a:gd name="T78" fmla="*/ 207149 w 360"/>
                <a:gd name="T79" fmla="*/ 260764 h 380"/>
                <a:gd name="T80" fmla="*/ 253453 w 360"/>
                <a:gd name="T81" fmla="*/ 251016 h 380"/>
                <a:gd name="T82" fmla="*/ 277824 w 360"/>
                <a:gd name="T83" fmla="*/ 202275 h 380"/>
                <a:gd name="T84" fmla="*/ 260764 w 360"/>
                <a:gd name="T85" fmla="*/ 160845 h 380"/>
                <a:gd name="T86" fmla="*/ 360683 w 360"/>
                <a:gd name="T87" fmla="*/ 316816 h 380"/>
                <a:gd name="T88" fmla="*/ 350935 w 360"/>
                <a:gd name="T89" fmla="*/ 299757 h 380"/>
                <a:gd name="T90" fmla="*/ 219335 w 360"/>
                <a:gd name="T91" fmla="*/ 338750 h 380"/>
                <a:gd name="T92" fmla="*/ 99919 w 360"/>
                <a:gd name="T93" fmla="*/ 287572 h 380"/>
                <a:gd name="T94" fmla="*/ 77986 w 360"/>
                <a:gd name="T95" fmla="*/ 316816 h 380"/>
                <a:gd name="T96" fmla="*/ 129164 w 360"/>
                <a:gd name="T97" fmla="*/ 370431 h 380"/>
                <a:gd name="T98" fmla="*/ 177905 w 360"/>
                <a:gd name="T99" fmla="*/ 460602 h 380"/>
                <a:gd name="T100" fmla="*/ 260764 w 360"/>
                <a:gd name="T101" fmla="*/ 460602 h 380"/>
                <a:gd name="T102" fmla="*/ 321691 w 360"/>
                <a:gd name="T103" fmla="*/ 441106 h 3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1289" name="ZoneTexte 42"/>
          <p:cNvSpPr txBox="1">
            <a:spLocks noChangeArrowheads="1"/>
          </p:cNvSpPr>
          <p:nvPr/>
        </p:nvSpPr>
        <p:spPr bwMode="auto">
          <a:xfrm>
            <a:off x="160338" y="5686425"/>
            <a:ext cx="14462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002060"/>
                </a:solidFill>
              </a:rPr>
              <a:t>Porteurs de projets </a:t>
            </a:r>
          </a:p>
        </p:txBody>
      </p:sp>
      <p:sp>
        <p:nvSpPr>
          <p:cNvPr id="11290" name="ZoneTexte 43"/>
          <p:cNvSpPr txBox="1">
            <a:spLocks noChangeArrowheads="1"/>
          </p:cNvSpPr>
          <p:nvPr/>
        </p:nvSpPr>
        <p:spPr bwMode="auto">
          <a:xfrm>
            <a:off x="187325" y="3670300"/>
            <a:ext cx="1501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002060"/>
                </a:solidFill>
              </a:rPr>
              <a:t>Porteurs de projets </a:t>
            </a:r>
          </a:p>
        </p:txBody>
      </p:sp>
      <p:sp>
        <p:nvSpPr>
          <p:cNvPr id="28" name="Freeform 16"/>
          <p:cNvSpPr>
            <a:spLocks/>
          </p:cNvSpPr>
          <p:nvPr/>
        </p:nvSpPr>
        <p:spPr bwMode="auto">
          <a:xfrm>
            <a:off x="6346825" y="3836988"/>
            <a:ext cx="911225" cy="1860550"/>
          </a:xfrm>
          <a:custGeom>
            <a:avLst/>
            <a:gdLst>
              <a:gd name="T0" fmla="*/ 2147483647 w 599"/>
              <a:gd name="T1" fmla="*/ 2147483647 h 522"/>
              <a:gd name="T2" fmla="*/ 2147483647 w 599"/>
              <a:gd name="T3" fmla="*/ 2147483647 h 522"/>
              <a:gd name="T4" fmla="*/ 2147483647 w 599"/>
              <a:gd name="T5" fmla="*/ 2147483647 h 522"/>
              <a:gd name="T6" fmla="*/ 2147483647 w 599"/>
              <a:gd name="T7" fmla="*/ 2147483647 h 522"/>
              <a:gd name="T8" fmla="*/ 2147483647 w 599"/>
              <a:gd name="T9" fmla="*/ 2147483647 h 522"/>
              <a:gd name="T10" fmla="*/ 0 w 599"/>
              <a:gd name="T11" fmla="*/ 2147483647 h 522"/>
              <a:gd name="T12" fmla="*/ 2147483647 w 599"/>
              <a:gd name="T13" fmla="*/ 2147483647 h 5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99"/>
              <a:gd name="T22" fmla="*/ 0 h 522"/>
              <a:gd name="T23" fmla="*/ 599 w 599"/>
              <a:gd name="T24" fmla="*/ 522 h 5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99" h="522">
                <a:moveTo>
                  <a:pt x="443" y="458"/>
                </a:moveTo>
                <a:cubicBezTo>
                  <a:pt x="443" y="490"/>
                  <a:pt x="443" y="522"/>
                  <a:pt x="443" y="522"/>
                </a:cubicBezTo>
                <a:cubicBezTo>
                  <a:pt x="443" y="522"/>
                  <a:pt x="521" y="463"/>
                  <a:pt x="599" y="404"/>
                </a:cubicBezTo>
                <a:cubicBezTo>
                  <a:pt x="599" y="404"/>
                  <a:pt x="521" y="333"/>
                  <a:pt x="444" y="263"/>
                </a:cubicBezTo>
                <a:cubicBezTo>
                  <a:pt x="444" y="263"/>
                  <a:pt x="443" y="296"/>
                  <a:pt x="443" y="330"/>
                </a:cubicBezTo>
                <a:cubicBezTo>
                  <a:pt x="282" y="390"/>
                  <a:pt x="340" y="0"/>
                  <a:pt x="0" y="110"/>
                </a:cubicBezTo>
                <a:cubicBezTo>
                  <a:pt x="327" y="99"/>
                  <a:pt x="111" y="450"/>
                  <a:pt x="443" y="458"/>
                </a:cubicBezTo>
                <a:close/>
              </a:path>
            </a:pathLst>
          </a:custGeom>
          <a:solidFill>
            <a:srgbClr val="266B7D"/>
          </a:solidFill>
          <a:ln w="9525" cap="flat" cmpd="sng">
            <a:noFill/>
            <a:prstDash val="solid"/>
            <a:round/>
            <a:headEnd/>
            <a:tailEnd/>
          </a:ln>
        </p:spPr>
        <p:txBody>
          <a:bodyPr lIns="63500" tIns="0" rIns="0" bIns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9" name="Freeform 25"/>
          <p:cNvSpPr>
            <a:spLocks/>
          </p:cNvSpPr>
          <p:nvPr/>
        </p:nvSpPr>
        <p:spPr bwMode="auto">
          <a:xfrm>
            <a:off x="1062038" y="5427663"/>
            <a:ext cx="1412875" cy="388937"/>
          </a:xfrm>
          <a:custGeom>
            <a:avLst/>
            <a:gdLst>
              <a:gd name="T0" fmla="*/ 2147483647 w 698"/>
              <a:gd name="T1" fmla="*/ 2147483647 h 290"/>
              <a:gd name="T2" fmla="*/ 2147483647 w 698"/>
              <a:gd name="T3" fmla="*/ 2147483647 h 290"/>
              <a:gd name="T4" fmla="*/ 2147483647 w 698"/>
              <a:gd name="T5" fmla="*/ 2147483647 h 290"/>
              <a:gd name="T6" fmla="*/ 2147483647 w 698"/>
              <a:gd name="T7" fmla="*/ 2147483647 h 290"/>
              <a:gd name="T8" fmla="*/ 2147483647 w 698"/>
              <a:gd name="T9" fmla="*/ 2147483647 h 290"/>
              <a:gd name="T10" fmla="*/ 0 w 698"/>
              <a:gd name="T11" fmla="*/ 2147483647 h 290"/>
              <a:gd name="T12" fmla="*/ 2147483647 w 698"/>
              <a:gd name="T13" fmla="*/ 2147483647 h 2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98"/>
              <a:gd name="T22" fmla="*/ 0 h 290"/>
              <a:gd name="T23" fmla="*/ 698 w 698"/>
              <a:gd name="T24" fmla="*/ 290 h 2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98" h="290">
                <a:moveTo>
                  <a:pt x="542" y="226"/>
                </a:moveTo>
                <a:cubicBezTo>
                  <a:pt x="542" y="258"/>
                  <a:pt x="542" y="290"/>
                  <a:pt x="542" y="290"/>
                </a:cubicBezTo>
                <a:cubicBezTo>
                  <a:pt x="542" y="290"/>
                  <a:pt x="620" y="231"/>
                  <a:pt x="698" y="172"/>
                </a:cubicBezTo>
                <a:cubicBezTo>
                  <a:pt x="698" y="172"/>
                  <a:pt x="620" y="101"/>
                  <a:pt x="543" y="31"/>
                </a:cubicBezTo>
                <a:cubicBezTo>
                  <a:pt x="543" y="31"/>
                  <a:pt x="542" y="64"/>
                  <a:pt x="542" y="98"/>
                </a:cubicBezTo>
                <a:cubicBezTo>
                  <a:pt x="381" y="158"/>
                  <a:pt x="340" y="0"/>
                  <a:pt x="0" y="110"/>
                </a:cubicBezTo>
                <a:cubicBezTo>
                  <a:pt x="327" y="99"/>
                  <a:pt x="210" y="218"/>
                  <a:pt x="542" y="226"/>
                </a:cubicBezTo>
                <a:close/>
              </a:path>
            </a:pathLst>
          </a:custGeom>
          <a:solidFill>
            <a:srgbClr val="3591A7"/>
          </a:solidFill>
          <a:ln w="9525" cap="flat" cmpd="sng">
            <a:noFill/>
            <a:prstDash val="solid"/>
            <a:round/>
            <a:headEnd/>
            <a:tailEnd/>
          </a:ln>
        </p:spPr>
        <p:txBody>
          <a:bodyPr lIns="63500" tIns="0" rIns="0" bIns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30" name="Freeform 25"/>
          <p:cNvSpPr>
            <a:spLocks/>
          </p:cNvSpPr>
          <p:nvPr/>
        </p:nvSpPr>
        <p:spPr bwMode="auto">
          <a:xfrm>
            <a:off x="1106488" y="3340100"/>
            <a:ext cx="1412875" cy="388938"/>
          </a:xfrm>
          <a:custGeom>
            <a:avLst/>
            <a:gdLst>
              <a:gd name="T0" fmla="*/ 2147483647 w 698"/>
              <a:gd name="T1" fmla="*/ 2147483647 h 290"/>
              <a:gd name="T2" fmla="*/ 2147483647 w 698"/>
              <a:gd name="T3" fmla="*/ 2147483647 h 290"/>
              <a:gd name="T4" fmla="*/ 2147483647 w 698"/>
              <a:gd name="T5" fmla="*/ 2147483647 h 290"/>
              <a:gd name="T6" fmla="*/ 2147483647 w 698"/>
              <a:gd name="T7" fmla="*/ 2147483647 h 290"/>
              <a:gd name="T8" fmla="*/ 2147483647 w 698"/>
              <a:gd name="T9" fmla="*/ 2147483647 h 290"/>
              <a:gd name="T10" fmla="*/ 0 w 698"/>
              <a:gd name="T11" fmla="*/ 2147483647 h 290"/>
              <a:gd name="T12" fmla="*/ 2147483647 w 698"/>
              <a:gd name="T13" fmla="*/ 2147483647 h 2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98"/>
              <a:gd name="T22" fmla="*/ 0 h 290"/>
              <a:gd name="T23" fmla="*/ 698 w 698"/>
              <a:gd name="T24" fmla="*/ 290 h 2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98" h="290">
                <a:moveTo>
                  <a:pt x="542" y="226"/>
                </a:moveTo>
                <a:cubicBezTo>
                  <a:pt x="542" y="258"/>
                  <a:pt x="542" y="290"/>
                  <a:pt x="542" y="290"/>
                </a:cubicBezTo>
                <a:cubicBezTo>
                  <a:pt x="542" y="290"/>
                  <a:pt x="620" y="231"/>
                  <a:pt x="698" y="172"/>
                </a:cubicBezTo>
                <a:cubicBezTo>
                  <a:pt x="698" y="172"/>
                  <a:pt x="620" y="101"/>
                  <a:pt x="543" y="31"/>
                </a:cubicBezTo>
                <a:cubicBezTo>
                  <a:pt x="543" y="31"/>
                  <a:pt x="542" y="64"/>
                  <a:pt x="542" y="98"/>
                </a:cubicBezTo>
                <a:cubicBezTo>
                  <a:pt x="381" y="158"/>
                  <a:pt x="340" y="0"/>
                  <a:pt x="0" y="110"/>
                </a:cubicBezTo>
                <a:cubicBezTo>
                  <a:pt x="327" y="99"/>
                  <a:pt x="210" y="218"/>
                  <a:pt x="542" y="226"/>
                </a:cubicBezTo>
                <a:close/>
              </a:path>
            </a:pathLst>
          </a:custGeom>
          <a:solidFill>
            <a:srgbClr val="3591A7"/>
          </a:solidFill>
          <a:ln w="9525" cap="flat" cmpd="sng">
            <a:noFill/>
            <a:prstDash val="solid"/>
            <a:round/>
            <a:headEnd/>
            <a:tailEnd/>
          </a:ln>
        </p:spPr>
        <p:txBody>
          <a:bodyPr lIns="63500" tIns="0" rIns="0" bIns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689100" y="2557463"/>
            <a:ext cx="2819400" cy="144462"/>
          </a:xfrm>
          <a:prstGeom prst="rect">
            <a:avLst/>
          </a:prstGeom>
          <a:solidFill>
            <a:srgbClr val="266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638300" y="4767263"/>
            <a:ext cx="2817813" cy="144462"/>
          </a:xfrm>
          <a:prstGeom prst="rect">
            <a:avLst/>
          </a:prstGeom>
          <a:solidFill>
            <a:srgbClr val="266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 rot="16200000">
            <a:off x="2840038" y="4092575"/>
            <a:ext cx="3201988" cy="134937"/>
          </a:xfrm>
          <a:prstGeom prst="rect">
            <a:avLst/>
          </a:prstGeom>
          <a:solidFill>
            <a:srgbClr val="266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70325" y="3543300"/>
            <a:ext cx="571500" cy="125413"/>
          </a:xfrm>
          <a:prstGeom prst="rect">
            <a:avLst/>
          </a:prstGeom>
          <a:solidFill>
            <a:srgbClr val="266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36988" y="5634038"/>
            <a:ext cx="571500" cy="127000"/>
          </a:xfrm>
          <a:prstGeom prst="rect">
            <a:avLst/>
          </a:prstGeom>
          <a:solidFill>
            <a:srgbClr val="266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36" name="Flèche droite 35"/>
          <p:cNvSpPr/>
          <p:nvPr/>
        </p:nvSpPr>
        <p:spPr>
          <a:xfrm>
            <a:off x="4410075" y="3836988"/>
            <a:ext cx="504825" cy="719137"/>
          </a:xfrm>
          <a:prstGeom prst="rightArrow">
            <a:avLst/>
          </a:prstGeom>
          <a:solidFill>
            <a:srgbClr val="266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37" name="Freeform 16"/>
          <p:cNvSpPr>
            <a:spLocks/>
          </p:cNvSpPr>
          <p:nvPr/>
        </p:nvSpPr>
        <p:spPr bwMode="auto">
          <a:xfrm flipV="1">
            <a:off x="6346825" y="2381250"/>
            <a:ext cx="911225" cy="2047875"/>
          </a:xfrm>
          <a:custGeom>
            <a:avLst/>
            <a:gdLst>
              <a:gd name="T0" fmla="*/ 2147483647 w 599"/>
              <a:gd name="T1" fmla="*/ 2147483647 h 522"/>
              <a:gd name="T2" fmla="*/ 2147483647 w 599"/>
              <a:gd name="T3" fmla="*/ 2147483647 h 522"/>
              <a:gd name="T4" fmla="*/ 2147483647 w 599"/>
              <a:gd name="T5" fmla="*/ 2147483647 h 522"/>
              <a:gd name="T6" fmla="*/ 2147483647 w 599"/>
              <a:gd name="T7" fmla="*/ 2147483647 h 522"/>
              <a:gd name="T8" fmla="*/ 2147483647 w 599"/>
              <a:gd name="T9" fmla="*/ 2147483647 h 522"/>
              <a:gd name="T10" fmla="*/ 0 w 599"/>
              <a:gd name="T11" fmla="*/ 2147483647 h 522"/>
              <a:gd name="T12" fmla="*/ 2147483647 w 599"/>
              <a:gd name="T13" fmla="*/ 2147483647 h 5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99"/>
              <a:gd name="T22" fmla="*/ 0 h 522"/>
              <a:gd name="T23" fmla="*/ 599 w 599"/>
              <a:gd name="T24" fmla="*/ 522 h 5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99" h="522">
                <a:moveTo>
                  <a:pt x="443" y="458"/>
                </a:moveTo>
                <a:cubicBezTo>
                  <a:pt x="443" y="490"/>
                  <a:pt x="443" y="522"/>
                  <a:pt x="443" y="522"/>
                </a:cubicBezTo>
                <a:cubicBezTo>
                  <a:pt x="443" y="522"/>
                  <a:pt x="521" y="463"/>
                  <a:pt x="599" y="404"/>
                </a:cubicBezTo>
                <a:cubicBezTo>
                  <a:pt x="599" y="404"/>
                  <a:pt x="521" y="333"/>
                  <a:pt x="444" y="263"/>
                </a:cubicBezTo>
                <a:cubicBezTo>
                  <a:pt x="444" y="263"/>
                  <a:pt x="443" y="296"/>
                  <a:pt x="443" y="330"/>
                </a:cubicBezTo>
                <a:cubicBezTo>
                  <a:pt x="282" y="390"/>
                  <a:pt x="340" y="0"/>
                  <a:pt x="0" y="110"/>
                </a:cubicBezTo>
                <a:cubicBezTo>
                  <a:pt x="327" y="99"/>
                  <a:pt x="111" y="450"/>
                  <a:pt x="443" y="458"/>
                </a:cubicBezTo>
                <a:close/>
              </a:path>
            </a:pathLst>
          </a:custGeom>
          <a:solidFill>
            <a:srgbClr val="266B7D"/>
          </a:solidFill>
          <a:ln w="9525" cap="flat" cmpd="sng">
            <a:noFill/>
            <a:prstDash val="solid"/>
            <a:round/>
            <a:headEnd/>
            <a:tailEnd/>
          </a:ln>
        </p:spPr>
        <p:txBody>
          <a:bodyPr lIns="63500" tIns="0" rIns="0" bIns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 kern="0" dirty="0" smtClean="0">
              <a:solidFill>
                <a:sysClr val="windowText" lastClr="000000"/>
              </a:solidFill>
            </a:endParaRPr>
          </a:p>
        </p:txBody>
      </p:sp>
      <p:grpSp>
        <p:nvGrpSpPr>
          <p:cNvPr id="11301" name="Groupe 37"/>
          <p:cNvGrpSpPr>
            <a:grpSpLocks/>
          </p:cNvGrpSpPr>
          <p:nvPr/>
        </p:nvGrpSpPr>
        <p:grpSpPr bwMode="auto">
          <a:xfrm>
            <a:off x="7110413" y="2732088"/>
            <a:ext cx="1436687" cy="936625"/>
            <a:chOff x="-157976" y="5517620"/>
            <a:chExt cx="1436291" cy="936374"/>
          </a:xfrm>
        </p:grpSpPr>
        <p:sp>
          <p:nvSpPr>
            <p:cNvPr id="11314" name="ZoneTexte 61"/>
            <p:cNvSpPr txBox="1">
              <a:spLocks noChangeArrowheads="1"/>
            </p:cNvSpPr>
            <p:nvPr/>
          </p:nvSpPr>
          <p:spPr bwMode="auto">
            <a:xfrm>
              <a:off x="-157976" y="5992329"/>
              <a:ext cx="143629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Wingdings" pitchFamily="2" charset="2"/>
                <a:buChar char="§"/>
                <a:defRPr sz="1600">
                  <a:solidFill>
                    <a:srgbClr val="404040"/>
                  </a:solidFill>
                  <a:latin typeface="Franklin Gothic Book" pitchFamily="34" charset="0"/>
                </a:defRPr>
              </a:lvl1pPr>
              <a:lvl2pPr indent="-285750" algn="ctr" eaLnBrk="0" hangingPunct="0">
                <a:spcBef>
                  <a:spcPct val="20000"/>
                </a:spcBef>
                <a:buClr>
                  <a:srgbClr val="004494"/>
                </a:buClr>
                <a:buFont typeface="Courier New" pitchFamily="49" charset="0"/>
                <a:buChar char="o"/>
                <a:defRPr sz="2800" u="sng">
                  <a:solidFill>
                    <a:schemeClr val="tx1"/>
                  </a:solidFill>
                  <a:latin typeface="Franklin Gothic Medium" pitchFamily="34" charset="0"/>
                </a:defRPr>
              </a:lvl2pPr>
              <a:lvl3pPr indent="-228600" eaLnBrk="0" hangingPunct="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  <a:defRPr sz="2400">
                  <a:solidFill>
                    <a:srgbClr val="004494"/>
                  </a:solidFill>
                  <a:latin typeface="Franklin Gothic Medium Cond" pitchFamily="34" charset="0"/>
                </a:defRPr>
              </a:lvl3pPr>
              <a:lvl4pPr indent="-228600" eaLnBrk="0" hangingPunct="0">
                <a:spcBef>
                  <a:spcPct val="20000"/>
                </a:spcBef>
                <a:buClr>
                  <a:srgbClr val="004494"/>
                </a:buClr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Franklin Gothic Demi Cond" pitchFamily="34" charset="0"/>
                </a:defRPr>
              </a:lvl4pPr>
              <a:lvl5pPr indent="-228600" eaLnBrk="0" hangingPunct="0">
                <a:spcBef>
                  <a:spcPct val="20000"/>
                </a:spcBef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5pPr>
              <a:lvl6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6pPr>
              <a:lvl7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7pPr>
              <a:lvl8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8pPr>
              <a:lvl9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>
                  <a:solidFill>
                    <a:srgbClr val="002060"/>
                  </a:solidFill>
                </a:rPr>
                <a:t>Autorisation par arrêté ministériel</a:t>
              </a:r>
            </a:p>
          </p:txBody>
        </p:sp>
        <p:pic>
          <p:nvPicPr>
            <p:cNvPr id="11315" name="Picture 12" descr="Résultat de recherche d'images pour &quot;Ministère de la santé france&quot;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228" y="5517620"/>
              <a:ext cx="515881" cy="504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302" name="Groupe 38"/>
          <p:cNvGrpSpPr>
            <a:grpSpLocks/>
          </p:cNvGrpSpPr>
          <p:nvPr/>
        </p:nvGrpSpPr>
        <p:grpSpPr bwMode="auto">
          <a:xfrm>
            <a:off x="7254875" y="5191125"/>
            <a:ext cx="1439863" cy="1038225"/>
            <a:chOff x="6552657" y="5195970"/>
            <a:chExt cx="1440160" cy="1038544"/>
          </a:xfrm>
        </p:grpSpPr>
        <p:pic>
          <p:nvPicPr>
            <p:cNvPr id="11312" name="Picture 20" descr="Résultat de recherche d'images pour &quot;ARS&quot;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98495" y="5195970"/>
              <a:ext cx="548484" cy="426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313" name="ZoneTexte 65"/>
            <p:cNvSpPr txBox="1">
              <a:spLocks noChangeArrowheads="1"/>
            </p:cNvSpPr>
            <p:nvPr/>
          </p:nvSpPr>
          <p:spPr bwMode="auto">
            <a:xfrm>
              <a:off x="6552657" y="5588183"/>
              <a:ext cx="144016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Wingdings" pitchFamily="2" charset="2"/>
                <a:buChar char="§"/>
                <a:defRPr sz="1600">
                  <a:solidFill>
                    <a:srgbClr val="404040"/>
                  </a:solidFill>
                  <a:latin typeface="Franklin Gothic Book" pitchFamily="34" charset="0"/>
                </a:defRPr>
              </a:lvl1pPr>
              <a:lvl2pPr indent="-285750" algn="ctr" eaLnBrk="0" hangingPunct="0">
                <a:spcBef>
                  <a:spcPct val="20000"/>
                </a:spcBef>
                <a:buClr>
                  <a:srgbClr val="004494"/>
                </a:buClr>
                <a:buFont typeface="Courier New" pitchFamily="49" charset="0"/>
                <a:buChar char="o"/>
                <a:defRPr sz="2800" u="sng">
                  <a:solidFill>
                    <a:schemeClr val="tx1"/>
                  </a:solidFill>
                  <a:latin typeface="Franklin Gothic Medium" pitchFamily="34" charset="0"/>
                </a:defRPr>
              </a:lvl2pPr>
              <a:lvl3pPr indent="-228600" eaLnBrk="0" hangingPunct="0">
                <a:spcBef>
                  <a:spcPct val="20000"/>
                </a:spcBef>
                <a:buClr>
                  <a:schemeClr val="tx1"/>
                </a:buClr>
                <a:buFont typeface="Wingdings" pitchFamily="2" charset="2"/>
                <a:buChar char="§"/>
                <a:defRPr sz="2400">
                  <a:solidFill>
                    <a:srgbClr val="004494"/>
                  </a:solidFill>
                  <a:latin typeface="Franklin Gothic Medium Cond" pitchFamily="34" charset="0"/>
                </a:defRPr>
              </a:lvl3pPr>
              <a:lvl4pPr indent="-228600" eaLnBrk="0" hangingPunct="0">
                <a:spcBef>
                  <a:spcPct val="20000"/>
                </a:spcBef>
                <a:buClr>
                  <a:srgbClr val="004494"/>
                </a:buClr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Franklin Gothic Demi Cond" pitchFamily="34" charset="0"/>
                </a:defRPr>
              </a:lvl4pPr>
              <a:lvl5pPr indent="-228600" eaLnBrk="0" hangingPunct="0">
                <a:spcBef>
                  <a:spcPct val="20000"/>
                </a:spcBef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5pPr>
              <a:lvl6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6pPr>
              <a:lvl7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7pPr>
              <a:lvl8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8pPr>
              <a:lvl9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Arial" charset="0"/>
                <a:buChar char="»"/>
                <a:defRPr sz="2000">
                  <a:solidFill>
                    <a:srgbClr val="004494"/>
                  </a:solidFill>
                  <a:latin typeface="Franklin Gothic Demi Cond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>
                  <a:solidFill>
                    <a:srgbClr val="002060"/>
                  </a:solidFill>
                </a:rPr>
                <a:t>Autorisation par arrêté DG d’ARS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200">
                  <a:solidFill>
                    <a:srgbClr val="002060"/>
                  </a:solidFill>
                </a:rPr>
                <a:t>(avis conforme)</a:t>
              </a:r>
            </a:p>
          </p:txBody>
        </p:sp>
      </p:grpSp>
      <p:sp>
        <p:nvSpPr>
          <p:cNvPr id="40" name="Rectangle 39"/>
          <p:cNvSpPr/>
          <p:nvPr/>
        </p:nvSpPr>
        <p:spPr>
          <a:xfrm>
            <a:off x="53975" y="6334125"/>
            <a:ext cx="8986838" cy="522288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A3A9B7"/>
            </a:solidFill>
          </a:ln>
        </p:spPr>
        <p:txBody>
          <a:bodyPr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400" b="1" dirty="0" smtClean="0">
                <a:solidFill>
                  <a:schemeClr val="bg2"/>
                </a:solidFill>
              </a:rPr>
              <a:t>NB: Quand </a:t>
            </a:r>
            <a:r>
              <a:rPr lang="fr-FR" sz="1400" b="1" dirty="0">
                <a:solidFill>
                  <a:schemeClr val="bg2"/>
                </a:solidFill>
              </a:rPr>
              <a:t>des projets similaires sont portés dans différentes régions, le </a:t>
            </a:r>
            <a:r>
              <a:rPr lang="fr-FR" sz="1400" b="1" dirty="0" smtClean="0">
                <a:solidFill>
                  <a:schemeClr val="bg2"/>
                </a:solidFill>
              </a:rPr>
              <a:t>CT pourra </a:t>
            </a:r>
            <a:r>
              <a:rPr lang="fr-FR" sz="1400" b="1" dirty="0">
                <a:solidFill>
                  <a:schemeClr val="bg2"/>
                </a:solidFill>
              </a:rPr>
              <a:t>les inscrire dans un appel à projet national prévoyant </a:t>
            </a:r>
            <a:r>
              <a:rPr lang="fr-FR" sz="1400" b="1" dirty="0" smtClean="0">
                <a:solidFill>
                  <a:schemeClr val="bg2"/>
                </a:solidFill>
              </a:rPr>
              <a:t>des </a:t>
            </a:r>
            <a:r>
              <a:rPr lang="fr-FR" sz="1400" b="1" dirty="0">
                <a:solidFill>
                  <a:schemeClr val="bg2"/>
                </a:solidFill>
              </a:rPr>
              <a:t>modalités d’application locales </a:t>
            </a:r>
            <a:r>
              <a:rPr lang="fr-FR" sz="1400" b="1" dirty="0" smtClean="0">
                <a:solidFill>
                  <a:schemeClr val="bg2"/>
                </a:solidFill>
              </a:rPr>
              <a:t>spécifiques </a:t>
            </a:r>
            <a:r>
              <a:rPr lang="fr-FR" sz="1400" b="1" dirty="0">
                <a:solidFill>
                  <a:schemeClr val="bg2"/>
                </a:solidFill>
              </a:rPr>
              <a:t>le cas échéant</a:t>
            </a:r>
            <a:r>
              <a:rPr lang="fr-FR" sz="1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  <a:endParaRPr lang="fr-FR" sz="14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1" name="Double flèche horizontale 40"/>
          <p:cNvSpPr/>
          <p:nvPr/>
        </p:nvSpPr>
        <p:spPr>
          <a:xfrm>
            <a:off x="4662488" y="1930400"/>
            <a:ext cx="2016125" cy="46038"/>
          </a:xfrm>
          <a:prstGeom prst="leftRigh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1305" name="ZoneTexte 13"/>
          <p:cNvSpPr txBox="1">
            <a:spLocks noChangeArrowheads="1"/>
          </p:cNvSpPr>
          <p:nvPr/>
        </p:nvSpPr>
        <p:spPr bwMode="auto">
          <a:xfrm>
            <a:off x="4662488" y="1930400"/>
            <a:ext cx="20161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002060"/>
                </a:solidFill>
              </a:rPr>
              <a:t>3 ou 4 mois</a:t>
            </a:r>
          </a:p>
        </p:txBody>
      </p:sp>
      <p:cxnSp>
        <p:nvCxnSpPr>
          <p:cNvPr id="11306" name="Line 6"/>
          <p:cNvCxnSpPr>
            <a:cxnSpLocks noChangeShapeType="1"/>
          </p:cNvCxnSpPr>
          <p:nvPr/>
        </p:nvCxnSpPr>
        <p:spPr bwMode="auto">
          <a:xfrm>
            <a:off x="3198813" y="1025525"/>
            <a:ext cx="5567362" cy="0"/>
          </a:xfrm>
          <a:prstGeom prst="line">
            <a:avLst/>
          </a:prstGeom>
          <a:noFill/>
          <a:ln w="27000">
            <a:solidFill>
              <a:srgbClr val="37ADB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07" name="Titre 1"/>
          <p:cNvSpPr txBox="1">
            <a:spLocks/>
          </p:cNvSpPr>
          <p:nvPr/>
        </p:nvSpPr>
        <p:spPr bwMode="auto">
          <a:xfrm>
            <a:off x="522288" y="1588"/>
            <a:ext cx="85677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266B92"/>
                </a:solidFill>
                <a:latin typeface="Century Gothic" pitchFamily="34" charset="0"/>
                <a:ea typeface="Century Gothic" pitchFamily="34" charset="0"/>
                <a:cs typeface="Century Gothic" pitchFamily="34" charset="0"/>
              </a:rPr>
              <a:t>La procédure pour les organisations innovantes</a:t>
            </a:r>
          </a:p>
        </p:txBody>
      </p:sp>
      <p:pic>
        <p:nvPicPr>
          <p:cNvPr id="11308" name="Picture 12" descr="Résultat de recherche d'images pour &quot;Ministère de la santé france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225" y="3400425"/>
            <a:ext cx="3683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9" name="Picture 12" descr="Résultat de recherche d'images pour &quot;Ministère de la santé france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0" y="3854450"/>
            <a:ext cx="3683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10" name="Picture 18" descr="Résultat de recherche d'images pour &quot;Assurance maladie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100" y="3854450"/>
            <a:ext cx="576263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11" name="Picture 20" descr="Résultat de recherche d'images pour &quot;ARS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233863"/>
            <a:ext cx="4286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364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smtClean="0">
                <a:solidFill>
                  <a:srgbClr val="898989"/>
                </a:solidFill>
                <a:latin typeface="Calibri" pitchFamily="34" charset="0"/>
              </a:rPr>
              <a:t>Page </a:t>
            </a:r>
            <a:fld id="{99B4259A-5068-433D-9ED8-8AE30ECC6A91}" type="slidenum">
              <a:rPr lang="fr-FR" altLang="fr-FR" sz="1000" smtClean="0">
                <a:solidFill>
                  <a:srgbClr val="898989"/>
                </a:solidFill>
                <a:latin typeface="Calibri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fr-FR" altLang="fr-FR" sz="100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1" name="Espace réservé du numéro de diapositive 3"/>
          <p:cNvSpPr>
            <a:spLocks noGrp="1"/>
          </p:cNvSpPr>
          <p:nvPr/>
        </p:nvSpPr>
        <p:spPr bwMode="auto">
          <a:xfrm>
            <a:off x="6657975" y="6303963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2694731-4A44-4EB5-B398-8620D773A324}" type="slidenum">
              <a:rPr lang="fr-FR" altLang="fr-FR" sz="1200">
                <a:solidFill>
                  <a:srgbClr val="EAEAEA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fr-FR" altLang="fr-FR" sz="1200">
              <a:solidFill>
                <a:srgbClr val="EAEAEA"/>
              </a:solidFill>
            </a:endParaRPr>
          </a:p>
        </p:txBody>
      </p:sp>
      <p:sp>
        <p:nvSpPr>
          <p:cNvPr id="12292" name="Rectangle 10"/>
          <p:cNvSpPr>
            <a:spLocks noChangeArrowheads="1"/>
          </p:cNvSpPr>
          <p:nvPr/>
        </p:nvSpPr>
        <p:spPr bwMode="auto">
          <a:xfrm>
            <a:off x="866775" y="5568950"/>
            <a:ext cx="8353425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buClr>
                <a:srgbClr val="E46C0A"/>
              </a:buClr>
              <a:buFontTx/>
              <a:buBlip>
                <a:blip r:embed="rId2"/>
              </a:buBlip>
            </a:pPr>
            <a:r>
              <a:rPr lang="fr-FR" altLang="fr-FR">
                <a:solidFill>
                  <a:srgbClr val="266B7D"/>
                </a:solidFill>
              </a:rPr>
              <a:t>Le FISS est doté de 20 M€ pour 2018, son montant pourra être revu s’il s’avérait insuffisant</a:t>
            </a:r>
          </a:p>
          <a:p>
            <a:pPr eaLnBrk="1" hangingPunct="1">
              <a:buClr>
                <a:srgbClr val="E46C0A"/>
              </a:buClr>
              <a:buFontTx/>
              <a:buBlip>
                <a:blip r:embed="rId2"/>
              </a:buBlip>
            </a:pPr>
            <a:r>
              <a:rPr lang="en-GB" altLang="fr-FR">
                <a:solidFill>
                  <a:srgbClr val="266B7D"/>
                </a:solidFill>
              </a:rPr>
              <a:t>Les prestations  de soins non dérogatoires restent financées sur le risque</a:t>
            </a:r>
            <a:endParaRPr lang="fr-FR" altLang="fr-FR">
              <a:solidFill>
                <a:srgbClr val="266B7D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62413" y="1719263"/>
            <a:ext cx="2160587" cy="720725"/>
          </a:xfrm>
          <a:prstGeom prst="rect">
            <a:avLst/>
          </a:prstGeom>
          <a:solidFill>
            <a:srgbClr val="266B7D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b="1" dirty="0" smtClean="0">
                <a:solidFill>
                  <a:schemeClr val="bg2"/>
                </a:solidFill>
              </a:rPr>
              <a:t>FISS</a:t>
            </a:r>
            <a:endParaRPr lang="fr-FR" sz="1600" b="1" dirty="0">
              <a:solidFill>
                <a:schemeClr val="bg2"/>
              </a:solidFill>
            </a:endParaRPr>
          </a:p>
        </p:txBody>
      </p:sp>
      <p:sp>
        <p:nvSpPr>
          <p:cNvPr id="12294" name="ZoneTexte 23"/>
          <p:cNvSpPr txBox="1">
            <a:spLocks noChangeArrowheads="1"/>
          </p:cNvSpPr>
          <p:nvPr/>
        </p:nvSpPr>
        <p:spPr bwMode="auto">
          <a:xfrm>
            <a:off x="703263" y="1905000"/>
            <a:ext cx="32035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>
                <a:solidFill>
                  <a:srgbClr val="266B7D"/>
                </a:solidFill>
              </a:rPr>
              <a:t>Ingénierie/Support/Reporting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69075" y="1719263"/>
            <a:ext cx="2159000" cy="720725"/>
          </a:xfrm>
          <a:prstGeom prst="rect">
            <a:avLst/>
          </a:prstGeom>
          <a:solidFill>
            <a:srgbClr val="37ADB9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b="1" dirty="0" smtClean="0">
                <a:solidFill>
                  <a:srgbClr val="FFFFFF"/>
                </a:solidFill>
              </a:rPr>
              <a:t>FIR</a:t>
            </a:r>
            <a:endParaRPr lang="fr-FR" sz="1600" b="1" dirty="0">
              <a:solidFill>
                <a:srgbClr val="FFFFFF"/>
              </a:solidFill>
            </a:endParaRPr>
          </a:p>
        </p:txBody>
      </p:sp>
      <p:sp>
        <p:nvSpPr>
          <p:cNvPr id="12296" name="ZoneTexte 26"/>
          <p:cNvSpPr txBox="1">
            <a:spLocks noChangeArrowheads="1"/>
          </p:cNvSpPr>
          <p:nvPr/>
        </p:nvSpPr>
        <p:spPr bwMode="auto">
          <a:xfrm>
            <a:off x="4337050" y="1309688"/>
            <a:ext cx="14144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>
                <a:solidFill>
                  <a:srgbClr val="266B7D"/>
                </a:solidFill>
              </a:rPr>
              <a:t>Projet national</a:t>
            </a:r>
          </a:p>
        </p:txBody>
      </p:sp>
      <p:sp>
        <p:nvSpPr>
          <p:cNvPr id="12297" name="ZoneTexte 28"/>
          <p:cNvSpPr txBox="1">
            <a:spLocks noChangeArrowheads="1"/>
          </p:cNvSpPr>
          <p:nvPr/>
        </p:nvSpPr>
        <p:spPr bwMode="auto">
          <a:xfrm>
            <a:off x="6516688" y="1304925"/>
            <a:ext cx="19669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>
                <a:solidFill>
                  <a:srgbClr val="266B7D"/>
                </a:solidFill>
              </a:rPr>
              <a:t>Projet régional / local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062413" y="2679700"/>
            <a:ext cx="2160587" cy="720725"/>
          </a:xfrm>
          <a:prstGeom prst="rect">
            <a:avLst/>
          </a:prstGeom>
          <a:solidFill>
            <a:srgbClr val="266B7D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b="1" dirty="0" smtClean="0">
                <a:solidFill>
                  <a:schemeClr val="bg2"/>
                </a:solidFill>
              </a:rPr>
              <a:t>FISS</a:t>
            </a:r>
            <a:endParaRPr lang="fr-FR" sz="1600" b="1" dirty="0">
              <a:solidFill>
                <a:schemeClr val="bg2"/>
              </a:solidFill>
            </a:endParaRPr>
          </a:p>
        </p:txBody>
      </p:sp>
      <p:sp>
        <p:nvSpPr>
          <p:cNvPr id="12299" name="ZoneTexte 36"/>
          <p:cNvSpPr txBox="1">
            <a:spLocks noChangeArrowheads="1"/>
          </p:cNvSpPr>
          <p:nvPr/>
        </p:nvSpPr>
        <p:spPr bwMode="auto">
          <a:xfrm>
            <a:off x="703263" y="2865438"/>
            <a:ext cx="3203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>
                <a:solidFill>
                  <a:srgbClr val="266B7D"/>
                </a:solidFill>
              </a:rPr>
              <a:t>Evaluation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62413" y="4595813"/>
            <a:ext cx="2160587" cy="719137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dirty="0" smtClean="0">
                <a:solidFill>
                  <a:srgbClr val="266B7D"/>
                </a:solidFill>
              </a:rPr>
              <a:t>Inchangé</a:t>
            </a:r>
            <a:endParaRPr lang="fr-FR" sz="1600" dirty="0">
              <a:solidFill>
                <a:srgbClr val="266B7D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569075" y="4595813"/>
            <a:ext cx="2159000" cy="719137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dirty="0" smtClean="0">
                <a:solidFill>
                  <a:srgbClr val="266B7D"/>
                </a:solidFill>
              </a:rPr>
              <a:t>Inchangé</a:t>
            </a:r>
            <a:endParaRPr lang="fr-FR" sz="1600" dirty="0">
              <a:solidFill>
                <a:srgbClr val="266B7D"/>
              </a:solidFill>
            </a:endParaRPr>
          </a:p>
        </p:txBody>
      </p:sp>
      <p:sp>
        <p:nvSpPr>
          <p:cNvPr id="12302" name="ZoneTexte 39"/>
          <p:cNvSpPr txBox="1">
            <a:spLocks noChangeArrowheads="1"/>
          </p:cNvSpPr>
          <p:nvPr/>
        </p:nvSpPr>
        <p:spPr bwMode="auto">
          <a:xfrm>
            <a:off x="703263" y="4786313"/>
            <a:ext cx="3203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>
                <a:solidFill>
                  <a:srgbClr val="266B7D"/>
                </a:solidFill>
              </a:rPr>
              <a:t>Soins financement de droit commun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060825" y="3640138"/>
            <a:ext cx="2159000" cy="720725"/>
          </a:xfrm>
          <a:prstGeom prst="rect">
            <a:avLst/>
          </a:prstGeom>
          <a:solidFill>
            <a:srgbClr val="266B7D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b="1" dirty="0" smtClean="0">
                <a:solidFill>
                  <a:schemeClr val="bg2"/>
                </a:solidFill>
              </a:rPr>
              <a:t>FISS</a:t>
            </a:r>
            <a:endParaRPr lang="fr-FR" sz="1600" b="1" dirty="0">
              <a:solidFill>
                <a:schemeClr val="bg2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567488" y="3640138"/>
            <a:ext cx="2159000" cy="720725"/>
          </a:xfrm>
          <a:prstGeom prst="rect">
            <a:avLst/>
          </a:prstGeom>
          <a:solidFill>
            <a:srgbClr val="266B7D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b="1" dirty="0" smtClean="0">
                <a:solidFill>
                  <a:schemeClr val="bg2"/>
                </a:solidFill>
              </a:rPr>
              <a:t>FISS</a:t>
            </a:r>
            <a:endParaRPr lang="fr-FR" sz="1600" b="1" dirty="0">
              <a:solidFill>
                <a:schemeClr val="bg2"/>
              </a:solidFill>
            </a:endParaRPr>
          </a:p>
        </p:txBody>
      </p:sp>
      <p:sp>
        <p:nvSpPr>
          <p:cNvPr id="12305" name="ZoneTexte 42"/>
          <p:cNvSpPr txBox="1">
            <a:spLocks noChangeArrowheads="1"/>
          </p:cNvSpPr>
          <p:nvPr/>
        </p:nvSpPr>
        <p:spPr bwMode="auto">
          <a:xfrm>
            <a:off x="700088" y="3702050"/>
            <a:ext cx="32051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>
                <a:solidFill>
                  <a:srgbClr val="266B7D"/>
                </a:solidFill>
              </a:rPr>
              <a:t>Soins partie dérogatoire (supplément ou redistribution)</a:t>
            </a:r>
          </a:p>
        </p:txBody>
      </p:sp>
      <p:cxnSp>
        <p:nvCxnSpPr>
          <p:cNvPr id="12306" name="Line 6"/>
          <p:cNvCxnSpPr>
            <a:cxnSpLocks noChangeShapeType="1"/>
          </p:cNvCxnSpPr>
          <p:nvPr/>
        </p:nvCxnSpPr>
        <p:spPr bwMode="auto">
          <a:xfrm>
            <a:off x="3357563" y="949325"/>
            <a:ext cx="5567362" cy="0"/>
          </a:xfrm>
          <a:prstGeom prst="line">
            <a:avLst/>
          </a:prstGeom>
          <a:noFill/>
          <a:ln w="27000">
            <a:solidFill>
              <a:srgbClr val="37ADB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07" name="Titre 1"/>
          <p:cNvSpPr txBox="1">
            <a:spLocks/>
          </p:cNvSpPr>
          <p:nvPr/>
        </p:nvSpPr>
        <p:spPr bwMode="auto">
          <a:xfrm>
            <a:off x="-76200" y="-223838"/>
            <a:ext cx="9001125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266B92"/>
                </a:solidFill>
                <a:latin typeface="Century Gothic" pitchFamily="34" charset="0"/>
                <a:ea typeface="Century Gothic" pitchFamily="34" charset="0"/>
                <a:cs typeface="Century Gothic" pitchFamily="34" charset="0"/>
              </a:rPr>
              <a:t>Principes de financement</a:t>
            </a:r>
          </a:p>
        </p:txBody>
      </p:sp>
      <p:pic>
        <p:nvPicPr>
          <p:cNvPr id="12308" name="image5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6303963"/>
            <a:ext cx="361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6569075" y="2679700"/>
            <a:ext cx="2159000" cy="720725"/>
          </a:xfrm>
          <a:prstGeom prst="rect">
            <a:avLst/>
          </a:prstGeom>
          <a:solidFill>
            <a:srgbClr val="266B7D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b="1" dirty="0" smtClean="0">
                <a:solidFill>
                  <a:schemeClr val="bg2"/>
                </a:solidFill>
              </a:rPr>
              <a:t>FISS</a:t>
            </a:r>
            <a:endParaRPr lang="fr-FR" sz="16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85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dirty="0" smtClean="0">
                <a:solidFill>
                  <a:srgbClr val="898989"/>
                </a:solidFill>
                <a:latin typeface="Calibri" pitchFamily="34" charset="0"/>
              </a:rPr>
              <a:t>Page </a:t>
            </a:r>
            <a:fld id="{ED8769A7-62C2-4E09-8246-79E650753A8C}" type="slidenum">
              <a:rPr lang="fr-FR" altLang="fr-FR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8</a:t>
            </a:fld>
            <a:endParaRPr lang="fr-FR" altLang="fr-FR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" name="ZoneTexte 46"/>
          <p:cNvSpPr txBox="1"/>
          <p:nvPr/>
        </p:nvSpPr>
        <p:spPr>
          <a:xfrm>
            <a:off x="5727700" y="5610225"/>
            <a:ext cx="3359150" cy="365125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tIns="72000" rIns="3600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/>
              <a:t>Ouverture plateforme de facturation</a:t>
            </a:r>
          </a:p>
        </p:txBody>
      </p:sp>
      <p:sp>
        <p:nvSpPr>
          <p:cNvPr id="4" name="ZoneTexte 14"/>
          <p:cNvSpPr txBox="1"/>
          <p:nvPr/>
        </p:nvSpPr>
        <p:spPr>
          <a:xfrm>
            <a:off x="5500688" y="5021263"/>
            <a:ext cx="3586162" cy="36512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tIns="72000" rIns="3600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/>
              <a:t>Premiers cahiers des charges publiés</a:t>
            </a:r>
          </a:p>
        </p:txBody>
      </p:sp>
      <p:sp>
        <p:nvSpPr>
          <p:cNvPr id="13317" name="Titre 1"/>
          <p:cNvSpPr>
            <a:spLocks noGrp="1"/>
          </p:cNvSpPr>
          <p:nvPr/>
        </p:nvSpPr>
        <p:spPr bwMode="auto">
          <a:xfrm>
            <a:off x="649288" y="-1588"/>
            <a:ext cx="82296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fr-FR" altLang="fr-FR" sz="2400" b="1">
                <a:solidFill>
                  <a:srgbClr val="00537E"/>
                </a:solidFill>
                <a:cs typeface="Arial" charset="0"/>
              </a:rPr>
              <a:t>Calendrier</a:t>
            </a:r>
          </a:p>
        </p:txBody>
      </p:sp>
      <p:sp>
        <p:nvSpPr>
          <p:cNvPr id="13318" name="Espace réservé du numéro de diapositive 4"/>
          <p:cNvSpPr>
            <a:spLocks noGrp="1"/>
          </p:cNvSpPr>
          <p:nvPr/>
        </p:nvSpPr>
        <p:spPr bwMode="auto">
          <a:xfrm>
            <a:off x="6518275" y="623887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A634856-7A81-4226-AB01-B87B6F34C046}" type="slidenum">
              <a:rPr lang="fr-FR" altLang="fr-FR" sz="1200">
                <a:solidFill>
                  <a:srgbClr val="EAEAEA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fr-FR" altLang="fr-FR" sz="1200">
              <a:solidFill>
                <a:srgbClr val="EAEAEA"/>
              </a:solidFill>
            </a:endParaRPr>
          </a:p>
        </p:txBody>
      </p:sp>
      <p:sp>
        <p:nvSpPr>
          <p:cNvPr id="7" name="ZoneTexte 11"/>
          <p:cNvSpPr txBox="1"/>
          <p:nvPr/>
        </p:nvSpPr>
        <p:spPr>
          <a:xfrm>
            <a:off x="2217738" y="1908175"/>
            <a:ext cx="1544637" cy="61118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tIns="72000" rIns="3600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5250">
              <a:defRPr/>
            </a:pPr>
            <a:r>
              <a:rPr lang="fr-FR" sz="1600" b="1" dirty="0" smtClean="0">
                <a:solidFill>
                  <a:srgbClr val="00537E"/>
                </a:solidFill>
              </a:rPr>
              <a:t>Lancement opérationnel</a:t>
            </a:r>
            <a:endParaRPr lang="fr-FR" sz="1400" dirty="0">
              <a:solidFill>
                <a:srgbClr val="00537E"/>
              </a:solidFill>
            </a:endParaRPr>
          </a:p>
        </p:txBody>
      </p:sp>
      <p:sp>
        <p:nvSpPr>
          <p:cNvPr id="8" name="Pentagone 7"/>
          <p:cNvSpPr/>
          <p:nvPr/>
        </p:nvSpPr>
        <p:spPr>
          <a:xfrm>
            <a:off x="2900363" y="3743325"/>
            <a:ext cx="2481262" cy="720725"/>
          </a:xfrm>
          <a:prstGeom prst="homePlate">
            <a:avLst/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36000" rIns="3600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600" b="1" dirty="0" smtClean="0">
                <a:solidFill>
                  <a:srgbClr val="00537E"/>
                </a:solidFill>
              </a:rPr>
              <a:t>Instruction des premiers cahiers des charges</a:t>
            </a:r>
            <a:endParaRPr lang="fr-FR" sz="1600" b="1" dirty="0">
              <a:solidFill>
                <a:srgbClr val="00537E"/>
              </a:solidFill>
            </a:endParaRPr>
          </a:p>
        </p:txBody>
      </p:sp>
      <p:sp>
        <p:nvSpPr>
          <p:cNvPr id="9" name="Étoile à 5 branches 8"/>
          <p:cNvSpPr/>
          <p:nvPr/>
        </p:nvSpPr>
        <p:spPr>
          <a:xfrm>
            <a:off x="1992313" y="1681163"/>
            <a:ext cx="450850" cy="477837"/>
          </a:xfrm>
          <a:prstGeom prst="star5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srgbClr val="266B92"/>
              </a:solidFill>
            </a:endParaRPr>
          </a:p>
        </p:txBody>
      </p:sp>
      <p:grpSp>
        <p:nvGrpSpPr>
          <p:cNvPr id="13322" name="Group 6314"/>
          <p:cNvGrpSpPr>
            <a:grpSpLocks/>
          </p:cNvGrpSpPr>
          <p:nvPr/>
        </p:nvGrpSpPr>
        <p:grpSpPr bwMode="auto">
          <a:xfrm>
            <a:off x="5057775" y="3327400"/>
            <a:ext cx="525463" cy="509588"/>
            <a:chOff x="9617181" y="4690710"/>
            <a:chExt cx="612000" cy="612000"/>
          </a:xfrm>
        </p:grpSpPr>
        <p:sp>
          <p:nvSpPr>
            <p:cNvPr id="29" name="Oval 163"/>
            <p:cNvSpPr/>
            <p:nvPr/>
          </p:nvSpPr>
          <p:spPr bwMode="ltGray">
            <a:xfrm>
              <a:off x="9617181" y="4690710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GB" dirty="0" err="1" smtClean="0">
                <a:solidFill>
                  <a:prstClr val="white"/>
                </a:solidFill>
                <a:latin typeface="Georgia" pitchFamily="18" charset="0"/>
              </a:endParaRPr>
            </a:p>
          </p:txBody>
        </p:sp>
        <p:sp>
          <p:nvSpPr>
            <p:cNvPr id="13346" name="Freeform 4851"/>
            <p:cNvSpPr>
              <a:spLocks noEditPoints="1"/>
            </p:cNvSpPr>
            <p:nvPr/>
          </p:nvSpPr>
          <p:spPr bwMode="auto">
            <a:xfrm>
              <a:off x="9703458" y="4818431"/>
              <a:ext cx="438669" cy="463039"/>
            </a:xfrm>
            <a:custGeom>
              <a:avLst/>
              <a:gdLst>
                <a:gd name="T0" fmla="*/ 302194 w 360"/>
                <a:gd name="T1" fmla="*/ 9748 h 380"/>
                <a:gd name="T2" fmla="*/ 333876 w 360"/>
                <a:gd name="T3" fmla="*/ 0 h 380"/>
                <a:gd name="T4" fmla="*/ 363120 w 360"/>
                <a:gd name="T5" fmla="*/ 34119 h 380"/>
                <a:gd name="T6" fmla="*/ 341187 w 360"/>
                <a:gd name="T7" fmla="*/ 68237 h 380"/>
                <a:gd name="T8" fmla="*/ 314379 w 360"/>
                <a:gd name="T9" fmla="*/ 68237 h 380"/>
                <a:gd name="T10" fmla="*/ 292446 w 360"/>
                <a:gd name="T11" fmla="*/ 34119 h 380"/>
                <a:gd name="T12" fmla="*/ 419173 w 360"/>
                <a:gd name="T13" fmla="*/ 107230 h 380"/>
                <a:gd name="T14" fmla="*/ 350935 w 360"/>
                <a:gd name="T15" fmla="*/ 82860 h 380"/>
                <a:gd name="T16" fmla="*/ 260764 w 360"/>
                <a:gd name="T17" fmla="*/ 85297 h 380"/>
                <a:gd name="T18" fmla="*/ 236394 w 360"/>
                <a:gd name="T19" fmla="*/ 109667 h 380"/>
                <a:gd name="T20" fmla="*/ 272950 w 360"/>
                <a:gd name="T21" fmla="*/ 138912 h 380"/>
                <a:gd name="T22" fmla="*/ 302194 w 360"/>
                <a:gd name="T23" fmla="*/ 202275 h 380"/>
                <a:gd name="T24" fmla="*/ 285135 w 360"/>
                <a:gd name="T25" fmla="*/ 253453 h 380"/>
                <a:gd name="T26" fmla="*/ 338750 w 360"/>
                <a:gd name="T27" fmla="*/ 260764 h 380"/>
                <a:gd name="T28" fmla="*/ 377743 w 360"/>
                <a:gd name="T29" fmla="*/ 297320 h 380"/>
                <a:gd name="T30" fmla="*/ 404550 w 360"/>
                <a:gd name="T31" fmla="*/ 243705 h 380"/>
                <a:gd name="T32" fmla="*/ 424047 w 360"/>
                <a:gd name="T33" fmla="*/ 253453 h 380"/>
                <a:gd name="T34" fmla="*/ 438669 w 360"/>
                <a:gd name="T35" fmla="*/ 231520 h 380"/>
                <a:gd name="T36" fmla="*/ 124290 w 360"/>
                <a:gd name="T37" fmla="*/ 68237 h 380"/>
                <a:gd name="T38" fmla="*/ 146223 w 360"/>
                <a:gd name="T39" fmla="*/ 34119 h 380"/>
                <a:gd name="T40" fmla="*/ 119415 w 360"/>
                <a:gd name="T41" fmla="*/ 0 h 380"/>
                <a:gd name="T42" fmla="*/ 85297 w 360"/>
                <a:gd name="T43" fmla="*/ 9748 h 380"/>
                <a:gd name="T44" fmla="*/ 75549 w 360"/>
                <a:gd name="T45" fmla="*/ 41430 h 380"/>
                <a:gd name="T46" fmla="*/ 112104 w 360"/>
                <a:gd name="T47" fmla="*/ 70674 h 380"/>
                <a:gd name="T48" fmla="*/ 60926 w 360"/>
                <a:gd name="T49" fmla="*/ 297320 h 380"/>
                <a:gd name="T50" fmla="*/ 90171 w 360"/>
                <a:gd name="T51" fmla="*/ 265638 h 380"/>
                <a:gd name="T52" fmla="*/ 153534 w 360"/>
                <a:gd name="T53" fmla="*/ 253453 h 380"/>
                <a:gd name="T54" fmla="*/ 136475 w 360"/>
                <a:gd name="T55" fmla="*/ 202275 h 380"/>
                <a:gd name="T56" fmla="*/ 155971 w 360"/>
                <a:gd name="T57" fmla="*/ 148660 h 380"/>
                <a:gd name="T58" fmla="*/ 202275 w 360"/>
                <a:gd name="T59" fmla="*/ 109667 h 380"/>
                <a:gd name="T60" fmla="*/ 187653 w 360"/>
                <a:gd name="T61" fmla="*/ 90171 h 380"/>
                <a:gd name="T62" fmla="*/ 87734 w 360"/>
                <a:gd name="T63" fmla="*/ 82860 h 380"/>
                <a:gd name="T64" fmla="*/ 24371 w 360"/>
                <a:gd name="T65" fmla="*/ 97482 h 380"/>
                <a:gd name="T66" fmla="*/ 0 w 360"/>
                <a:gd name="T67" fmla="*/ 231520 h 380"/>
                <a:gd name="T68" fmla="*/ 14622 w 360"/>
                <a:gd name="T69" fmla="*/ 253453 h 380"/>
                <a:gd name="T70" fmla="*/ 34119 w 360"/>
                <a:gd name="T71" fmla="*/ 243705 h 380"/>
                <a:gd name="T72" fmla="*/ 207149 w 360"/>
                <a:gd name="T73" fmla="*/ 143786 h 380"/>
                <a:gd name="T74" fmla="*/ 165719 w 360"/>
                <a:gd name="T75" fmla="*/ 177904 h 380"/>
                <a:gd name="T76" fmla="*/ 165719 w 360"/>
                <a:gd name="T77" fmla="*/ 224208 h 380"/>
                <a:gd name="T78" fmla="*/ 207149 w 360"/>
                <a:gd name="T79" fmla="*/ 260764 h 380"/>
                <a:gd name="T80" fmla="*/ 253453 w 360"/>
                <a:gd name="T81" fmla="*/ 251016 h 380"/>
                <a:gd name="T82" fmla="*/ 277824 w 360"/>
                <a:gd name="T83" fmla="*/ 202275 h 380"/>
                <a:gd name="T84" fmla="*/ 260764 w 360"/>
                <a:gd name="T85" fmla="*/ 160845 h 380"/>
                <a:gd name="T86" fmla="*/ 360683 w 360"/>
                <a:gd name="T87" fmla="*/ 316816 h 380"/>
                <a:gd name="T88" fmla="*/ 350935 w 360"/>
                <a:gd name="T89" fmla="*/ 299757 h 380"/>
                <a:gd name="T90" fmla="*/ 219335 w 360"/>
                <a:gd name="T91" fmla="*/ 338750 h 380"/>
                <a:gd name="T92" fmla="*/ 99919 w 360"/>
                <a:gd name="T93" fmla="*/ 287572 h 380"/>
                <a:gd name="T94" fmla="*/ 77986 w 360"/>
                <a:gd name="T95" fmla="*/ 316816 h 380"/>
                <a:gd name="T96" fmla="*/ 129164 w 360"/>
                <a:gd name="T97" fmla="*/ 370431 h 380"/>
                <a:gd name="T98" fmla="*/ 177905 w 360"/>
                <a:gd name="T99" fmla="*/ 460602 h 380"/>
                <a:gd name="T100" fmla="*/ 260764 w 360"/>
                <a:gd name="T101" fmla="*/ 460602 h 380"/>
                <a:gd name="T102" fmla="*/ 321691 w 360"/>
                <a:gd name="T103" fmla="*/ 441106 h 3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360" h="380">
                  <a:moveTo>
                    <a:pt x="240" y="28"/>
                  </a:moveTo>
                  <a:lnTo>
                    <a:pt x="240" y="28"/>
                  </a:lnTo>
                  <a:lnTo>
                    <a:pt x="240" y="22"/>
                  </a:lnTo>
                  <a:lnTo>
                    <a:pt x="242" y="18"/>
                  </a:lnTo>
                  <a:lnTo>
                    <a:pt x="248" y="8"/>
                  </a:lnTo>
                  <a:lnTo>
                    <a:pt x="258" y="2"/>
                  </a:lnTo>
                  <a:lnTo>
                    <a:pt x="262" y="0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8"/>
                  </a:lnTo>
                  <a:lnTo>
                    <a:pt x="296" y="18"/>
                  </a:lnTo>
                  <a:lnTo>
                    <a:pt x="298" y="22"/>
                  </a:lnTo>
                  <a:lnTo>
                    <a:pt x="298" y="28"/>
                  </a:lnTo>
                  <a:lnTo>
                    <a:pt x="298" y="34"/>
                  </a:lnTo>
                  <a:lnTo>
                    <a:pt x="296" y="40"/>
                  </a:lnTo>
                  <a:lnTo>
                    <a:pt x="290" y="50"/>
                  </a:lnTo>
                  <a:lnTo>
                    <a:pt x="280" y="56"/>
                  </a:lnTo>
                  <a:lnTo>
                    <a:pt x="274" y="58"/>
                  </a:lnTo>
                  <a:lnTo>
                    <a:pt x="268" y="58"/>
                  </a:lnTo>
                  <a:lnTo>
                    <a:pt x="262" y="58"/>
                  </a:lnTo>
                  <a:lnTo>
                    <a:pt x="258" y="56"/>
                  </a:lnTo>
                  <a:lnTo>
                    <a:pt x="248" y="50"/>
                  </a:lnTo>
                  <a:lnTo>
                    <a:pt x="242" y="40"/>
                  </a:lnTo>
                  <a:lnTo>
                    <a:pt x="240" y="34"/>
                  </a:lnTo>
                  <a:lnTo>
                    <a:pt x="240" y="28"/>
                  </a:lnTo>
                  <a:close/>
                  <a:moveTo>
                    <a:pt x="360" y="190"/>
                  </a:moveTo>
                  <a:lnTo>
                    <a:pt x="344" y="90"/>
                  </a:lnTo>
                  <a:lnTo>
                    <a:pt x="344" y="88"/>
                  </a:lnTo>
                  <a:lnTo>
                    <a:pt x="340" y="80"/>
                  </a:lnTo>
                  <a:lnTo>
                    <a:pt x="332" y="74"/>
                  </a:lnTo>
                  <a:lnTo>
                    <a:pt x="324" y="70"/>
                  </a:lnTo>
                  <a:lnTo>
                    <a:pt x="314" y="68"/>
                  </a:lnTo>
                  <a:lnTo>
                    <a:pt x="288" y="68"/>
                  </a:lnTo>
                  <a:lnTo>
                    <a:pt x="270" y="102"/>
                  </a:lnTo>
                  <a:lnTo>
                    <a:pt x="250" y="68"/>
                  </a:lnTo>
                  <a:lnTo>
                    <a:pt x="222" y="68"/>
                  </a:lnTo>
                  <a:lnTo>
                    <a:pt x="214" y="70"/>
                  </a:lnTo>
                  <a:lnTo>
                    <a:pt x="206" y="74"/>
                  </a:lnTo>
                  <a:lnTo>
                    <a:pt x="198" y="80"/>
                  </a:lnTo>
                  <a:lnTo>
                    <a:pt x="194" y="88"/>
                  </a:lnTo>
                  <a:lnTo>
                    <a:pt x="194" y="90"/>
                  </a:lnTo>
                  <a:lnTo>
                    <a:pt x="192" y="98"/>
                  </a:lnTo>
                  <a:lnTo>
                    <a:pt x="204" y="102"/>
                  </a:lnTo>
                  <a:lnTo>
                    <a:pt x="214" y="106"/>
                  </a:lnTo>
                  <a:lnTo>
                    <a:pt x="224" y="114"/>
                  </a:lnTo>
                  <a:lnTo>
                    <a:pt x="232" y="122"/>
                  </a:lnTo>
                  <a:lnTo>
                    <a:pt x="240" y="132"/>
                  </a:lnTo>
                  <a:lnTo>
                    <a:pt x="244" y="142"/>
                  </a:lnTo>
                  <a:lnTo>
                    <a:pt x="248" y="154"/>
                  </a:lnTo>
                  <a:lnTo>
                    <a:pt x="248" y="166"/>
                  </a:lnTo>
                  <a:lnTo>
                    <a:pt x="248" y="178"/>
                  </a:lnTo>
                  <a:lnTo>
                    <a:pt x="246" y="188"/>
                  </a:lnTo>
                  <a:lnTo>
                    <a:pt x="240" y="198"/>
                  </a:lnTo>
                  <a:lnTo>
                    <a:pt x="234" y="208"/>
                  </a:lnTo>
                  <a:lnTo>
                    <a:pt x="250" y="208"/>
                  </a:lnTo>
                  <a:lnTo>
                    <a:pt x="260" y="208"/>
                  </a:lnTo>
                  <a:lnTo>
                    <a:pt x="270" y="210"/>
                  </a:lnTo>
                  <a:lnTo>
                    <a:pt x="278" y="214"/>
                  </a:lnTo>
                  <a:lnTo>
                    <a:pt x="286" y="218"/>
                  </a:lnTo>
                  <a:lnTo>
                    <a:pt x="294" y="222"/>
                  </a:lnTo>
                  <a:lnTo>
                    <a:pt x="300" y="228"/>
                  </a:lnTo>
                  <a:lnTo>
                    <a:pt x="306" y="236"/>
                  </a:lnTo>
                  <a:lnTo>
                    <a:pt x="310" y="244"/>
                  </a:lnTo>
                  <a:lnTo>
                    <a:pt x="308" y="118"/>
                  </a:lnTo>
                  <a:lnTo>
                    <a:pt x="318" y="118"/>
                  </a:lnTo>
                  <a:lnTo>
                    <a:pt x="330" y="196"/>
                  </a:lnTo>
                  <a:lnTo>
                    <a:pt x="332" y="200"/>
                  </a:lnTo>
                  <a:lnTo>
                    <a:pt x="336" y="204"/>
                  </a:lnTo>
                  <a:lnTo>
                    <a:pt x="340" y="208"/>
                  </a:lnTo>
                  <a:lnTo>
                    <a:pt x="346" y="208"/>
                  </a:lnTo>
                  <a:lnTo>
                    <a:pt x="348" y="208"/>
                  </a:lnTo>
                  <a:lnTo>
                    <a:pt x="354" y="206"/>
                  </a:lnTo>
                  <a:lnTo>
                    <a:pt x="358" y="202"/>
                  </a:lnTo>
                  <a:lnTo>
                    <a:pt x="360" y="196"/>
                  </a:lnTo>
                  <a:lnTo>
                    <a:pt x="360" y="190"/>
                  </a:lnTo>
                  <a:close/>
                  <a:moveTo>
                    <a:pt x="92" y="58"/>
                  </a:moveTo>
                  <a:lnTo>
                    <a:pt x="92" y="58"/>
                  </a:lnTo>
                  <a:lnTo>
                    <a:pt x="98" y="58"/>
                  </a:lnTo>
                  <a:lnTo>
                    <a:pt x="102" y="56"/>
                  </a:lnTo>
                  <a:lnTo>
                    <a:pt x="112" y="50"/>
                  </a:lnTo>
                  <a:lnTo>
                    <a:pt x="118" y="40"/>
                  </a:lnTo>
                  <a:lnTo>
                    <a:pt x="120" y="34"/>
                  </a:lnTo>
                  <a:lnTo>
                    <a:pt x="120" y="28"/>
                  </a:lnTo>
                  <a:lnTo>
                    <a:pt x="120" y="22"/>
                  </a:lnTo>
                  <a:lnTo>
                    <a:pt x="118" y="18"/>
                  </a:lnTo>
                  <a:lnTo>
                    <a:pt x="112" y="8"/>
                  </a:lnTo>
                  <a:lnTo>
                    <a:pt x="102" y="2"/>
                  </a:lnTo>
                  <a:lnTo>
                    <a:pt x="98" y="0"/>
                  </a:lnTo>
                  <a:lnTo>
                    <a:pt x="92" y="0"/>
                  </a:lnTo>
                  <a:lnTo>
                    <a:pt x="86" y="0"/>
                  </a:lnTo>
                  <a:lnTo>
                    <a:pt x="80" y="2"/>
                  </a:lnTo>
                  <a:lnTo>
                    <a:pt x="70" y="8"/>
                  </a:lnTo>
                  <a:lnTo>
                    <a:pt x="64" y="18"/>
                  </a:lnTo>
                  <a:lnTo>
                    <a:pt x="62" y="22"/>
                  </a:lnTo>
                  <a:lnTo>
                    <a:pt x="62" y="28"/>
                  </a:lnTo>
                  <a:lnTo>
                    <a:pt x="62" y="34"/>
                  </a:lnTo>
                  <a:lnTo>
                    <a:pt x="64" y="40"/>
                  </a:lnTo>
                  <a:lnTo>
                    <a:pt x="70" y="50"/>
                  </a:lnTo>
                  <a:lnTo>
                    <a:pt x="80" y="56"/>
                  </a:lnTo>
                  <a:lnTo>
                    <a:pt x="86" y="58"/>
                  </a:lnTo>
                  <a:lnTo>
                    <a:pt x="92" y="58"/>
                  </a:lnTo>
                  <a:close/>
                  <a:moveTo>
                    <a:pt x="30" y="196"/>
                  </a:moveTo>
                  <a:lnTo>
                    <a:pt x="42" y="118"/>
                  </a:lnTo>
                  <a:lnTo>
                    <a:pt x="52" y="118"/>
                  </a:lnTo>
                  <a:lnTo>
                    <a:pt x="50" y="244"/>
                  </a:lnTo>
                  <a:lnTo>
                    <a:pt x="54" y="236"/>
                  </a:lnTo>
                  <a:lnTo>
                    <a:pt x="60" y="228"/>
                  </a:lnTo>
                  <a:lnTo>
                    <a:pt x="66" y="222"/>
                  </a:lnTo>
                  <a:lnTo>
                    <a:pt x="74" y="218"/>
                  </a:lnTo>
                  <a:lnTo>
                    <a:pt x="82" y="214"/>
                  </a:lnTo>
                  <a:lnTo>
                    <a:pt x="90" y="210"/>
                  </a:lnTo>
                  <a:lnTo>
                    <a:pt x="100" y="208"/>
                  </a:lnTo>
                  <a:lnTo>
                    <a:pt x="110" y="208"/>
                  </a:lnTo>
                  <a:lnTo>
                    <a:pt x="126" y="208"/>
                  </a:lnTo>
                  <a:lnTo>
                    <a:pt x="120" y="198"/>
                  </a:lnTo>
                  <a:lnTo>
                    <a:pt x="114" y="188"/>
                  </a:lnTo>
                  <a:lnTo>
                    <a:pt x="112" y="178"/>
                  </a:lnTo>
                  <a:lnTo>
                    <a:pt x="112" y="166"/>
                  </a:lnTo>
                  <a:lnTo>
                    <a:pt x="112" y="154"/>
                  </a:lnTo>
                  <a:lnTo>
                    <a:pt x="116" y="142"/>
                  </a:lnTo>
                  <a:lnTo>
                    <a:pt x="120" y="132"/>
                  </a:lnTo>
                  <a:lnTo>
                    <a:pt x="128" y="122"/>
                  </a:lnTo>
                  <a:lnTo>
                    <a:pt x="136" y="114"/>
                  </a:lnTo>
                  <a:lnTo>
                    <a:pt x="146" y="106"/>
                  </a:lnTo>
                  <a:lnTo>
                    <a:pt x="156" y="102"/>
                  </a:lnTo>
                  <a:lnTo>
                    <a:pt x="168" y="98"/>
                  </a:lnTo>
                  <a:lnTo>
                    <a:pt x="166" y="90"/>
                  </a:lnTo>
                  <a:lnTo>
                    <a:pt x="166" y="88"/>
                  </a:lnTo>
                  <a:lnTo>
                    <a:pt x="162" y="80"/>
                  </a:lnTo>
                  <a:lnTo>
                    <a:pt x="154" y="74"/>
                  </a:lnTo>
                  <a:lnTo>
                    <a:pt x="146" y="70"/>
                  </a:lnTo>
                  <a:lnTo>
                    <a:pt x="138" y="68"/>
                  </a:lnTo>
                  <a:lnTo>
                    <a:pt x="110" y="68"/>
                  </a:lnTo>
                  <a:lnTo>
                    <a:pt x="90" y="102"/>
                  </a:lnTo>
                  <a:lnTo>
                    <a:pt x="72" y="68"/>
                  </a:lnTo>
                  <a:lnTo>
                    <a:pt x="46" y="68"/>
                  </a:lnTo>
                  <a:lnTo>
                    <a:pt x="36" y="70"/>
                  </a:lnTo>
                  <a:lnTo>
                    <a:pt x="28" y="74"/>
                  </a:lnTo>
                  <a:lnTo>
                    <a:pt x="20" y="80"/>
                  </a:lnTo>
                  <a:lnTo>
                    <a:pt x="16" y="88"/>
                  </a:lnTo>
                  <a:lnTo>
                    <a:pt x="16" y="90"/>
                  </a:lnTo>
                  <a:lnTo>
                    <a:pt x="0" y="190"/>
                  </a:lnTo>
                  <a:lnTo>
                    <a:pt x="0" y="196"/>
                  </a:lnTo>
                  <a:lnTo>
                    <a:pt x="2" y="202"/>
                  </a:lnTo>
                  <a:lnTo>
                    <a:pt x="6" y="206"/>
                  </a:lnTo>
                  <a:lnTo>
                    <a:pt x="12" y="208"/>
                  </a:lnTo>
                  <a:lnTo>
                    <a:pt x="14" y="208"/>
                  </a:lnTo>
                  <a:lnTo>
                    <a:pt x="20" y="208"/>
                  </a:lnTo>
                  <a:lnTo>
                    <a:pt x="24" y="204"/>
                  </a:lnTo>
                  <a:lnTo>
                    <a:pt x="28" y="200"/>
                  </a:lnTo>
                  <a:lnTo>
                    <a:pt x="30" y="196"/>
                  </a:lnTo>
                  <a:close/>
                  <a:moveTo>
                    <a:pt x="180" y="118"/>
                  </a:moveTo>
                  <a:lnTo>
                    <a:pt x="180" y="118"/>
                  </a:lnTo>
                  <a:lnTo>
                    <a:pt x="170" y="118"/>
                  </a:lnTo>
                  <a:lnTo>
                    <a:pt x="162" y="120"/>
                  </a:lnTo>
                  <a:lnTo>
                    <a:pt x="152" y="126"/>
                  </a:lnTo>
                  <a:lnTo>
                    <a:pt x="146" y="132"/>
                  </a:lnTo>
                  <a:lnTo>
                    <a:pt x="140" y="138"/>
                  </a:lnTo>
                  <a:lnTo>
                    <a:pt x="136" y="146"/>
                  </a:lnTo>
                  <a:lnTo>
                    <a:pt x="132" y="156"/>
                  </a:lnTo>
                  <a:lnTo>
                    <a:pt x="132" y="166"/>
                  </a:lnTo>
                  <a:lnTo>
                    <a:pt x="132" y="176"/>
                  </a:lnTo>
                  <a:lnTo>
                    <a:pt x="136" y="184"/>
                  </a:lnTo>
                  <a:lnTo>
                    <a:pt x="140" y="194"/>
                  </a:lnTo>
                  <a:lnTo>
                    <a:pt x="146" y="200"/>
                  </a:lnTo>
                  <a:lnTo>
                    <a:pt x="152" y="206"/>
                  </a:lnTo>
                  <a:lnTo>
                    <a:pt x="162" y="210"/>
                  </a:lnTo>
                  <a:lnTo>
                    <a:pt x="170" y="214"/>
                  </a:lnTo>
                  <a:lnTo>
                    <a:pt x="180" y="214"/>
                  </a:lnTo>
                  <a:lnTo>
                    <a:pt x="190" y="214"/>
                  </a:lnTo>
                  <a:lnTo>
                    <a:pt x="200" y="210"/>
                  </a:lnTo>
                  <a:lnTo>
                    <a:pt x="208" y="206"/>
                  </a:lnTo>
                  <a:lnTo>
                    <a:pt x="214" y="200"/>
                  </a:lnTo>
                  <a:lnTo>
                    <a:pt x="220" y="194"/>
                  </a:lnTo>
                  <a:lnTo>
                    <a:pt x="224" y="184"/>
                  </a:lnTo>
                  <a:lnTo>
                    <a:pt x="228" y="176"/>
                  </a:lnTo>
                  <a:lnTo>
                    <a:pt x="228" y="166"/>
                  </a:lnTo>
                  <a:lnTo>
                    <a:pt x="228" y="156"/>
                  </a:lnTo>
                  <a:lnTo>
                    <a:pt x="224" y="146"/>
                  </a:lnTo>
                  <a:lnTo>
                    <a:pt x="220" y="138"/>
                  </a:lnTo>
                  <a:lnTo>
                    <a:pt x="214" y="132"/>
                  </a:lnTo>
                  <a:lnTo>
                    <a:pt x="208" y="126"/>
                  </a:lnTo>
                  <a:lnTo>
                    <a:pt x="200" y="120"/>
                  </a:lnTo>
                  <a:lnTo>
                    <a:pt x="190" y="118"/>
                  </a:lnTo>
                  <a:lnTo>
                    <a:pt x="180" y="118"/>
                  </a:lnTo>
                  <a:close/>
                  <a:moveTo>
                    <a:pt x="296" y="260"/>
                  </a:moveTo>
                  <a:lnTo>
                    <a:pt x="296" y="260"/>
                  </a:lnTo>
                  <a:lnTo>
                    <a:pt x="294" y="258"/>
                  </a:lnTo>
                  <a:lnTo>
                    <a:pt x="292" y="252"/>
                  </a:lnTo>
                  <a:lnTo>
                    <a:pt x="288" y="246"/>
                  </a:lnTo>
                  <a:lnTo>
                    <a:pt x="278" y="236"/>
                  </a:lnTo>
                  <a:lnTo>
                    <a:pt x="266" y="230"/>
                  </a:lnTo>
                  <a:lnTo>
                    <a:pt x="250" y="228"/>
                  </a:lnTo>
                  <a:lnTo>
                    <a:pt x="210" y="228"/>
                  </a:lnTo>
                  <a:lnTo>
                    <a:pt x="180" y="278"/>
                  </a:lnTo>
                  <a:lnTo>
                    <a:pt x="150" y="228"/>
                  </a:lnTo>
                  <a:lnTo>
                    <a:pt x="110" y="228"/>
                  </a:lnTo>
                  <a:lnTo>
                    <a:pt x="94" y="230"/>
                  </a:lnTo>
                  <a:lnTo>
                    <a:pt x="82" y="236"/>
                  </a:lnTo>
                  <a:lnTo>
                    <a:pt x="72" y="246"/>
                  </a:lnTo>
                  <a:lnTo>
                    <a:pt x="68" y="252"/>
                  </a:lnTo>
                  <a:lnTo>
                    <a:pt x="66" y="258"/>
                  </a:lnTo>
                  <a:lnTo>
                    <a:pt x="64" y="260"/>
                  </a:lnTo>
                  <a:lnTo>
                    <a:pt x="52" y="336"/>
                  </a:lnTo>
                  <a:lnTo>
                    <a:pt x="72" y="352"/>
                  </a:lnTo>
                  <a:lnTo>
                    <a:pt x="96" y="362"/>
                  </a:lnTo>
                  <a:lnTo>
                    <a:pt x="106" y="304"/>
                  </a:lnTo>
                  <a:lnTo>
                    <a:pt x="118" y="304"/>
                  </a:lnTo>
                  <a:lnTo>
                    <a:pt x="114" y="370"/>
                  </a:lnTo>
                  <a:lnTo>
                    <a:pt x="130" y="374"/>
                  </a:lnTo>
                  <a:lnTo>
                    <a:pt x="146" y="378"/>
                  </a:lnTo>
                  <a:lnTo>
                    <a:pt x="162" y="380"/>
                  </a:lnTo>
                  <a:lnTo>
                    <a:pt x="180" y="380"/>
                  </a:lnTo>
                  <a:lnTo>
                    <a:pt x="196" y="380"/>
                  </a:lnTo>
                  <a:lnTo>
                    <a:pt x="214" y="378"/>
                  </a:lnTo>
                  <a:lnTo>
                    <a:pt x="230" y="374"/>
                  </a:lnTo>
                  <a:lnTo>
                    <a:pt x="246" y="370"/>
                  </a:lnTo>
                  <a:lnTo>
                    <a:pt x="242" y="304"/>
                  </a:lnTo>
                  <a:lnTo>
                    <a:pt x="254" y="304"/>
                  </a:lnTo>
                  <a:lnTo>
                    <a:pt x="264" y="362"/>
                  </a:lnTo>
                  <a:lnTo>
                    <a:pt x="288" y="350"/>
                  </a:lnTo>
                  <a:lnTo>
                    <a:pt x="308" y="336"/>
                  </a:lnTo>
                  <a:lnTo>
                    <a:pt x="296" y="26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3323" name="AutoShape 4" descr="Résultat de recherche d'images pour &quot;picto document&quot;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7463" y="-1611313"/>
            <a:ext cx="3133725" cy="312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solidFill>
                <a:srgbClr val="00537E"/>
              </a:solidFill>
            </a:endParaRPr>
          </a:p>
        </p:txBody>
      </p:sp>
      <p:sp>
        <p:nvSpPr>
          <p:cNvPr id="12" name="Pentagone 11"/>
          <p:cNvSpPr/>
          <p:nvPr/>
        </p:nvSpPr>
        <p:spPr>
          <a:xfrm>
            <a:off x="217488" y="1395413"/>
            <a:ext cx="1833562" cy="284162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T1 2018</a:t>
            </a:r>
            <a:endParaRPr lang="fr-F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2051050" y="1395413"/>
            <a:ext cx="1695450" cy="284162"/>
          </a:xfrm>
          <a:prstGeom prst="chevron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T2 2018</a:t>
            </a:r>
            <a:endParaRPr lang="fr-F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1081088" y="1836738"/>
            <a:ext cx="0" cy="114300"/>
          </a:xfrm>
          <a:prstGeom prst="line">
            <a:avLst/>
          </a:prstGeom>
          <a:ln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Pentagone 14"/>
          <p:cNvSpPr/>
          <p:nvPr/>
        </p:nvSpPr>
        <p:spPr>
          <a:xfrm>
            <a:off x="2901028" y="3167262"/>
            <a:ext cx="6203991" cy="523948"/>
          </a:xfrm>
          <a:prstGeom prst="homePlate">
            <a:avLst/>
          </a:prstGeom>
          <a:gradFill flip="none" rotWithShape="1">
            <a:gsLst>
              <a:gs pos="0">
                <a:srgbClr val="E35487">
                  <a:tint val="66000"/>
                  <a:satMod val="160000"/>
                </a:srgbClr>
              </a:gs>
              <a:gs pos="50000">
                <a:srgbClr val="E35487">
                  <a:tint val="44500"/>
                  <a:satMod val="160000"/>
                </a:srgbClr>
              </a:gs>
              <a:gs pos="100000">
                <a:srgbClr val="E35487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400" dirty="0" smtClean="0"/>
              <a:t>Transmission des projets</a:t>
            </a:r>
            <a:endParaRPr lang="fr-FR" sz="200" i="1" cap="all" dirty="0">
              <a:latin typeface="+mj-lt"/>
            </a:endParaRPr>
          </a:p>
        </p:txBody>
      </p:sp>
      <p:sp>
        <p:nvSpPr>
          <p:cNvPr id="16" name="Chevron 15"/>
          <p:cNvSpPr/>
          <p:nvPr/>
        </p:nvSpPr>
        <p:spPr>
          <a:xfrm>
            <a:off x="3762375" y="1406525"/>
            <a:ext cx="1746250" cy="282575"/>
          </a:xfrm>
          <a:prstGeom prst="chevron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T3 2018</a:t>
            </a:r>
            <a:endParaRPr lang="fr-F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>
            <a:off x="5507038" y="1428750"/>
            <a:ext cx="1657350" cy="284163"/>
          </a:xfrm>
          <a:prstGeom prst="chevron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T4 2018</a:t>
            </a:r>
            <a:endParaRPr lang="fr-F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332" name="ZoneTexte 41"/>
          <p:cNvSpPr txBox="1">
            <a:spLocks noChangeArrowheads="1"/>
          </p:cNvSpPr>
          <p:nvPr/>
        </p:nvSpPr>
        <p:spPr bwMode="auto">
          <a:xfrm>
            <a:off x="881063" y="5678488"/>
            <a:ext cx="1584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800">
              <a:solidFill>
                <a:schemeClr val="tx1"/>
              </a:solidFill>
            </a:endParaRPr>
          </a:p>
        </p:txBody>
      </p:sp>
      <p:sp>
        <p:nvSpPr>
          <p:cNvPr id="13333" name="ZoneTexte 2"/>
          <p:cNvSpPr txBox="1">
            <a:spLocks noChangeArrowheads="1"/>
          </p:cNvSpPr>
          <p:nvPr/>
        </p:nvSpPr>
        <p:spPr bwMode="auto">
          <a:xfrm>
            <a:off x="217488" y="1689100"/>
            <a:ext cx="20002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b="1">
                <a:solidFill>
                  <a:schemeClr val="tx1"/>
                </a:solidFill>
              </a:rPr>
              <a:t>Travaux préparatoires</a:t>
            </a:r>
          </a:p>
        </p:txBody>
      </p:sp>
      <p:sp>
        <p:nvSpPr>
          <p:cNvPr id="20" name="Chevron 19"/>
          <p:cNvSpPr/>
          <p:nvPr/>
        </p:nvSpPr>
        <p:spPr>
          <a:xfrm>
            <a:off x="7227888" y="1428750"/>
            <a:ext cx="1881187" cy="284163"/>
          </a:xfrm>
          <a:prstGeom prst="chevron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2019</a:t>
            </a:r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et après</a:t>
            </a:r>
            <a:endParaRPr lang="fr-FR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ZoneTexte 8"/>
          <p:cNvSpPr txBox="1"/>
          <p:nvPr/>
        </p:nvSpPr>
        <p:spPr>
          <a:xfrm>
            <a:off x="217488" y="925513"/>
            <a:ext cx="4032250" cy="40005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2000" b="1" dirty="0" smtClean="0">
                <a:solidFill>
                  <a:schemeClr val="accent5">
                    <a:lumMod val="75000"/>
                  </a:schemeClr>
                </a:solidFill>
              </a:rPr>
              <a:t>Projets à l’initiative des acteurs</a:t>
            </a:r>
            <a:endParaRPr lang="fr-FR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2" name="Pentagone 21"/>
          <p:cNvSpPr/>
          <p:nvPr/>
        </p:nvSpPr>
        <p:spPr>
          <a:xfrm>
            <a:off x="2162353" y="2591198"/>
            <a:ext cx="6963422" cy="523948"/>
          </a:xfrm>
          <a:prstGeom prst="homePlate">
            <a:avLst/>
          </a:prstGeom>
          <a:gradFill flip="none" rotWithShape="1">
            <a:gsLst>
              <a:gs pos="0">
                <a:srgbClr val="E35487">
                  <a:tint val="66000"/>
                  <a:satMod val="160000"/>
                </a:srgbClr>
              </a:gs>
              <a:gs pos="50000">
                <a:srgbClr val="E35487">
                  <a:tint val="44500"/>
                  <a:satMod val="160000"/>
                </a:srgbClr>
              </a:gs>
              <a:gs pos="100000">
                <a:srgbClr val="E35487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400" dirty="0"/>
              <a:t>Transmission des lettres d’intention</a:t>
            </a:r>
          </a:p>
        </p:txBody>
      </p:sp>
      <p:sp>
        <p:nvSpPr>
          <p:cNvPr id="23" name="ZoneTexte 35"/>
          <p:cNvSpPr txBox="1"/>
          <p:nvPr/>
        </p:nvSpPr>
        <p:spPr>
          <a:xfrm>
            <a:off x="4649788" y="4491038"/>
            <a:ext cx="3200400" cy="36512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tIns="72000" rIns="3600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5250">
              <a:defRPr/>
            </a:pPr>
            <a:r>
              <a:rPr lang="fr-FR" sz="1600" b="1" dirty="0" smtClean="0">
                <a:solidFill>
                  <a:srgbClr val="00537E"/>
                </a:solidFill>
              </a:rPr>
              <a:t>Premiers avis du Comité technique</a:t>
            </a:r>
            <a:endParaRPr lang="fr-FR" sz="1400" dirty="0">
              <a:solidFill>
                <a:srgbClr val="00537E"/>
              </a:solidFill>
            </a:endParaRPr>
          </a:p>
        </p:txBody>
      </p:sp>
      <p:sp>
        <p:nvSpPr>
          <p:cNvPr id="24" name="Étoile à 5 branches 23"/>
          <p:cNvSpPr/>
          <p:nvPr/>
        </p:nvSpPr>
        <p:spPr>
          <a:xfrm>
            <a:off x="4408488" y="4319588"/>
            <a:ext cx="452437" cy="477837"/>
          </a:xfrm>
          <a:prstGeom prst="star5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srgbClr val="266B9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35638" y="6046788"/>
            <a:ext cx="2433637" cy="61118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tIns="72000" rIns="3600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5250">
              <a:defRPr/>
            </a:pPr>
            <a:r>
              <a:rPr lang="fr-FR" sz="1600" b="1" dirty="0">
                <a:solidFill>
                  <a:srgbClr val="00537E"/>
                </a:solidFill>
              </a:rPr>
              <a:t>Démarrage des premières expérimentations </a:t>
            </a:r>
          </a:p>
        </p:txBody>
      </p:sp>
      <p:sp>
        <p:nvSpPr>
          <p:cNvPr id="26" name="Étoile à 5 branches 25"/>
          <p:cNvSpPr/>
          <p:nvPr/>
        </p:nvSpPr>
        <p:spPr>
          <a:xfrm>
            <a:off x="5473700" y="5873750"/>
            <a:ext cx="452438" cy="477838"/>
          </a:xfrm>
          <a:prstGeom prst="star5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srgbClr val="266B92"/>
              </a:solidFill>
            </a:endParaRPr>
          </a:p>
        </p:txBody>
      </p:sp>
      <p:sp>
        <p:nvSpPr>
          <p:cNvPr id="27" name="Étoile à 5 branches 26"/>
          <p:cNvSpPr/>
          <p:nvPr/>
        </p:nvSpPr>
        <p:spPr>
          <a:xfrm>
            <a:off x="5273675" y="4849813"/>
            <a:ext cx="452438" cy="477837"/>
          </a:xfrm>
          <a:prstGeom prst="star5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srgbClr val="266B92"/>
              </a:solidFill>
            </a:endParaRPr>
          </a:p>
        </p:txBody>
      </p:sp>
      <p:sp>
        <p:nvSpPr>
          <p:cNvPr id="28" name="Étoile à 5 branches 27"/>
          <p:cNvSpPr/>
          <p:nvPr/>
        </p:nvSpPr>
        <p:spPr>
          <a:xfrm>
            <a:off x="5473700" y="5438775"/>
            <a:ext cx="452438" cy="477838"/>
          </a:xfrm>
          <a:prstGeom prst="star5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fr-FR">
              <a:solidFill>
                <a:srgbClr val="266B92"/>
              </a:solidFill>
            </a:endParaRPr>
          </a:p>
        </p:txBody>
      </p:sp>
      <p:sp>
        <p:nvSpPr>
          <p:cNvPr id="2" name="Parchemin horizontal 1"/>
          <p:cNvSpPr/>
          <p:nvPr/>
        </p:nvSpPr>
        <p:spPr>
          <a:xfrm>
            <a:off x="649288" y="4797425"/>
            <a:ext cx="2770584" cy="1250950"/>
          </a:xfrm>
          <a:prstGeom prst="horizont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Pas de fenêtre de dépôt de dossier !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885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marL="742950"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smtClean="0">
                <a:solidFill>
                  <a:srgbClr val="898989"/>
                </a:solidFill>
                <a:latin typeface="Calibri" pitchFamily="34" charset="0"/>
              </a:rPr>
              <a:t>Page </a:t>
            </a:r>
            <a:fld id="{9334EAF5-06A6-444E-B587-D106F12A4152}" type="slidenum">
              <a:rPr lang="fr-FR" altLang="fr-FR" sz="1000" smtClean="0">
                <a:solidFill>
                  <a:srgbClr val="898989"/>
                </a:solidFill>
                <a:latin typeface="Calibri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fr-FR" altLang="fr-FR" sz="100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4339" name="Espace réservé du numéro de diapositive 3"/>
          <p:cNvSpPr>
            <a:spLocks noGrp="1"/>
          </p:cNvSpPr>
          <p:nvPr/>
        </p:nvSpPr>
        <p:spPr bwMode="auto">
          <a:xfrm>
            <a:off x="6715125" y="6510338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18E6B84-9506-4408-9EF9-0F1DAA9050BC}" type="slidenum">
              <a:rPr lang="fr-FR" altLang="fr-FR" sz="1200">
                <a:solidFill>
                  <a:srgbClr val="EAEAEA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fr-FR" altLang="fr-FR" sz="1200">
              <a:solidFill>
                <a:srgbClr val="EAEAEA"/>
              </a:solidFill>
            </a:endParaRPr>
          </a:p>
        </p:txBody>
      </p:sp>
      <p:sp>
        <p:nvSpPr>
          <p:cNvPr id="14340" name="ZoneTexte 4"/>
          <p:cNvSpPr txBox="1">
            <a:spLocks noChangeArrowheads="1"/>
          </p:cNvSpPr>
          <p:nvPr/>
        </p:nvSpPr>
        <p:spPr bwMode="auto">
          <a:xfrm>
            <a:off x="628650" y="1289050"/>
            <a:ext cx="835342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E46C0A"/>
              </a:buClr>
              <a:buFont typeface="Wingdings" pitchFamily="2" charset="2"/>
              <a:buNone/>
            </a:pPr>
            <a:r>
              <a:rPr lang="fr-FR" altLang="fr-FR">
                <a:solidFill>
                  <a:srgbClr val="266B7D"/>
                </a:solidFill>
              </a:rPr>
              <a:t>Les expérimentations listées au V de l’article 51 peuvent être réintégrées dans l’article 51. </a:t>
            </a:r>
          </a:p>
          <a:p>
            <a:pPr lvl="1" algn="l" eaLnBrk="1" hangingPunct="1">
              <a:spcBef>
                <a:spcPct val="0"/>
              </a:spcBef>
              <a:buClr>
                <a:srgbClr val="E46C0A"/>
              </a:buClr>
              <a:buFontTx/>
              <a:buBlip>
                <a:blip r:embed="rId2"/>
              </a:buBlip>
            </a:pPr>
            <a:r>
              <a:rPr lang="fr-FR" altLang="fr-FR" sz="1200" b="1" u="none">
                <a:solidFill>
                  <a:srgbClr val="266B7D"/>
                </a:solidFill>
                <a:latin typeface="Franklin Gothic Book" pitchFamily="34" charset="0"/>
              </a:rPr>
              <a:t>Si tel est le cas, elles doivent faire l’objet d’une demande auprès du comité technique avant le 30 septembre 2018. </a:t>
            </a:r>
          </a:p>
          <a:p>
            <a:pPr lvl="1" algn="l" eaLnBrk="1" hangingPunct="1">
              <a:spcBef>
                <a:spcPct val="0"/>
              </a:spcBef>
              <a:buClr>
                <a:srgbClr val="E46C0A"/>
              </a:buClr>
              <a:buFontTx/>
              <a:buBlip>
                <a:blip r:embed="rId2"/>
              </a:buBlip>
            </a:pPr>
            <a:r>
              <a:rPr lang="fr-FR" altLang="fr-FR" sz="1200" b="1" u="none">
                <a:solidFill>
                  <a:srgbClr val="266B7D"/>
                </a:solidFill>
                <a:latin typeface="Franklin Gothic Book" pitchFamily="34" charset="0"/>
              </a:rPr>
              <a:t>Dans le cas contraire, elles prennent fin au plus tard le 31 décembre 2019.</a:t>
            </a:r>
          </a:p>
          <a:p>
            <a:pPr eaLnBrk="1" hangingPunct="1">
              <a:spcBef>
                <a:spcPct val="0"/>
              </a:spcBef>
              <a:buClr>
                <a:srgbClr val="E46C0A"/>
              </a:buClr>
              <a:buFontTx/>
              <a:buNone/>
            </a:pPr>
            <a:endParaRPr lang="fr-FR" altLang="fr-FR" sz="1200" b="1">
              <a:solidFill>
                <a:srgbClr val="1F497D"/>
              </a:solidFill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3695700"/>
            <a:ext cx="22225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>
            <a:spLocks/>
          </p:cNvSpPr>
          <p:nvPr/>
        </p:nvSpPr>
        <p:spPr bwMode="gray">
          <a:xfrm>
            <a:off x="3411538" y="2214563"/>
            <a:ext cx="4383087" cy="531812"/>
          </a:xfrm>
          <a:prstGeom prst="rect">
            <a:avLst/>
          </a:prstGeom>
          <a:noFill/>
          <a:ln w="9525">
            <a:solidFill>
              <a:srgbClr val="37ADB9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1449" rIns="36000" bIns="51449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Proposer une prise en charge précoce et pluridisciplinaire aux enfants de 3 à 8 ans chez qui leur médecin a dépisté un risque d’obésité </a:t>
            </a:r>
            <a:endParaRPr lang="fr-FR" sz="200" dirty="0">
              <a:solidFill>
                <a:srgbClr val="266B7D"/>
              </a:solidFill>
            </a:endParaRPr>
          </a:p>
          <a:p>
            <a:pPr marL="357188"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Diminuer la prévalence de l’obésité</a:t>
            </a:r>
          </a:p>
        </p:txBody>
      </p:sp>
      <p:sp>
        <p:nvSpPr>
          <p:cNvPr id="14343" name="ZoneTexte 7"/>
          <p:cNvSpPr txBox="1">
            <a:spLocks noChangeArrowheads="1"/>
          </p:cNvSpPr>
          <p:nvPr/>
        </p:nvSpPr>
        <p:spPr bwMode="gray">
          <a:xfrm>
            <a:off x="1935163" y="2214563"/>
            <a:ext cx="1422400" cy="531812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000" b="1">
                <a:solidFill>
                  <a:srgbClr val="FFFFFF"/>
                </a:solidFill>
              </a:rPr>
              <a:t>Prise en charge d’enfants à risque d’obésité</a:t>
            </a:r>
          </a:p>
        </p:txBody>
      </p:sp>
      <p:pic>
        <p:nvPicPr>
          <p:cNvPr id="1434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2543175"/>
            <a:ext cx="220663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>
            <a:spLocks/>
          </p:cNvSpPr>
          <p:nvPr/>
        </p:nvSpPr>
        <p:spPr bwMode="gray">
          <a:xfrm>
            <a:off x="3411538" y="2790825"/>
            <a:ext cx="4383087" cy="531813"/>
          </a:xfrm>
          <a:prstGeom prst="rect">
            <a:avLst/>
          </a:prstGeom>
          <a:noFill/>
          <a:ln w="9525">
            <a:solidFill>
              <a:srgbClr val="37ADB9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1449" rIns="36000" bIns="51449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Proposer un forfait de consultations </a:t>
            </a:r>
            <a:r>
              <a:rPr lang="fr-FR" sz="1000" dirty="0">
                <a:solidFill>
                  <a:srgbClr val="266B7D"/>
                </a:solidFill>
              </a:rPr>
              <a:t>psychologiques pour </a:t>
            </a:r>
            <a:r>
              <a:rPr lang="fr-FR" sz="1000" dirty="0" smtClean="0">
                <a:solidFill>
                  <a:srgbClr val="266B7D"/>
                </a:solidFill>
              </a:rPr>
              <a:t>les jeunes </a:t>
            </a:r>
            <a:r>
              <a:rPr lang="fr-FR" sz="1000" dirty="0">
                <a:solidFill>
                  <a:srgbClr val="266B7D"/>
                </a:solidFill>
              </a:rPr>
              <a:t>de 11 à 21 ans en souffrance psychique</a:t>
            </a:r>
          </a:p>
          <a:p>
            <a:pPr algn="just">
              <a:defRPr/>
            </a:pPr>
            <a:endParaRPr lang="fr-FR" sz="200" dirty="0">
              <a:solidFill>
                <a:srgbClr val="266B7D"/>
              </a:solidFill>
            </a:endParaRPr>
          </a:p>
          <a:p>
            <a:pPr marL="357188"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Améliorer la coordination des acteurs de santé mentale</a:t>
            </a:r>
          </a:p>
        </p:txBody>
      </p:sp>
      <p:sp>
        <p:nvSpPr>
          <p:cNvPr id="14346" name="ZoneTexte 10"/>
          <p:cNvSpPr txBox="1">
            <a:spLocks noChangeArrowheads="1"/>
          </p:cNvSpPr>
          <p:nvPr/>
        </p:nvSpPr>
        <p:spPr bwMode="gray">
          <a:xfrm>
            <a:off x="1935163" y="2790825"/>
            <a:ext cx="1422400" cy="531813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000" b="1">
                <a:solidFill>
                  <a:srgbClr val="FFFFFF"/>
                </a:solidFill>
              </a:rPr>
              <a:t>Jeunes en souffrance psychique</a:t>
            </a:r>
          </a:p>
        </p:txBody>
      </p:sp>
      <p:pic>
        <p:nvPicPr>
          <p:cNvPr id="1434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3114675"/>
            <a:ext cx="220663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>
            <a:spLocks/>
          </p:cNvSpPr>
          <p:nvPr/>
        </p:nvSpPr>
        <p:spPr bwMode="gray">
          <a:xfrm>
            <a:off x="3411538" y="3367088"/>
            <a:ext cx="4383087" cy="531812"/>
          </a:xfrm>
          <a:prstGeom prst="rect">
            <a:avLst/>
          </a:prstGeom>
          <a:noFill/>
          <a:ln w="9525">
            <a:solidFill>
              <a:srgbClr val="37ADB9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1449" rIns="36000" bIns="51449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000" dirty="0">
                <a:solidFill>
                  <a:srgbClr val="266B7D"/>
                </a:solidFill>
              </a:rPr>
              <a:t>Améliorer le parcours de soins et la prise en charge des personnes atteintes d'insuffisance rénale chronique </a:t>
            </a:r>
            <a:endParaRPr lang="fr-FR" sz="200" dirty="0" smtClean="0">
              <a:solidFill>
                <a:srgbClr val="266B7D"/>
              </a:solidFill>
            </a:endParaRPr>
          </a:p>
          <a:p>
            <a:pPr marL="357188" algn="just">
              <a:defRPr/>
            </a:pPr>
            <a:r>
              <a:rPr lang="fr-FR" sz="1000" dirty="0">
                <a:solidFill>
                  <a:srgbClr val="266B7D"/>
                </a:solidFill>
              </a:rPr>
              <a:t>Réduire le nombre de patients dialysés en urgence </a:t>
            </a:r>
          </a:p>
        </p:txBody>
      </p:sp>
      <p:sp>
        <p:nvSpPr>
          <p:cNvPr id="14349" name="ZoneTexte 13"/>
          <p:cNvSpPr txBox="1">
            <a:spLocks noChangeArrowheads="1"/>
          </p:cNvSpPr>
          <p:nvPr/>
        </p:nvSpPr>
        <p:spPr bwMode="gray">
          <a:xfrm>
            <a:off x="1935163" y="3367088"/>
            <a:ext cx="1422400" cy="531812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000" b="1">
                <a:solidFill>
                  <a:srgbClr val="FFFFFF"/>
                </a:solidFill>
              </a:rPr>
              <a:t>Insuffisance rénale chronique (IRC) 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 bwMode="gray">
          <a:xfrm>
            <a:off x="3402013" y="6175375"/>
            <a:ext cx="4384675" cy="531813"/>
          </a:xfrm>
          <a:prstGeom prst="rect">
            <a:avLst/>
          </a:prstGeom>
          <a:noFill/>
          <a:ln w="9525">
            <a:solidFill>
              <a:srgbClr val="37ADB9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1449" rIns="36000" bIns="51449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Ouvrir la possibilité aux pharmaciens de vacciner les adultes contre la grippe saisonnière</a:t>
            </a:r>
            <a:endParaRPr lang="fr-FR" sz="200" dirty="0">
              <a:solidFill>
                <a:srgbClr val="266B7D"/>
              </a:solidFill>
            </a:endParaRPr>
          </a:p>
          <a:p>
            <a:pPr marL="357188"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Améliorer la couverture vaccinale antigrippale</a:t>
            </a:r>
          </a:p>
        </p:txBody>
      </p:sp>
      <p:sp>
        <p:nvSpPr>
          <p:cNvPr id="14351" name="ZoneTexte 15"/>
          <p:cNvSpPr txBox="1">
            <a:spLocks noChangeArrowheads="1"/>
          </p:cNvSpPr>
          <p:nvPr/>
        </p:nvSpPr>
        <p:spPr bwMode="gray">
          <a:xfrm>
            <a:off x="1925638" y="6170613"/>
            <a:ext cx="1422400" cy="531812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000" b="1">
                <a:solidFill>
                  <a:srgbClr val="FFFFFF"/>
                </a:solidFill>
              </a:rPr>
              <a:t>Vaccination anti-grippe</a:t>
            </a:r>
          </a:p>
        </p:txBody>
      </p:sp>
      <p:sp>
        <p:nvSpPr>
          <p:cNvPr id="17" name="Rectangle 16"/>
          <p:cNvSpPr>
            <a:spLocks/>
          </p:cNvSpPr>
          <p:nvPr/>
        </p:nvSpPr>
        <p:spPr bwMode="gray">
          <a:xfrm>
            <a:off x="3411538" y="3943350"/>
            <a:ext cx="4383087" cy="439738"/>
          </a:xfrm>
          <a:prstGeom prst="rect">
            <a:avLst/>
          </a:prstGeom>
          <a:noFill/>
          <a:ln w="9525">
            <a:solidFill>
              <a:srgbClr val="37ADB9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1449" rIns="36000" bIns="51449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000" dirty="0">
                <a:solidFill>
                  <a:srgbClr val="266B7D"/>
                </a:solidFill>
              </a:rPr>
              <a:t>O</a:t>
            </a:r>
            <a:r>
              <a:rPr lang="fr-FR" sz="1000" dirty="0" smtClean="0">
                <a:solidFill>
                  <a:srgbClr val="266B7D"/>
                </a:solidFill>
              </a:rPr>
              <a:t>ptimiser le parcours de santé des personnes âgées en risque de perte d'autonomie.</a:t>
            </a:r>
          </a:p>
          <a:p>
            <a:pPr marL="357188"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 Décloisonner les secteurs sanitaires, médico-sociaux et sociaux</a:t>
            </a:r>
          </a:p>
        </p:txBody>
      </p:sp>
      <p:sp>
        <p:nvSpPr>
          <p:cNvPr id="14353" name="ZoneTexte 17"/>
          <p:cNvSpPr txBox="1">
            <a:spLocks noChangeArrowheads="1"/>
          </p:cNvSpPr>
          <p:nvPr/>
        </p:nvSpPr>
        <p:spPr bwMode="gray">
          <a:xfrm>
            <a:off x="1935163" y="3943350"/>
            <a:ext cx="1422400" cy="439738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000" b="1">
                <a:solidFill>
                  <a:srgbClr val="FFFFFF"/>
                </a:solidFill>
              </a:rPr>
              <a:t>  PAERPA</a:t>
            </a:r>
          </a:p>
        </p:txBody>
      </p:sp>
      <p:pic>
        <p:nvPicPr>
          <p:cNvPr id="1435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4214813"/>
            <a:ext cx="220663" cy="20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>
            <a:spLocks/>
          </p:cNvSpPr>
          <p:nvPr/>
        </p:nvSpPr>
        <p:spPr bwMode="gray">
          <a:xfrm>
            <a:off x="3411538" y="4422775"/>
            <a:ext cx="4383087" cy="542925"/>
          </a:xfrm>
          <a:prstGeom prst="rect">
            <a:avLst/>
          </a:prstGeom>
          <a:noFill/>
          <a:ln w="9525">
            <a:solidFill>
              <a:srgbClr val="37ADB9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1449" rIns="36000" bIns="51449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000" dirty="0">
                <a:solidFill>
                  <a:srgbClr val="266B7D"/>
                </a:solidFill>
              </a:rPr>
              <a:t>Proposer aux patients, en amont ou en aval de leur hospitalisation, une prestation d'hébergement temporaire non </a:t>
            </a:r>
            <a:r>
              <a:rPr lang="fr-FR" sz="1000" dirty="0" smtClean="0">
                <a:solidFill>
                  <a:srgbClr val="266B7D"/>
                </a:solidFill>
              </a:rPr>
              <a:t>médicalisé.</a:t>
            </a:r>
            <a:endParaRPr lang="fr-FR" sz="200" dirty="0" smtClean="0">
              <a:solidFill>
                <a:srgbClr val="266B7D"/>
              </a:solidFill>
            </a:endParaRPr>
          </a:p>
          <a:p>
            <a:pPr marL="357188" algn="just">
              <a:defRPr/>
            </a:pPr>
            <a:r>
              <a:rPr lang="fr-FR" sz="1000" dirty="0">
                <a:solidFill>
                  <a:srgbClr val="266B7D"/>
                </a:solidFill>
              </a:rPr>
              <a:t>Limiter le nombre de nuits non nécessaires à </a:t>
            </a:r>
            <a:r>
              <a:rPr lang="fr-FR" sz="1000" dirty="0" smtClean="0">
                <a:solidFill>
                  <a:srgbClr val="266B7D"/>
                </a:solidFill>
              </a:rPr>
              <a:t>l’hôpital</a:t>
            </a:r>
          </a:p>
        </p:txBody>
      </p:sp>
      <p:sp>
        <p:nvSpPr>
          <p:cNvPr id="14356" name="ZoneTexte 20"/>
          <p:cNvSpPr txBox="1">
            <a:spLocks noChangeArrowheads="1"/>
          </p:cNvSpPr>
          <p:nvPr/>
        </p:nvSpPr>
        <p:spPr bwMode="gray">
          <a:xfrm>
            <a:off x="1935163" y="4422775"/>
            <a:ext cx="1422400" cy="542925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000" b="1">
                <a:solidFill>
                  <a:srgbClr val="FFFFFF"/>
                </a:solidFill>
              </a:rPr>
              <a:t>Hôtel hospitalier</a:t>
            </a:r>
          </a:p>
        </p:txBody>
      </p:sp>
      <p:pic>
        <p:nvPicPr>
          <p:cNvPr id="1435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4751388"/>
            <a:ext cx="220663" cy="20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>
            <a:spLocks/>
          </p:cNvSpPr>
          <p:nvPr/>
        </p:nvSpPr>
        <p:spPr bwMode="gray">
          <a:xfrm>
            <a:off x="3402013" y="5022850"/>
            <a:ext cx="4384675" cy="544513"/>
          </a:xfrm>
          <a:prstGeom prst="rect">
            <a:avLst/>
          </a:prstGeom>
          <a:noFill/>
          <a:ln w="9525">
            <a:solidFill>
              <a:srgbClr val="37ADB9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1449" rIns="36000" bIns="51449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000" dirty="0">
                <a:solidFill>
                  <a:srgbClr val="266B7D"/>
                </a:solidFill>
              </a:rPr>
              <a:t>D</a:t>
            </a:r>
            <a:r>
              <a:rPr lang="fr-FR" sz="1000" dirty="0" smtClean="0">
                <a:solidFill>
                  <a:srgbClr val="266B7D"/>
                </a:solidFill>
              </a:rPr>
              <a:t>éfinir des modalités d’orientation des personnes souffrant de douleurs chroniques par les médecins généralistes vers les centres experts</a:t>
            </a:r>
          </a:p>
          <a:p>
            <a:pPr algn="just">
              <a:defRPr/>
            </a:pPr>
            <a:endParaRPr lang="fr-FR" sz="200" dirty="0" smtClean="0">
              <a:solidFill>
                <a:srgbClr val="266B7D"/>
              </a:solidFill>
            </a:endParaRPr>
          </a:p>
          <a:p>
            <a:pPr marL="357188"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Rendre la prise en charge de la douleur globale et multidisciplinaire</a:t>
            </a:r>
          </a:p>
        </p:txBody>
      </p:sp>
      <p:sp>
        <p:nvSpPr>
          <p:cNvPr id="14359" name="ZoneTexte 23"/>
          <p:cNvSpPr txBox="1">
            <a:spLocks noChangeArrowheads="1"/>
          </p:cNvSpPr>
          <p:nvPr/>
        </p:nvSpPr>
        <p:spPr bwMode="gray">
          <a:xfrm>
            <a:off x="1927225" y="5003800"/>
            <a:ext cx="1420813" cy="542925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000" b="1">
                <a:solidFill>
                  <a:srgbClr val="FFFFFF"/>
                </a:solidFill>
              </a:rPr>
              <a:t>Douleurs chroniques</a:t>
            </a:r>
          </a:p>
        </p:txBody>
      </p:sp>
      <p:pic>
        <p:nvPicPr>
          <p:cNvPr id="1436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1075" y="5340350"/>
            <a:ext cx="220663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Rectangle 25"/>
          <p:cNvSpPr>
            <a:spLocks/>
          </p:cNvSpPr>
          <p:nvPr/>
        </p:nvSpPr>
        <p:spPr bwMode="gray">
          <a:xfrm>
            <a:off x="3402013" y="5600700"/>
            <a:ext cx="4384675" cy="519113"/>
          </a:xfrm>
          <a:prstGeom prst="rect">
            <a:avLst/>
          </a:prstGeom>
          <a:noFill/>
          <a:ln w="9525">
            <a:solidFill>
              <a:srgbClr val="37ADB9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51449" rIns="36000" bIns="51449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Rémunération forfaitaire comprenant l’ensemble des paramètres du traitement itératif du cancer par radiothérapie dispensé au patient </a:t>
            </a:r>
            <a:endParaRPr lang="fr-FR" sz="200" dirty="0" smtClean="0">
              <a:solidFill>
                <a:srgbClr val="266B7D"/>
              </a:solidFill>
            </a:endParaRPr>
          </a:p>
          <a:p>
            <a:pPr marL="357188" algn="just">
              <a:defRPr/>
            </a:pPr>
            <a:r>
              <a:rPr lang="fr-FR" sz="1000" dirty="0" smtClean="0">
                <a:solidFill>
                  <a:srgbClr val="266B7D"/>
                </a:solidFill>
              </a:rPr>
              <a:t>Améliorer l’efficience de la radiothérapie en ville et à l’hôpital</a:t>
            </a:r>
          </a:p>
        </p:txBody>
      </p:sp>
      <p:sp>
        <p:nvSpPr>
          <p:cNvPr id="14362" name="ZoneTexte 26"/>
          <p:cNvSpPr txBox="1">
            <a:spLocks noChangeArrowheads="1"/>
          </p:cNvSpPr>
          <p:nvPr/>
        </p:nvSpPr>
        <p:spPr bwMode="gray">
          <a:xfrm>
            <a:off x="1927225" y="5600700"/>
            <a:ext cx="1420813" cy="519113"/>
          </a:xfrm>
          <a:prstGeom prst="rect">
            <a:avLst/>
          </a:prstGeom>
          <a:solidFill>
            <a:srgbClr val="266B7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000" b="1">
                <a:solidFill>
                  <a:srgbClr val="FFFFFF"/>
                </a:solidFill>
              </a:rPr>
              <a:t>Radiothérapie externe </a:t>
            </a:r>
          </a:p>
        </p:txBody>
      </p:sp>
      <p:pic>
        <p:nvPicPr>
          <p:cNvPr id="1436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913" y="5911850"/>
            <a:ext cx="220662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50" y="6499225"/>
            <a:ext cx="220663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4365" name="Line 6"/>
          <p:cNvCxnSpPr>
            <a:cxnSpLocks noChangeShapeType="1"/>
          </p:cNvCxnSpPr>
          <p:nvPr/>
        </p:nvCxnSpPr>
        <p:spPr bwMode="auto">
          <a:xfrm>
            <a:off x="3414713" y="1155700"/>
            <a:ext cx="5567362" cy="0"/>
          </a:xfrm>
          <a:prstGeom prst="line">
            <a:avLst/>
          </a:prstGeom>
          <a:noFill/>
          <a:ln w="27000">
            <a:solidFill>
              <a:srgbClr val="37ADB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66" name="Titre 1"/>
          <p:cNvSpPr txBox="1">
            <a:spLocks/>
          </p:cNvSpPr>
          <p:nvPr/>
        </p:nvSpPr>
        <p:spPr bwMode="auto">
          <a:xfrm>
            <a:off x="161925" y="-17463"/>
            <a:ext cx="8820150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Wingdings" pitchFamily="2" charset="2"/>
              <a:buChar char="§"/>
              <a:defRPr sz="1600">
                <a:solidFill>
                  <a:srgbClr val="404040"/>
                </a:solidFill>
                <a:latin typeface="Franklin Gothic Book" pitchFamily="34" charset="0"/>
              </a:defRPr>
            </a:lvl1pPr>
            <a:lvl2pPr indent="-285750" algn="ctr" eaLnBrk="0" hangingPunct="0">
              <a:spcBef>
                <a:spcPct val="20000"/>
              </a:spcBef>
              <a:buClr>
                <a:srgbClr val="004494"/>
              </a:buClr>
              <a:buFont typeface="Courier New" pitchFamily="49" charset="0"/>
              <a:buChar char="o"/>
              <a:defRPr sz="2800" u="sng">
                <a:solidFill>
                  <a:schemeClr val="tx1"/>
                </a:solidFill>
                <a:latin typeface="Franklin Gothic Medium" pitchFamily="34" charset="0"/>
              </a:defRPr>
            </a:lvl2pPr>
            <a:lvl3pPr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400">
                <a:solidFill>
                  <a:srgbClr val="004494"/>
                </a:solidFill>
                <a:latin typeface="Franklin Gothic Medium Cond" pitchFamily="34" charset="0"/>
              </a:defRPr>
            </a:lvl3pPr>
            <a:lvl4pPr indent="-228600" eaLnBrk="0" hangingPunct="0">
              <a:spcBef>
                <a:spcPct val="20000"/>
              </a:spcBef>
              <a:buClr>
                <a:srgbClr val="004494"/>
              </a:buClr>
              <a:buFont typeface="Arial" charset="0"/>
              <a:buChar char="•"/>
              <a:defRPr sz="2000">
                <a:solidFill>
                  <a:schemeClr val="tx1"/>
                </a:solidFill>
                <a:latin typeface="Franklin Gothic Demi Cond" pitchFamily="34" charset="0"/>
              </a:defRPr>
            </a:lvl4pPr>
            <a:lvl5pPr indent="-228600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»"/>
              <a:defRPr sz="2000">
                <a:solidFill>
                  <a:srgbClr val="004494"/>
                </a:solidFill>
                <a:latin typeface="Franklin Gothic Demi Cond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266B92"/>
                </a:solidFill>
                <a:latin typeface="Century Gothic" pitchFamily="34" charset="0"/>
                <a:ea typeface="Century Gothic" pitchFamily="34" charset="0"/>
                <a:cs typeface="Century Gothic" pitchFamily="34" charset="0"/>
              </a:rPr>
              <a:t>Huit expérimentations susceptibles d’être intégrées au dispositif</a:t>
            </a:r>
          </a:p>
        </p:txBody>
      </p:sp>
    </p:spTree>
    <p:extLst>
      <p:ext uri="{BB962C8B-B14F-4D97-AF65-F5344CB8AC3E}">
        <p14:creationId xmlns:p14="http://schemas.microsoft.com/office/powerpoint/2010/main" val="322643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1120</Words>
  <Application>Microsoft Office PowerPoint</Application>
  <PresentationFormat>Affichage à l'écran (4:3)</PresentationFormat>
  <Paragraphs>215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Innovation-organisation-financement Article 51 de la loi de financement  de la sécurité sociale 2018</vt:lpstr>
      <vt:lpstr>Présentation PowerPoint</vt:lpstr>
      <vt:lpstr>Article 51 &amp; décret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Article 51 en pays de la Loire</vt:lpstr>
      <vt:lpstr>Article 51 en pays de la Loire</vt:lpstr>
      <vt:lpstr>Présentation PowerPoint</vt:lpstr>
      <vt:lpstr>Projets nationaux</vt:lpstr>
      <vt:lpstr>Projets nationaux:  Trois appels à manifestation d’intérêt</vt:lpstr>
    </vt:vector>
  </TitlesOfParts>
  <Company>Ministères Chargés des Affaires Sociales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Comite technique régional article 51</dc:title>
  <dc:creator>BLAISE Pierre</dc:creator>
  <cp:lastModifiedBy>AUBRY-MORICET Céline</cp:lastModifiedBy>
  <cp:revision>14</cp:revision>
  <dcterms:created xsi:type="dcterms:W3CDTF">2018-05-22T17:25:53Z</dcterms:created>
  <dcterms:modified xsi:type="dcterms:W3CDTF">2018-06-07T13:52:51Z</dcterms:modified>
</cp:coreProperties>
</file>